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44"/>
  </p:notesMasterIdLst>
  <p:sldIdLst>
    <p:sldId id="256" r:id="rId2"/>
    <p:sldId id="259" r:id="rId3"/>
    <p:sldId id="283" r:id="rId4"/>
    <p:sldId id="257" r:id="rId5"/>
    <p:sldId id="286" r:id="rId6"/>
    <p:sldId id="258" r:id="rId7"/>
    <p:sldId id="285" r:id="rId8"/>
    <p:sldId id="260" r:id="rId9"/>
    <p:sldId id="261" r:id="rId10"/>
    <p:sldId id="289" r:id="rId11"/>
    <p:sldId id="262" r:id="rId12"/>
    <p:sldId id="299" r:id="rId13"/>
    <p:sldId id="263" r:id="rId14"/>
    <p:sldId id="288" r:id="rId15"/>
    <p:sldId id="264" r:id="rId16"/>
    <p:sldId id="300" r:id="rId17"/>
    <p:sldId id="265" r:id="rId18"/>
    <p:sldId id="266" r:id="rId19"/>
    <p:sldId id="294" r:id="rId20"/>
    <p:sldId id="293" r:id="rId21"/>
    <p:sldId id="269" r:id="rId22"/>
    <p:sldId id="295" r:id="rId23"/>
    <p:sldId id="267" r:id="rId24"/>
    <p:sldId id="268" r:id="rId25"/>
    <p:sldId id="297" r:id="rId26"/>
    <p:sldId id="296" r:id="rId27"/>
    <p:sldId id="270" r:id="rId28"/>
    <p:sldId id="290" r:id="rId29"/>
    <p:sldId id="291" r:id="rId30"/>
    <p:sldId id="298" r:id="rId31"/>
    <p:sldId id="271" r:id="rId32"/>
    <p:sldId id="272" r:id="rId33"/>
    <p:sldId id="273" r:id="rId34"/>
    <p:sldId id="274" r:id="rId35"/>
    <p:sldId id="279" r:id="rId36"/>
    <p:sldId id="276" r:id="rId37"/>
    <p:sldId id="277" r:id="rId38"/>
    <p:sldId id="278" r:id="rId39"/>
    <p:sldId id="280" r:id="rId40"/>
    <p:sldId id="275" r:id="rId41"/>
    <p:sldId id="287" r:id="rId42"/>
    <p:sldId id="28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7BB8D-795F-4A09-8B3D-176125715A4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30A18E42-ED82-4524-AB1C-88A7180BB938}">
      <dgm:prSet/>
      <dgm:spPr/>
      <dgm:t>
        <a:bodyPr/>
        <a:lstStyle/>
        <a:p>
          <a:r>
            <a:rPr lang="en-AU"/>
            <a:t>Purposive or judgement sampling is a frequently-applied conceptually-driven approach. </a:t>
          </a:r>
          <a:endParaRPr lang="en-US"/>
        </a:p>
      </dgm:t>
    </dgm:pt>
    <dgm:pt modelId="{8B229F43-4DC7-46CC-B6C0-BF7BEA745D26}" type="parTrans" cxnId="{D2052BA1-39FF-437A-9F51-F6E15A8E3FFE}">
      <dgm:prSet/>
      <dgm:spPr/>
      <dgm:t>
        <a:bodyPr/>
        <a:lstStyle/>
        <a:p>
          <a:endParaRPr lang="en-US"/>
        </a:p>
      </dgm:t>
    </dgm:pt>
    <dgm:pt modelId="{490412FA-7F8E-4553-844A-85F1F6ED395C}" type="sibTrans" cxnId="{D2052BA1-39FF-437A-9F51-F6E15A8E3FFE}">
      <dgm:prSet/>
      <dgm:spPr/>
      <dgm:t>
        <a:bodyPr/>
        <a:lstStyle/>
        <a:p>
          <a:endParaRPr lang="en-US"/>
        </a:p>
      </dgm:t>
    </dgm:pt>
    <dgm:pt modelId="{CF40B9BE-8FB7-4601-AC47-16BDCA514DEA}">
      <dgm:prSet/>
      <dgm:spPr/>
      <dgm:t>
        <a:bodyPr/>
        <a:lstStyle/>
        <a:p>
          <a:r>
            <a:rPr lang="en-AU"/>
            <a:t>It involves the researcher deliberately and purposefully selecting the sample they believe can be the most fruitful in answering the research question. </a:t>
          </a:r>
          <a:endParaRPr lang="en-US"/>
        </a:p>
      </dgm:t>
    </dgm:pt>
    <dgm:pt modelId="{610544CD-F216-4C8B-AB59-0EC3545EFFFE}" type="parTrans" cxnId="{95123F58-8CC0-4AEF-90D7-0EC05B0CA33F}">
      <dgm:prSet/>
      <dgm:spPr/>
      <dgm:t>
        <a:bodyPr/>
        <a:lstStyle/>
        <a:p>
          <a:endParaRPr lang="en-US"/>
        </a:p>
      </dgm:t>
    </dgm:pt>
    <dgm:pt modelId="{ED0A273F-6B4A-4394-8E01-74DDFF0F30FE}" type="sibTrans" cxnId="{95123F58-8CC0-4AEF-90D7-0EC05B0CA33F}">
      <dgm:prSet/>
      <dgm:spPr/>
      <dgm:t>
        <a:bodyPr/>
        <a:lstStyle/>
        <a:p>
          <a:endParaRPr lang="en-US"/>
        </a:p>
      </dgm:t>
    </dgm:pt>
    <dgm:pt modelId="{3A0E80E4-6EAA-4931-AAE4-E643537AC24C}">
      <dgm:prSet/>
      <dgm:spPr/>
      <dgm:t>
        <a:bodyPr/>
        <a:lstStyle/>
        <a:p>
          <a:r>
            <a:rPr lang="en-AU"/>
            <a:t>This selection process can be guided by consideration of the variables or qualities of potential participants that affect the contribution they could provide to the study. </a:t>
          </a:r>
          <a:endParaRPr lang="en-US"/>
        </a:p>
      </dgm:t>
    </dgm:pt>
    <dgm:pt modelId="{30E0FA44-2798-4368-BA2A-DB4127CA03E2}" type="parTrans" cxnId="{87E37608-D032-4E21-9C13-1CD8322CBC14}">
      <dgm:prSet/>
      <dgm:spPr/>
      <dgm:t>
        <a:bodyPr/>
        <a:lstStyle/>
        <a:p>
          <a:endParaRPr lang="en-US"/>
        </a:p>
      </dgm:t>
    </dgm:pt>
    <dgm:pt modelId="{A97278E9-C963-46FC-BDD0-94EDC7DD2888}" type="sibTrans" cxnId="{87E37608-D032-4E21-9C13-1CD8322CBC14}">
      <dgm:prSet/>
      <dgm:spPr/>
      <dgm:t>
        <a:bodyPr/>
        <a:lstStyle/>
        <a:p>
          <a:endParaRPr lang="en-US"/>
        </a:p>
      </dgm:t>
    </dgm:pt>
    <dgm:pt modelId="{7F8F841F-A928-46B6-93A8-B46112041C27}">
      <dgm:prSet/>
      <dgm:spPr/>
      <dgm:t>
        <a:bodyPr/>
        <a:lstStyle/>
        <a:p>
          <a:r>
            <a:rPr lang="en-AU"/>
            <a:t>These variables may be simple demographics such as age, gender and socioeconomic status but can also include other aspects such as specific attitudes or beliefs.</a:t>
          </a:r>
          <a:endParaRPr lang="en-US"/>
        </a:p>
      </dgm:t>
    </dgm:pt>
    <dgm:pt modelId="{6888AF7D-3281-493E-AE60-D525AFE9EFCB}" type="parTrans" cxnId="{56D96E74-1EB2-4DCD-A0A1-231E3215087E}">
      <dgm:prSet/>
      <dgm:spPr/>
      <dgm:t>
        <a:bodyPr/>
        <a:lstStyle/>
        <a:p>
          <a:endParaRPr lang="en-US"/>
        </a:p>
      </dgm:t>
    </dgm:pt>
    <dgm:pt modelId="{DCD58F2C-E116-4001-8E86-6E1177A50C24}" type="sibTrans" cxnId="{56D96E74-1EB2-4DCD-A0A1-231E3215087E}">
      <dgm:prSet/>
      <dgm:spPr/>
      <dgm:t>
        <a:bodyPr/>
        <a:lstStyle/>
        <a:p>
          <a:endParaRPr lang="en-US"/>
        </a:p>
      </dgm:t>
    </dgm:pt>
    <dgm:pt modelId="{AE8B1398-ECA4-4075-A4AD-1498876DFDDE}" type="pres">
      <dgm:prSet presAssocID="{6B67BB8D-795F-4A09-8B3D-176125715A48}" presName="vert0" presStyleCnt="0">
        <dgm:presLayoutVars>
          <dgm:dir/>
          <dgm:animOne val="branch"/>
          <dgm:animLvl val="lvl"/>
        </dgm:presLayoutVars>
      </dgm:prSet>
      <dgm:spPr/>
      <dgm:t>
        <a:bodyPr/>
        <a:lstStyle/>
        <a:p>
          <a:endParaRPr lang="en-US"/>
        </a:p>
      </dgm:t>
    </dgm:pt>
    <dgm:pt modelId="{4A192766-1205-4045-A427-4A8ABDEF0457}" type="pres">
      <dgm:prSet presAssocID="{30A18E42-ED82-4524-AB1C-88A7180BB938}" presName="thickLine" presStyleLbl="alignNode1" presStyleIdx="0" presStyleCnt="4"/>
      <dgm:spPr/>
    </dgm:pt>
    <dgm:pt modelId="{A7E12408-67E1-4027-BD3C-7E950E35B868}" type="pres">
      <dgm:prSet presAssocID="{30A18E42-ED82-4524-AB1C-88A7180BB938}" presName="horz1" presStyleCnt="0"/>
      <dgm:spPr/>
    </dgm:pt>
    <dgm:pt modelId="{31DE790A-F1A7-40CE-BB90-1EB57AD121EC}" type="pres">
      <dgm:prSet presAssocID="{30A18E42-ED82-4524-AB1C-88A7180BB938}" presName="tx1" presStyleLbl="revTx" presStyleIdx="0" presStyleCnt="4"/>
      <dgm:spPr/>
      <dgm:t>
        <a:bodyPr/>
        <a:lstStyle/>
        <a:p>
          <a:endParaRPr lang="en-US"/>
        </a:p>
      </dgm:t>
    </dgm:pt>
    <dgm:pt modelId="{8AD80833-943B-4C36-820C-39123A58BE32}" type="pres">
      <dgm:prSet presAssocID="{30A18E42-ED82-4524-AB1C-88A7180BB938}" presName="vert1" presStyleCnt="0"/>
      <dgm:spPr/>
    </dgm:pt>
    <dgm:pt modelId="{3FD44F47-9884-457F-84E5-21E74D54A5CA}" type="pres">
      <dgm:prSet presAssocID="{CF40B9BE-8FB7-4601-AC47-16BDCA514DEA}" presName="thickLine" presStyleLbl="alignNode1" presStyleIdx="1" presStyleCnt="4"/>
      <dgm:spPr/>
    </dgm:pt>
    <dgm:pt modelId="{3414AD88-48A6-4C16-9267-55E7F88992A2}" type="pres">
      <dgm:prSet presAssocID="{CF40B9BE-8FB7-4601-AC47-16BDCA514DEA}" presName="horz1" presStyleCnt="0"/>
      <dgm:spPr/>
    </dgm:pt>
    <dgm:pt modelId="{49930A4C-E59C-447A-B532-5263961B1190}" type="pres">
      <dgm:prSet presAssocID="{CF40B9BE-8FB7-4601-AC47-16BDCA514DEA}" presName="tx1" presStyleLbl="revTx" presStyleIdx="1" presStyleCnt="4"/>
      <dgm:spPr/>
      <dgm:t>
        <a:bodyPr/>
        <a:lstStyle/>
        <a:p>
          <a:endParaRPr lang="en-US"/>
        </a:p>
      </dgm:t>
    </dgm:pt>
    <dgm:pt modelId="{718C3F4D-2FBF-4C4C-A92D-EDA86F6C41CC}" type="pres">
      <dgm:prSet presAssocID="{CF40B9BE-8FB7-4601-AC47-16BDCA514DEA}" presName="vert1" presStyleCnt="0"/>
      <dgm:spPr/>
    </dgm:pt>
    <dgm:pt modelId="{42A54725-477A-4D79-A478-3AB1C93D236F}" type="pres">
      <dgm:prSet presAssocID="{3A0E80E4-6EAA-4931-AAE4-E643537AC24C}" presName="thickLine" presStyleLbl="alignNode1" presStyleIdx="2" presStyleCnt="4"/>
      <dgm:spPr/>
    </dgm:pt>
    <dgm:pt modelId="{1A9FD5DA-D6E4-4DFC-94BB-73095D856BA5}" type="pres">
      <dgm:prSet presAssocID="{3A0E80E4-6EAA-4931-AAE4-E643537AC24C}" presName="horz1" presStyleCnt="0"/>
      <dgm:spPr/>
    </dgm:pt>
    <dgm:pt modelId="{D019F4E0-68E1-4043-A4DC-FA208109AD1B}" type="pres">
      <dgm:prSet presAssocID="{3A0E80E4-6EAA-4931-AAE4-E643537AC24C}" presName="tx1" presStyleLbl="revTx" presStyleIdx="2" presStyleCnt="4"/>
      <dgm:spPr/>
      <dgm:t>
        <a:bodyPr/>
        <a:lstStyle/>
        <a:p>
          <a:endParaRPr lang="en-US"/>
        </a:p>
      </dgm:t>
    </dgm:pt>
    <dgm:pt modelId="{13E59E53-EFF3-4653-9D2B-43B21F8184D3}" type="pres">
      <dgm:prSet presAssocID="{3A0E80E4-6EAA-4931-AAE4-E643537AC24C}" presName="vert1" presStyleCnt="0"/>
      <dgm:spPr/>
    </dgm:pt>
    <dgm:pt modelId="{63F212D2-00D4-448E-B9F5-7CA6170DBA95}" type="pres">
      <dgm:prSet presAssocID="{7F8F841F-A928-46B6-93A8-B46112041C27}" presName="thickLine" presStyleLbl="alignNode1" presStyleIdx="3" presStyleCnt="4"/>
      <dgm:spPr/>
    </dgm:pt>
    <dgm:pt modelId="{19DDE087-0ED0-42B7-B6CE-00D00326F17F}" type="pres">
      <dgm:prSet presAssocID="{7F8F841F-A928-46B6-93A8-B46112041C27}" presName="horz1" presStyleCnt="0"/>
      <dgm:spPr/>
    </dgm:pt>
    <dgm:pt modelId="{E563F94D-97EF-4AD2-9F20-BD4225B298C1}" type="pres">
      <dgm:prSet presAssocID="{7F8F841F-A928-46B6-93A8-B46112041C27}" presName="tx1" presStyleLbl="revTx" presStyleIdx="3" presStyleCnt="4"/>
      <dgm:spPr/>
      <dgm:t>
        <a:bodyPr/>
        <a:lstStyle/>
        <a:p>
          <a:endParaRPr lang="en-US"/>
        </a:p>
      </dgm:t>
    </dgm:pt>
    <dgm:pt modelId="{CCAC906F-5269-4294-8929-BB8C3899C821}" type="pres">
      <dgm:prSet presAssocID="{7F8F841F-A928-46B6-93A8-B46112041C27}" presName="vert1" presStyleCnt="0"/>
      <dgm:spPr/>
    </dgm:pt>
  </dgm:ptLst>
  <dgm:cxnLst>
    <dgm:cxn modelId="{95123F58-8CC0-4AEF-90D7-0EC05B0CA33F}" srcId="{6B67BB8D-795F-4A09-8B3D-176125715A48}" destId="{CF40B9BE-8FB7-4601-AC47-16BDCA514DEA}" srcOrd="1" destOrd="0" parTransId="{610544CD-F216-4C8B-AB59-0EC3545EFFFE}" sibTransId="{ED0A273F-6B4A-4394-8E01-74DDFF0F30FE}"/>
    <dgm:cxn modelId="{39C1643C-490C-4326-8047-97C77471A3DD}" type="presOf" srcId="{3A0E80E4-6EAA-4931-AAE4-E643537AC24C}" destId="{D019F4E0-68E1-4043-A4DC-FA208109AD1B}" srcOrd="0" destOrd="0" presId="urn:microsoft.com/office/officeart/2008/layout/LinedList"/>
    <dgm:cxn modelId="{D2052BA1-39FF-437A-9F51-F6E15A8E3FFE}" srcId="{6B67BB8D-795F-4A09-8B3D-176125715A48}" destId="{30A18E42-ED82-4524-AB1C-88A7180BB938}" srcOrd="0" destOrd="0" parTransId="{8B229F43-4DC7-46CC-B6C0-BF7BEA745D26}" sibTransId="{490412FA-7F8E-4553-844A-85F1F6ED395C}"/>
    <dgm:cxn modelId="{6290458A-6F31-44AC-BF51-F86D696B50E2}" type="presOf" srcId="{7F8F841F-A928-46B6-93A8-B46112041C27}" destId="{E563F94D-97EF-4AD2-9F20-BD4225B298C1}" srcOrd="0" destOrd="0" presId="urn:microsoft.com/office/officeart/2008/layout/LinedList"/>
    <dgm:cxn modelId="{2E7749AF-D7D4-437C-82F5-046428E72730}" type="presOf" srcId="{30A18E42-ED82-4524-AB1C-88A7180BB938}" destId="{31DE790A-F1A7-40CE-BB90-1EB57AD121EC}" srcOrd="0" destOrd="0" presId="urn:microsoft.com/office/officeart/2008/layout/LinedList"/>
    <dgm:cxn modelId="{87E37608-D032-4E21-9C13-1CD8322CBC14}" srcId="{6B67BB8D-795F-4A09-8B3D-176125715A48}" destId="{3A0E80E4-6EAA-4931-AAE4-E643537AC24C}" srcOrd="2" destOrd="0" parTransId="{30E0FA44-2798-4368-BA2A-DB4127CA03E2}" sibTransId="{A97278E9-C963-46FC-BDD0-94EDC7DD2888}"/>
    <dgm:cxn modelId="{302856D5-C5D3-4B41-BD70-C056BFF67BB4}" type="presOf" srcId="{6B67BB8D-795F-4A09-8B3D-176125715A48}" destId="{AE8B1398-ECA4-4075-A4AD-1498876DFDDE}" srcOrd="0" destOrd="0" presId="urn:microsoft.com/office/officeart/2008/layout/LinedList"/>
    <dgm:cxn modelId="{6FB42D4B-9333-4A6E-A671-031E84D5D9FF}" type="presOf" srcId="{CF40B9BE-8FB7-4601-AC47-16BDCA514DEA}" destId="{49930A4C-E59C-447A-B532-5263961B1190}" srcOrd="0" destOrd="0" presId="urn:microsoft.com/office/officeart/2008/layout/LinedList"/>
    <dgm:cxn modelId="{56D96E74-1EB2-4DCD-A0A1-231E3215087E}" srcId="{6B67BB8D-795F-4A09-8B3D-176125715A48}" destId="{7F8F841F-A928-46B6-93A8-B46112041C27}" srcOrd="3" destOrd="0" parTransId="{6888AF7D-3281-493E-AE60-D525AFE9EFCB}" sibTransId="{DCD58F2C-E116-4001-8E86-6E1177A50C24}"/>
    <dgm:cxn modelId="{9204E5CA-F3A7-484C-A76A-B344121AA10B}" type="presParOf" srcId="{AE8B1398-ECA4-4075-A4AD-1498876DFDDE}" destId="{4A192766-1205-4045-A427-4A8ABDEF0457}" srcOrd="0" destOrd="0" presId="urn:microsoft.com/office/officeart/2008/layout/LinedList"/>
    <dgm:cxn modelId="{CBC4C1D0-5D02-48A5-A1F0-683C52A11423}" type="presParOf" srcId="{AE8B1398-ECA4-4075-A4AD-1498876DFDDE}" destId="{A7E12408-67E1-4027-BD3C-7E950E35B868}" srcOrd="1" destOrd="0" presId="urn:microsoft.com/office/officeart/2008/layout/LinedList"/>
    <dgm:cxn modelId="{9E33A76D-3751-45F6-95F9-8E5E6B014BD0}" type="presParOf" srcId="{A7E12408-67E1-4027-BD3C-7E950E35B868}" destId="{31DE790A-F1A7-40CE-BB90-1EB57AD121EC}" srcOrd="0" destOrd="0" presId="urn:microsoft.com/office/officeart/2008/layout/LinedList"/>
    <dgm:cxn modelId="{7905091D-9AA1-463A-B1C3-02C630C53245}" type="presParOf" srcId="{A7E12408-67E1-4027-BD3C-7E950E35B868}" destId="{8AD80833-943B-4C36-820C-39123A58BE32}" srcOrd="1" destOrd="0" presId="urn:microsoft.com/office/officeart/2008/layout/LinedList"/>
    <dgm:cxn modelId="{0D282A50-4221-446B-90A8-454E20B193FE}" type="presParOf" srcId="{AE8B1398-ECA4-4075-A4AD-1498876DFDDE}" destId="{3FD44F47-9884-457F-84E5-21E74D54A5CA}" srcOrd="2" destOrd="0" presId="urn:microsoft.com/office/officeart/2008/layout/LinedList"/>
    <dgm:cxn modelId="{4F5271E8-2A64-46D1-B2D5-C7DE636200CA}" type="presParOf" srcId="{AE8B1398-ECA4-4075-A4AD-1498876DFDDE}" destId="{3414AD88-48A6-4C16-9267-55E7F88992A2}" srcOrd="3" destOrd="0" presId="urn:microsoft.com/office/officeart/2008/layout/LinedList"/>
    <dgm:cxn modelId="{3072A342-9D06-4D79-B533-3325CCA376B8}" type="presParOf" srcId="{3414AD88-48A6-4C16-9267-55E7F88992A2}" destId="{49930A4C-E59C-447A-B532-5263961B1190}" srcOrd="0" destOrd="0" presId="urn:microsoft.com/office/officeart/2008/layout/LinedList"/>
    <dgm:cxn modelId="{E3CB4379-417B-422D-8726-8E6411FE5671}" type="presParOf" srcId="{3414AD88-48A6-4C16-9267-55E7F88992A2}" destId="{718C3F4D-2FBF-4C4C-A92D-EDA86F6C41CC}" srcOrd="1" destOrd="0" presId="urn:microsoft.com/office/officeart/2008/layout/LinedList"/>
    <dgm:cxn modelId="{519DF4DB-8797-4D4C-AAE0-C217A485098D}" type="presParOf" srcId="{AE8B1398-ECA4-4075-A4AD-1498876DFDDE}" destId="{42A54725-477A-4D79-A478-3AB1C93D236F}" srcOrd="4" destOrd="0" presId="urn:microsoft.com/office/officeart/2008/layout/LinedList"/>
    <dgm:cxn modelId="{D1B52850-ED11-4EA8-BAA4-B420A72C84E1}" type="presParOf" srcId="{AE8B1398-ECA4-4075-A4AD-1498876DFDDE}" destId="{1A9FD5DA-D6E4-4DFC-94BB-73095D856BA5}" srcOrd="5" destOrd="0" presId="urn:microsoft.com/office/officeart/2008/layout/LinedList"/>
    <dgm:cxn modelId="{963A42B2-D6A2-403B-836F-45686774F2EA}" type="presParOf" srcId="{1A9FD5DA-D6E4-4DFC-94BB-73095D856BA5}" destId="{D019F4E0-68E1-4043-A4DC-FA208109AD1B}" srcOrd="0" destOrd="0" presId="urn:microsoft.com/office/officeart/2008/layout/LinedList"/>
    <dgm:cxn modelId="{55F93866-E3BD-4E72-9F93-537D08C8FFFE}" type="presParOf" srcId="{1A9FD5DA-D6E4-4DFC-94BB-73095D856BA5}" destId="{13E59E53-EFF3-4653-9D2B-43B21F8184D3}" srcOrd="1" destOrd="0" presId="urn:microsoft.com/office/officeart/2008/layout/LinedList"/>
    <dgm:cxn modelId="{B37940AF-452E-4492-8FF6-2D00DF97C5D0}" type="presParOf" srcId="{AE8B1398-ECA4-4075-A4AD-1498876DFDDE}" destId="{63F212D2-00D4-448E-B9F5-7CA6170DBA95}" srcOrd="6" destOrd="0" presId="urn:microsoft.com/office/officeart/2008/layout/LinedList"/>
    <dgm:cxn modelId="{75CF4DB9-D25B-4E35-B3D4-AA9F626292C1}" type="presParOf" srcId="{AE8B1398-ECA4-4075-A4AD-1498876DFDDE}" destId="{19DDE087-0ED0-42B7-B6CE-00D00326F17F}" srcOrd="7" destOrd="0" presId="urn:microsoft.com/office/officeart/2008/layout/LinedList"/>
    <dgm:cxn modelId="{4E2A55B6-BBA2-494E-B7CF-64D5E4E6AA99}" type="presParOf" srcId="{19DDE087-0ED0-42B7-B6CE-00D00326F17F}" destId="{E563F94D-97EF-4AD2-9F20-BD4225B298C1}" srcOrd="0" destOrd="0" presId="urn:microsoft.com/office/officeart/2008/layout/LinedList"/>
    <dgm:cxn modelId="{FA477604-E619-494F-9DFE-E933D8B01D8E}" type="presParOf" srcId="{19DDE087-0ED0-42B7-B6CE-00D00326F17F}" destId="{CCAC906F-5269-4294-8929-BB8C3899C82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92766-1205-4045-A427-4A8ABDEF0457}">
      <dsp:nvSpPr>
        <dsp:cNvPr id="0" name=""/>
        <dsp:cNvSpPr/>
      </dsp:nvSpPr>
      <dsp:spPr>
        <a:xfrm>
          <a:off x="0" y="0"/>
          <a:ext cx="701766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DE790A-F1A7-40CE-BB90-1EB57AD121EC}">
      <dsp:nvSpPr>
        <dsp:cNvPr id="0" name=""/>
        <dsp:cNvSpPr/>
      </dsp:nvSpPr>
      <dsp:spPr>
        <a:xfrm>
          <a:off x="0" y="0"/>
          <a:ext cx="7017667" cy="1132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AU" sz="1900" kern="1200"/>
            <a:t>Purposive or judgement sampling is a frequently-applied conceptually-driven approach. </a:t>
          </a:r>
          <a:endParaRPr lang="en-US" sz="1900" kern="1200"/>
        </a:p>
      </dsp:txBody>
      <dsp:txXfrm>
        <a:off x="0" y="0"/>
        <a:ext cx="7017667" cy="1132071"/>
      </dsp:txXfrm>
    </dsp:sp>
    <dsp:sp modelId="{3FD44F47-9884-457F-84E5-21E74D54A5CA}">
      <dsp:nvSpPr>
        <dsp:cNvPr id="0" name=""/>
        <dsp:cNvSpPr/>
      </dsp:nvSpPr>
      <dsp:spPr>
        <a:xfrm>
          <a:off x="0" y="1132071"/>
          <a:ext cx="701766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930A4C-E59C-447A-B532-5263961B1190}">
      <dsp:nvSpPr>
        <dsp:cNvPr id="0" name=""/>
        <dsp:cNvSpPr/>
      </dsp:nvSpPr>
      <dsp:spPr>
        <a:xfrm>
          <a:off x="0" y="1132071"/>
          <a:ext cx="7017667" cy="1132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AU" sz="1900" kern="1200"/>
            <a:t>It involves the researcher deliberately and purposefully selecting the sample they believe can be the most fruitful in answering the research question. </a:t>
          </a:r>
          <a:endParaRPr lang="en-US" sz="1900" kern="1200"/>
        </a:p>
      </dsp:txBody>
      <dsp:txXfrm>
        <a:off x="0" y="1132071"/>
        <a:ext cx="7017667" cy="1132071"/>
      </dsp:txXfrm>
    </dsp:sp>
    <dsp:sp modelId="{42A54725-477A-4D79-A478-3AB1C93D236F}">
      <dsp:nvSpPr>
        <dsp:cNvPr id="0" name=""/>
        <dsp:cNvSpPr/>
      </dsp:nvSpPr>
      <dsp:spPr>
        <a:xfrm>
          <a:off x="0" y="2264143"/>
          <a:ext cx="701766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9F4E0-68E1-4043-A4DC-FA208109AD1B}">
      <dsp:nvSpPr>
        <dsp:cNvPr id="0" name=""/>
        <dsp:cNvSpPr/>
      </dsp:nvSpPr>
      <dsp:spPr>
        <a:xfrm>
          <a:off x="0" y="2264143"/>
          <a:ext cx="7017667" cy="1132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AU" sz="1900" kern="1200"/>
            <a:t>This selection process can be guided by consideration of the variables or qualities of potential participants that affect the contribution they could provide to the study. </a:t>
          </a:r>
          <a:endParaRPr lang="en-US" sz="1900" kern="1200"/>
        </a:p>
      </dsp:txBody>
      <dsp:txXfrm>
        <a:off x="0" y="2264143"/>
        <a:ext cx="7017667" cy="1132071"/>
      </dsp:txXfrm>
    </dsp:sp>
    <dsp:sp modelId="{63F212D2-00D4-448E-B9F5-7CA6170DBA95}">
      <dsp:nvSpPr>
        <dsp:cNvPr id="0" name=""/>
        <dsp:cNvSpPr/>
      </dsp:nvSpPr>
      <dsp:spPr>
        <a:xfrm>
          <a:off x="0" y="3396215"/>
          <a:ext cx="7017667"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3F94D-97EF-4AD2-9F20-BD4225B298C1}">
      <dsp:nvSpPr>
        <dsp:cNvPr id="0" name=""/>
        <dsp:cNvSpPr/>
      </dsp:nvSpPr>
      <dsp:spPr>
        <a:xfrm>
          <a:off x="0" y="3396215"/>
          <a:ext cx="7017667" cy="1132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AU" sz="1900" kern="1200"/>
            <a:t>These variables may be simple demographics such as age, gender and socioeconomic status but can also include other aspects such as specific attitudes or beliefs.</a:t>
          </a:r>
          <a:endParaRPr lang="en-US" sz="1900" kern="1200"/>
        </a:p>
      </dsp:txBody>
      <dsp:txXfrm>
        <a:off x="0" y="3396215"/>
        <a:ext cx="7017667" cy="11320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B676B-26B1-47C7-A20F-C5497802AE91}" type="datetimeFigureOut">
              <a:rPr lang="en-AU" smtClean="0"/>
              <a:t>17/04/2022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CD788-4022-494E-A0F5-53E97A7FA7F6}" type="slidenum">
              <a:rPr lang="en-AU" smtClean="0"/>
              <a:t>‹#›</a:t>
            </a:fld>
            <a:endParaRPr lang="en-AU"/>
          </a:p>
        </p:txBody>
      </p:sp>
    </p:spTree>
    <p:extLst>
      <p:ext uri="{BB962C8B-B14F-4D97-AF65-F5344CB8AC3E}">
        <p14:creationId xmlns:p14="http://schemas.microsoft.com/office/powerpoint/2010/main" val="178408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4F209-5501-4058-BECB-0D1A565692DB}"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1791857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D523EE-1C9D-4F94-A2EE-D08CE178C56B}"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359747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478DC0-354A-4470-A208-B124DD15B2A0}"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F3D50A-68AC-41CF-81BF-EC1014AA1BD9}"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4800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88411EF2-8448-499F-870C-00AE7A9B5756}" type="datetime1">
              <a:rPr lang="en-AU" smtClean="0"/>
              <a:t>17/04/2022</a:t>
            </a:fld>
            <a:endParaRPr lang="en-AU"/>
          </a:p>
        </p:txBody>
      </p:sp>
      <p:sp>
        <p:nvSpPr>
          <p:cNvPr id="6" name="Footer Placeholder 5"/>
          <p:cNvSpPr>
            <a:spLocks noGrp="1"/>
          </p:cNvSpPr>
          <p:nvPr>
            <p:ph type="ftr" sz="quarter" idx="11"/>
          </p:nvPr>
        </p:nvSpPr>
        <p:spPr/>
        <p:txBody>
          <a:bodyPr/>
          <a:lstStyle/>
          <a:p>
            <a:r>
              <a:rPr lang="en-AU" smtClean="0"/>
              <a:t>April 2022</a:t>
            </a:r>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558737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5952CA-0452-406E-B28B-B65EF1A56AB3}" type="datetime1">
              <a:rPr lang="en-AU" smtClean="0"/>
              <a:t>17/04/2022</a:t>
            </a:fld>
            <a:endParaRPr lang="en-AU"/>
          </a:p>
        </p:txBody>
      </p:sp>
      <p:sp>
        <p:nvSpPr>
          <p:cNvPr id="6" name="Footer Placeholder 5"/>
          <p:cNvSpPr>
            <a:spLocks noGrp="1"/>
          </p:cNvSpPr>
          <p:nvPr>
            <p:ph type="ftr" sz="quarter" idx="11"/>
          </p:nvPr>
        </p:nvSpPr>
        <p:spPr/>
        <p:txBody>
          <a:bodyPr/>
          <a:lstStyle/>
          <a:p>
            <a:r>
              <a:rPr lang="en-AU" smtClean="0"/>
              <a:t>April 2022</a:t>
            </a:r>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F3D50A-68AC-41CF-81BF-EC1014AA1BD9}"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66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B1D3A79-B873-414F-B27E-73DB42598FED}" type="datetime1">
              <a:rPr lang="en-AU" smtClean="0"/>
              <a:t>17/04/2022</a:t>
            </a:fld>
            <a:endParaRPr lang="en-AU"/>
          </a:p>
        </p:txBody>
      </p:sp>
      <p:sp>
        <p:nvSpPr>
          <p:cNvPr id="6" name="Footer Placeholder 5"/>
          <p:cNvSpPr>
            <a:spLocks noGrp="1"/>
          </p:cNvSpPr>
          <p:nvPr>
            <p:ph type="ftr" sz="quarter" idx="11"/>
          </p:nvPr>
        </p:nvSpPr>
        <p:spPr/>
        <p:txBody>
          <a:bodyPr/>
          <a:lstStyle/>
          <a:p>
            <a:r>
              <a:rPr lang="en-AU" smtClean="0"/>
              <a:t>April 2022</a:t>
            </a:r>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210544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996C2-EDC1-4BBD-8228-24DE524F9E2B}"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3285110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0761D-8370-418A-9C58-600FD6453DB6}"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406248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A06DEA-A68D-4D6F-B346-E2A8D0D47A0E}"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991565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719458-B173-4E99-BF29-DEC0AAEFEEA8}" type="datetime1">
              <a:rPr lang="en-AU" smtClean="0"/>
              <a:t>17/04/2022</a:t>
            </a:fld>
            <a:endParaRPr lang="en-AU"/>
          </a:p>
        </p:txBody>
      </p:sp>
      <p:sp>
        <p:nvSpPr>
          <p:cNvPr id="5" name="Footer Placeholder 4"/>
          <p:cNvSpPr>
            <a:spLocks noGrp="1"/>
          </p:cNvSpPr>
          <p:nvPr>
            <p:ph type="ftr" sz="quarter" idx="11"/>
          </p:nvPr>
        </p:nvSpPr>
        <p:spPr/>
        <p:txBody>
          <a:bodyPr/>
          <a:lstStyle/>
          <a:p>
            <a:r>
              <a:rPr lang="en-AU" smtClean="0"/>
              <a:t>April 2022</a:t>
            </a:r>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362261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5A95CA-CD58-47D8-A677-6610E53C8C51}" type="datetime1">
              <a:rPr lang="en-AU" smtClean="0"/>
              <a:t>17/04/2022</a:t>
            </a:fld>
            <a:endParaRPr lang="en-AU"/>
          </a:p>
        </p:txBody>
      </p:sp>
      <p:sp>
        <p:nvSpPr>
          <p:cNvPr id="6" name="Footer Placeholder 5"/>
          <p:cNvSpPr>
            <a:spLocks noGrp="1"/>
          </p:cNvSpPr>
          <p:nvPr>
            <p:ph type="ftr" sz="quarter" idx="11"/>
          </p:nvPr>
        </p:nvSpPr>
        <p:spPr/>
        <p:txBody>
          <a:bodyPr/>
          <a:lstStyle/>
          <a:p>
            <a:r>
              <a:rPr lang="en-AU" smtClean="0"/>
              <a:t>April 2022</a:t>
            </a:r>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286480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E7D1E6-5DCC-4B08-BFDD-8CA067489CE1}" type="datetime1">
              <a:rPr lang="en-AU" smtClean="0"/>
              <a:t>17/04/2022</a:t>
            </a:fld>
            <a:endParaRPr lang="en-AU"/>
          </a:p>
        </p:txBody>
      </p:sp>
      <p:sp>
        <p:nvSpPr>
          <p:cNvPr id="8" name="Footer Placeholder 7"/>
          <p:cNvSpPr>
            <a:spLocks noGrp="1"/>
          </p:cNvSpPr>
          <p:nvPr>
            <p:ph type="ftr" sz="quarter" idx="11"/>
          </p:nvPr>
        </p:nvSpPr>
        <p:spPr/>
        <p:txBody>
          <a:bodyPr/>
          <a:lstStyle/>
          <a:p>
            <a:r>
              <a:rPr lang="en-AU" smtClean="0"/>
              <a:t>April 2022</a:t>
            </a:r>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528453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18F3CA-DB3F-4C75-911E-8EBB2420A99E}" type="datetime1">
              <a:rPr lang="en-AU" smtClean="0"/>
              <a:t>17/04/2022</a:t>
            </a:fld>
            <a:endParaRPr lang="en-AU"/>
          </a:p>
        </p:txBody>
      </p:sp>
      <p:sp>
        <p:nvSpPr>
          <p:cNvPr id="4" name="Footer Placeholder 3"/>
          <p:cNvSpPr>
            <a:spLocks noGrp="1"/>
          </p:cNvSpPr>
          <p:nvPr>
            <p:ph type="ftr" sz="quarter" idx="11"/>
          </p:nvPr>
        </p:nvSpPr>
        <p:spPr/>
        <p:txBody>
          <a:bodyPr/>
          <a:lstStyle/>
          <a:p>
            <a:r>
              <a:rPr lang="en-AU" smtClean="0"/>
              <a:t>April 2022</a:t>
            </a:r>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334827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79063-F03D-4C62-A254-743E7B301222}" type="datetime1">
              <a:rPr lang="en-AU" smtClean="0"/>
              <a:t>17/04/2022</a:t>
            </a:fld>
            <a:endParaRPr lang="en-AU"/>
          </a:p>
        </p:txBody>
      </p:sp>
      <p:sp>
        <p:nvSpPr>
          <p:cNvPr id="3" name="Footer Placeholder 2"/>
          <p:cNvSpPr>
            <a:spLocks noGrp="1"/>
          </p:cNvSpPr>
          <p:nvPr>
            <p:ph type="ftr" sz="quarter" idx="11"/>
          </p:nvPr>
        </p:nvSpPr>
        <p:spPr/>
        <p:txBody>
          <a:bodyPr/>
          <a:lstStyle/>
          <a:p>
            <a:r>
              <a:rPr lang="en-AU" smtClean="0"/>
              <a:t>April 2022</a:t>
            </a:r>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45454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3B5F806-6B3B-4BE8-97B6-96B64E55ED8A}" type="datetime1">
              <a:rPr lang="en-AU" smtClean="0"/>
              <a:t>17/04/2022</a:t>
            </a:fld>
            <a:endParaRPr lang="en-AU"/>
          </a:p>
        </p:txBody>
      </p:sp>
      <p:sp>
        <p:nvSpPr>
          <p:cNvPr id="6" name="Footer Placeholder 5"/>
          <p:cNvSpPr>
            <a:spLocks noGrp="1"/>
          </p:cNvSpPr>
          <p:nvPr>
            <p:ph type="ftr" sz="quarter" idx="11"/>
          </p:nvPr>
        </p:nvSpPr>
        <p:spPr/>
        <p:txBody>
          <a:bodyPr/>
          <a:lstStyle/>
          <a:p>
            <a:r>
              <a:rPr lang="en-AU" smtClean="0"/>
              <a:t>April 2022</a:t>
            </a:r>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40646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EED02B9-589E-4A7F-A99D-C87A60EFBDDA}" type="datetime1">
              <a:rPr lang="en-AU" smtClean="0"/>
              <a:t>17/04/2022</a:t>
            </a:fld>
            <a:endParaRPr lang="en-AU"/>
          </a:p>
        </p:txBody>
      </p:sp>
      <p:sp>
        <p:nvSpPr>
          <p:cNvPr id="6" name="Footer Placeholder 5"/>
          <p:cNvSpPr>
            <a:spLocks noGrp="1"/>
          </p:cNvSpPr>
          <p:nvPr>
            <p:ph type="ftr" sz="quarter" idx="11"/>
          </p:nvPr>
        </p:nvSpPr>
        <p:spPr/>
        <p:txBody>
          <a:bodyPr/>
          <a:lstStyle/>
          <a:p>
            <a:r>
              <a:rPr lang="en-US" smtClean="0"/>
              <a:t>April 2022</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F3D50A-68AC-41CF-81BF-EC1014AA1BD9}" type="slidenum">
              <a:rPr lang="en-AU" smtClean="0"/>
              <a:t>‹#›</a:t>
            </a:fld>
            <a:endParaRPr lang="en-AU"/>
          </a:p>
        </p:txBody>
      </p:sp>
    </p:spTree>
    <p:extLst>
      <p:ext uri="{BB962C8B-B14F-4D97-AF65-F5344CB8AC3E}">
        <p14:creationId xmlns:p14="http://schemas.microsoft.com/office/powerpoint/2010/main" val="3511322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055462-6E00-4993-BFD6-B12BB19487AE}" type="datetime1">
              <a:rPr lang="en-AU" smtClean="0"/>
              <a:t>17/04/2022</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smtClean="0"/>
              <a:t>April 2022</a:t>
            </a:r>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F3D50A-68AC-41CF-81BF-EC1014AA1BD9}" type="slidenum">
              <a:rPr lang="en-AU" smtClean="0"/>
              <a:t>‹#›</a:t>
            </a:fld>
            <a:endParaRPr lang="en-AU"/>
          </a:p>
        </p:txBody>
      </p:sp>
    </p:spTree>
    <p:extLst>
      <p:ext uri="{BB962C8B-B14F-4D97-AF65-F5344CB8AC3E}">
        <p14:creationId xmlns:p14="http://schemas.microsoft.com/office/powerpoint/2010/main" val="4047426241"/>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 id="2147483881" r:id="rId13"/>
    <p:sldLayoutId id="2147483882" r:id="rId14"/>
    <p:sldLayoutId id="2147483883" r:id="rId15"/>
    <p:sldLayoutId id="2147483884"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ribbr.com/methodology/quantitative-research/"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s://www.scribbr.com/research-process/hypotheses/" TargetMode="External"/><Relationship Id="rId4" Type="http://schemas.openxmlformats.org/officeDocument/2006/relationships/hyperlink" Target="https://www.scribbr.com/methodology/qualitative-research/"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8" name="Rectangle 12">
            <a:extLst>
              <a:ext uri="{FF2B5EF4-FFF2-40B4-BE49-F238E27FC236}">
                <a16:creationId xmlns:a16="http://schemas.microsoft.com/office/drawing/2014/main" id="{04FFCB0A-A21A-4D0F-AE1C-6EC8ED79A8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4">
            <a:extLst>
              <a:ext uri="{FF2B5EF4-FFF2-40B4-BE49-F238E27FC236}">
                <a16:creationId xmlns:a16="http://schemas.microsoft.com/office/drawing/2014/main" id="{481DDC0B-F2D9-4A55-A60C-E0532B46C90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6" name="Freeform 11">
              <a:extLst>
                <a:ext uri="{FF2B5EF4-FFF2-40B4-BE49-F238E27FC236}">
                  <a16:creationId xmlns:a16="http://schemas.microsoft.com/office/drawing/2014/main" id="{60C4C88B-2AA4-43CA-9F8F-3FB2B5D7D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4" name="Freeform 12">
              <a:extLst>
                <a:ext uri="{FF2B5EF4-FFF2-40B4-BE49-F238E27FC236}">
                  <a16:creationId xmlns:a16="http://schemas.microsoft.com/office/drawing/2014/main" id="{1E062DFF-2E6B-420E-AEFE-FB8082B29B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8" name="Freeform 13">
              <a:extLst>
                <a:ext uri="{FF2B5EF4-FFF2-40B4-BE49-F238E27FC236}">
                  <a16:creationId xmlns:a16="http://schemas.microsoft.com/office/drawing/2014/main" id="{37DD0A2B-B295-4280-B8DA-0DC58312CA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9" name="Freeform 14">
              <a:extLst>
                <a:ext uri="{FF2B5EF4-FFF2-40B4-BE49-F238E27FC236}">
                  <a16:creationId xmlns:a16="http://schemas.microsoft.com/office/drawing/2014/main" id="{83B6198C-5321-4CBD-A21D-B413234BF8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0" name="Freeform 15">
              <a:extLst>
                <a:ext uri="{FF2B5EF4-FFF2-40B4-BE49-F238E27FC236}">
                  <a16:creationId xmlns:a16="http://schemas.microsoft.com/office/drawing/2014/main" id="{CA21CB5E-7E99-4448-8DD0-FA87EAC3C0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1" name="Freeform 16">
              <a:extLst>
                <a:ext uri="{FF2B5EF4-FFF2-40B4-BE49-F238E27FC236}">
                  <a16:creationId xmlns:a16="http://schemas.microsoft.com/office/drawing/2014/main" id="{5675BC7F-097E-4C82-8B98-05F11E34FF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2" name="Freeform 17">
              <a:extLst>
                <a:ext uri="{FF2B5EF4-FFF2-40B4-BE49-F238E27FC236}">
                  <a16:creationId xmlns:a16="http://schemas.microsoft.com/office/drawing/2014/main" id="{CF36D428-039F-4D57-83E9-C9E49A8EEF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3" name="Freeform 18">
              <a:extLst>
                <a:ext uri="{FF2B5EF4-FFF2-40B4-BE49-F238E27FC236}">
                  <a16:creationId xmlns:a16="http://schemas.microsoft.com/office/drawing/2014/main" id="{9C846992-7277-412B-8F89-BF12BBBBEDC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4" name="Freeform 19">
              <a:extLst>
                <a:ext uri="{FF2B5EF4-FFF2-40B4-BE49-F238E27FC236}">
                  <a16:creationId xmlns:a16="http://schemas.microsoft.com/office/drawing/2014/main" id="{2FFB1517-7128-4059-90D1-7FE4A5155D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5" name="Freeform 20">
              <a:extLst>
                <a:ext uri="{FF2B5EF4-FFF2-40B4-BE49-F238E27FC236}">
                  <a16:creationId xmlns:a16="http://schemas.microsoft.com/office/drawing/2014/main" id="{C0835D29-A969-4B36-823D-2041358537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6" name="Freeform 21">
              <a:extLst>
                <a:ext uri="{FF2B5EF4-FFF2-40B4-BE49-F238E27FC236}">
                  <a16:creationId xmlns:a16="http://schemas.microsoft.com/office/drawing/2014/main" id="{E513FF63-116C-4620-AA46-03788BE5F1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7" name="Freeform 22">
              <a:extLst>
                <a:ext uri="{FF2B5EF4-FFF2-40B4-BE49-F238E27FC236}">
                  <a16:creationId xmlns:a16="http://schemas.microsoft.com/office/drawing/2014/main" id="{EF361EF8-880C-41F9-8051-9F05A8C201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2" name="Title 1"/>
          <p:cNvSpPr>
            <a:spLocks noGrp="1"/>
          </p:cNvSpPr>
          <p:nvPr>
            <p:ph type="ctrTitle"/>
          </p:nvPr>
        </p:nvSpPr>
        <p:spPr>
          <a:xfrm>
            <a:off x="1813428" y="1890326"/>
            <a:ext cx="8915399" cy="1995648"/>
          </a:xfrm>
        </p:spPr>
        <p:txBody>
          <a:bodyPr>
            <a:normAutofit/>
          </a:bodyPr>
          <a:lstStyle/>
          <a:p>
            <a:pPr algn="ctr">
              <a:lnSpc>
                <a:spcPct val="90000"/>
              </a:lnSpc>
            </a:pPr>
            <a:r>
              <a:rPr lang="en-AU" sz="4200" b="1" dirty="0">
                <a:solidFill>
                  <a:schemeClr val="tx1"/>
                </a:solidFill>
              </a:rPr>
              <a:t>Sampling in Qualitative Research</a:t>
            </a:r>
            <a:br>
              <a:rPr lang="en-AU" sz="4200" b="1" dirty="0">
                <a:solidFill>
                  <a:schemeClr val="tx1"/>
                </a:solidFill>
              </a:rPr>
            </a:br>
            <a:r>
              <a:rPr lang="en-AU" sz="4200" b="1" dirty="0">
                <a:solidFill>
                  <a:schemeClr val="tx1"/>
                </a:solidFill>
              </a:rPr>
              <a:t/>
            </a:r>
            <a:br>
              <a:rPr lang="en-AU" sz="4200" b="1" dirty="0">
                <a:solidFill>
                  <a:schemeClr val="tx1"/>
                </a:solidFill>
              </a:rPr>
            </a:br>
            <a:r>
              <a:rPr lang="en-AU" sz="2000" b="1" dirty="0">
                <a:solidFill>
                  <a:schemeClr val="tx1"/>
                </a:solidFill>
              </a:rPr>
              <a:t>Dr. Rania Albsoul  </a:t>
            </a:r>
          </a:p>
        </p:txBody>
      </p:sp>
      <p:grpSp>
        <p:nvGrpSpPr>
          <p:cNvPr id="29" name="Group 28">
            <a:extLst>
              <a:ext uri="{FF2B5EF4-FFF2-40B4-BE49-F238E27FC236}">
                <a16:creationId xmlns:a16="http://schemas.microsoft.com/office/drawing/2014/main" id="{FBF9A995-2C32-4FB7-B5F3-E417B7DE06E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30" name="Freeform 27">
              <a:extLst>
                <a:ext uri="{FF2B5EF4-FFF2-40B4-BE49-F238E27FC236}">
                  <a16:creationId xmlns:a16="http://schemas.microsoft.com/office/drawing/2014/main" id="{0F4ECCFB-A0C2-4B4D-B6E2-77341F6FE11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1" name="Freeform 28">
              <a:extLst>
                <a:ext uri="{FF2B5EF4-FFF2-40B4-BE49-F238E27FC236}">
                  <a16:creationId xmlns:a16="http://schemas.microsoft.com/office/drawing/2014/main" id="{5476CBB8-CCD6-4739-8729-8927DC09D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2" name="Freeform 29">
              <a:extLst>
                <a:ext uri="{FF2B5EF4-FFF2-40B4-BE49-F238E27FC236}">
                  <a16:creationId xmlns:a16="http://schemas.microsoft.com/office/drawing/2014/main" id="{695B716E-8BF4-4DD9-96A5-4238FDC07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3" name="Freeform 30">
              <a:extLst>
                <a:ext uri="{FF2B5EF4-FFF2-40B4-BE49-F238E27FC236}">
                  <a16:creationId xmlns:a16="http://schemas.microsoft.com/office/drawing/2014/main" id="{6A3F7DBC-E3BC-4902-BE4C-6F3542E33D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4" name="Freeform 31">
              <a:extLst>
                <a:ext uri="{FF2B5EF4-FFF2-40B4-BE49-F238E27FC236}">
                  <a16:creationId xmlns:a16="http://schemas.microsoft.com/office/drawing/2014/main" id="{70379707-5601-41BA-8F25-82825A8E3C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5" name="Freeform 32">
              <a:extLst>
                <a:ext uri="{FF2B5EF4-FFF2-40B4-BE49-F238E27FC236}">
                  <a16:creationId xmlns:a16="http://schemas.microsoft.com/office/drawing/2014/main" id="{1C7E7640-A719-4104-8E66-10B2FB8487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6" name="Freeform 33">
              <a:extLst>
                <a:ext uri="{FF2B5EF4-FFF2-40B4-BE49-F238E27FC236}">
                  <a16:creationId xmlns:a16="http://schemas.microsoft.com/office/drawing/2014/main" id="{9A4C4222-3F93-463D-9B22-69ECBF8E05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7" name="Freeform 34">
              <a:extLst>
                <a:ext uri="{FF2B5EF4-FFF2-40B4-BE49-F238E27FC236}">
                  <a16:creationId xmlns:a16="http://schemas.microsoft.com/office/drawing/2014/main" id="{B263D752-00B8-466F-A4DD-D4F58CAE12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8" name="Freeform 35">
              <a:extLst>
                <a:ext uri="{FF2B5EF4-FFF2-40B4-BE49-F238E27FC236}">
                  <a16:creationId xmlns:a16="http://schemas.microsoft.com/office/drawing/2014/main" id="{45470F50-BCB7-4793-B6EE-C07E57794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9" name="Freeform 36">
              <a:extLst>
                <a:ext uri="{FF2B5EF4-FFF2-40B4-BE49-F238E27FC236}">
                  <a16:creationId xmlns:a16="http://schemas.microsoft.com/office/drawing/2014/main" id="{3FE3B154-4827-4A59-B611-C15FE09303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40" name="Freeform 37">
              <a:extLst>
                <a:ext uri="{FF2B5EF4-FFF2-40B4-BE49-F238E27FC236}">
                  <a16:creationId xmlns:a16="http://schemas.microsoft.com/office/drawing/2014/main" id="{4856C74D-7893-4686-8C69-93ADFAD947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1" name="Freeform 38">
              <a:extLst>
                <a:ext uri="{FF2B5EF4-FFF2-40B4-BE49-F238E27FC236}">
                  <a16:creationId xmlns:a16="http://schemas.microsoft.com/office/drawing/2014/main" id="{D9855B44-5A4E-48D3-B20E-74C69EF511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3" name="Rectangle 42">
            <a:extLst>
              <a:ext uri="{FF2B5EF4-FFF2-40B4-BE49-F238E27FC236}">
                <a16:creationId xmlns:a16="http://schemas.microsoft.com/office/drawing/2014/main" id="{4DF306C4-90F2-4BFE-B2AD-FAFB31C465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3" name="Picture 2">
            <a:extLst>
              <a:ext uri="{FF2B5EF4-FFF2-40B4-BE49-F238E27FC236}">
                <a16:creationId xmlns:a16="http://schemas.microsoft.com/office/drawing/2014/main" id="{7F63A835-9D25-4024-9C38-5B20A28D5895}"/>
              </a:ext>
            </a:extLst>
          </p:cNvPr>
          <p:cNvPicPr>
            <a:picLocks noChangeAspect="1"/>
          </p:cNvPicPr>
          <p:nvPr/>
        </p:nvPicPr>
        <p:blipFill>
          <a:blip r:embed="rId2"/>
          <a:stretch>
            <a:fillRect/>
          </a:stretch>
        </p:blipFill>
        <p:spPr>
          <a:xfrm>
            <a:off x="5437376" y="-5534"/>
            <a:ext cx="1658106" cy="1294732"/>
          </a:xfrm>
          <a:prstGeom prst="rect">
            <a:avLst/>
          </a:prstGeom>
        </p:spPr>
      </p:pic>
      <p:sp>
        <p:nvSpPr>
          <p:cNvPr id="45" name="Freeform 33">
            <a:extLst>
              <a:ext uri="{FF2B5EF4-FFF2-40B4-BE49-F238E27FC236}">
                <a16:creationId xmlns:a16="http://schemas.microsoft.com/office/drawing/2014/main" id="{AA07F762-5743-4CB0-9102-37CFC56F26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753578"/>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4" name="Slide Number Placeholder 3"/>
          <p:cNvSpPr>
            <a:spLocks noGrp="1"/>
          </p:cNvSpPr>
          <p:nvPr>
            <p:ph type="sldNum" sz="quarter" idx="12"/>
          </p:nvPr>
        </p:nvSpPr>
        <p:spPr>
          <a:xfrm>
            <a:off x="531812" y="4959308"/>
            <a:ext cx="779767" cy="365125"/>
          </a:xfrm>
        </p:spPr>
        <p:txBody>
          <a:bodyPr>
            <a:normAutofit/>
          </a:bodyPr>
          <a:lstStyle/>
          <a:p>
            <a:pPr>
              <a:lnSpc>
                <a:spcPct val="90000"/>
              </a:lnSpc>
              <a:spcAft>
                <a:spcPts val="600"/>
              </a:spcAft>
            </a:pPr>
            <a:fld id="{CFF3D50A-68AC-41CF-81BF-EC1014AA1BD9}" type="slidenum">
              <a:rPr lang="en-AU" sz="1900" smtClean="0"/>
              <a:pPr>
                <a:lnSpc>
                  <a:spcPct val="90000"/>
                </a:lnSpc>
                <a:spcAft>
                  <a:spcPts val="600"/>
                </a:spcAft>
              </a:pPr>
              <a:t>1</a:t>
            </a:fld>
            <a:endParaRPr lang="en-AU" sz="1900"/>
          </a:p>
        </p:txBody>
      </p:sp>
      <p:sp>
        <p:nvSpPr>
          <p:cNvPr id="7" name="AutoShape 2" descr="Image result for non- probability sampling pho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 name="Picture 4">
            <a:extLst>
              <a:ext uri="{FF2B5EF4-FFF2-40B4-BE49-F238E27FC236}">
                <a16:creationId xmlns:a16="http://schemas.microsoft.com/office/drawing/2014/main" id="{7209028A-D19D-44D1-B205-B9CC98F39746}"/>
              </a:ext>
            </a:extLst>
          </p:cNvPr>
          <p:cNvPicPr>
            <a:picLocks noChangeAspect="1"/>
          </p:cNvPicPr>
          <p:nvPr/>
        </p:nvPicPr>
        <p:blipFill>
          <a:blip r:embed="rId3"/>
          <a:stretch>
            <a:fillRect/>
          </a:stretch>
        </p:blipFill>
        <p:spPr>
          <a:xfrm>
            <a:off x="8318695" y="4244728"/>
            <a:ext cx="3550046" cy="2113240"/>
          </a:xfrm>
          <a:prstGeom prst="rect">
            <a:avLst/>
          </a:prstGeom>
        </p:spPr>
      </p:pic>
      <p:sp>
        <p:nvSpPr>
          <p:cNvPr id="6" name="Footer Placeholder 5">
            <a:extLst>
              <a:ext uri="{FF2B5EF4-FFF2-40B4-BE49-F238E27FC236}">
                <a16:creationId xmlns:a16="http://schemas.microsoft.com/office/drawing/2014/main" id="{47F56A8B-EFF3-4EF5-B835-D576C4E0ABE9}"/>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227689849"/>
      </p:ext>
    </p:extLst>
  </p:cSld>
  <p:clrMapOvr>
    <a:masterClrMapping/>
  </p:clrMapOvr>
  <mc:AlternateContent xmlns:mc="http://schemas.openxmlformats.org/markup-compatibility/2006" xmlns:p14="http://schemas.microsoft.com/office/powerpoint/2010/main">
    <mc:Choice Requires="p14">
      <p:transition spd="slow" p14:dur="2000" advTm="98642"/>
    </mc:Choice>
    <mc:Fallback xmlns="">
      <p:transition spd="slow" advTm="9864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E9C9-F6B7-4B79-905E-1B9723FE4E2E}"/>
              </a:ext>
            </a:extLst>
          </p:cNvPr>
          <p:cNvSpPr>
            <a:spLocks noGrp="1"/>
          </p:cNvSpPr>
          <p:nvPr>
            <p:ph type="title"/>
          </p:nvPr>
        </p:nvSpPr>
        <p:spPr>
          <a:xfrm>
            <a:off x="1842869" y="624110"/>
            <a:ext cx="9661744" cy="1280890"/>
          </a:xfrm>
        </p:spPr>
        <p:txBody>
          <a:bodyPr/>
          <a:lstStyle/>
          <a:p>
            <a:r>
              <a:rPr lang="en-AU" b="1" dirty="0"/>
              <a:t>Sampling strategies in qualitative research </a:t>
            </a:r>
          </a:p>
        </p:txBody>
      </p:sp>
      <p:pic>
        <p:nvPicPr>
          <p:cNvPr id="6" name="Content Placeholder 5">
            <a:extLst>
              <a:ext uri="{FF2B5EF4-FFF2-40B4-BE49-F238E27FC236}">
                <a16:creationId xmlns:a16="http://schemas.microsoft.com/office/drawing/2014/main" id="{84FC6A4D-5578-4FB6-953F-E4B22554C846}"/>
              </a:ext>
            </a:extLst>
          </p:cNvPr>
          <p:cNvPicPr>
            <a:picLocks noGrp="1" noChangeAspect="1"/>
          </p:cNvPicPr>
          <p:nvPr>
            <p:ph idx="1"/>
          </p:nvPr>
        </p:nvPicPr>
        <p:blipFill>
          <a:blip r:embed="rId2"/>
          <a:stretch>
            <a:fillRect/>
          </a:stretch>
        </p:blipFill>
        <p:spPr>
          <a:xfrm>
            <a:off x="1311579" y="1263136"/>
            <a:ext cx="10644370" cy="5281764"/>
          </a:xfrm>
        </p:spPr>
      </p:pic>
      <p:sp>
        <p:nvSpPr>
          <p:cNvPr id="4" name="Slide Number Placeholder 3">
            <a:extLst>
              <a:ext uri="{FF2B5EF4-FFF2-40B4-BE49-F238E27FC236}">
                <a16:creationId xmlns:a16="http://schemas.microsoft.com/office/drawing/2014/main" id="{CECA03D2-D7F0-4948-ABB0-C7686B95DEDB}"/>
              </a:ext>
            </a:extLst>
          </p:cNvPr>
          <p:cNvSpPr>
            <a:spLocks noGrp="1"/>
          </p:cNvSpPr>
          <p:nvPr>
            <p:ph type="sldNum" sz="quarter" idx="12"/>
          </p:nvPr>
        </p:nvSpPr>
        <p:spPr/>
        <p:txBody>
          <a:bodyPr/>
          <a:lstStyle/>
          <a:p>
            <a:fld id="{CFF3D50A-68AC-41CF-81BF-EC1014AA1BD9}" type="slidenum">
              <a:rPr lang="en-AU" smtClean="0"/>
              <a:t>10</a:t>
            </a:fld>
            <a:endParaRPr lang="en-AU"/>
          </a:p>
        </p:txBody>
      </p:sp>
      <p:sp>
        <p:nvSpPr>
          <p:cNvPr id="3" name="Footer Placeholder 2">
            <a:extLst>
              <a:ext uri="{FF2B5EF4-FFF2-40B4-BE49-F238E27FC236}">
                <a16:creationId xmlns:a16="http://schemas.microsoft.com/office/drawing/2014/main" id="{9B2095B5-192D-4FBF-BC8D-F897194ED11A}"/>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449118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8099"/>
          </a:xfrm>
        </p:spPr>
        <p:txBody>
          <a:bodyPr>
            <a:normAutofit fontScale="90000"/>
          </a:bodyPr>
          <a:lstStyle/>
          <a:p>
            <a:r>
              <a:rPr lang="en-AU" b="1" dirty="0">
                <a:solidFill>
                  <a:schemeClr val="tx1"/>
                </a:solidFill>
              </a:rPr>
              <a:t>Convenience sampling</a:t>
            </a:r>
            <a:br>
              <a:rPr lang="en-AU" b="1" dirty="0">
                <a:solidFill>
                  <a:schemeClr val="tx1"/>
                </a:solidFill>
              </a:rPr>
            </a:br>
            <a:endParaRPr lang="en-AU" b="1" dirty="0">
              <a:solidFill>
                <a:schemeClr val="tx1"/>
              </a:solidFill>
            </a:endParaRPr>
          </a:p>
        </p:txBody>
      </p:sp>
      <p:sp>
        <p:nvSpPr>
          <p:cNvPr id="3" name="Content Placeholder 2"/>
          <p:cNvSpPr>
            <a:spLocks noGrp="1"/>
          </p:cNvSpPr>
          <p:nvPr>
            <p:ph idx="1"/>
          </p:nvPr>
        </p:nvSpPr>
        <p:spPr>
          <a:xfrm>
            <a:off x="1020031" y="2521521"/>
            <a:ext cx="10933429" cy="3167270"/>
          </a:xfrm>
        </p:spPr>
        <p:txBody>
          <a:bodyPr>
            <a:normAutofit/>
          </a:bodyPr>
          <a:lstStyle/>
          <a:p>
            <a:r>
              <a:rPr lang="en-AU" sz="2000" dirty="0">
                <a:solidFill>
                  <a:schemeClr val="tx1"/>
                </a:solidFill>
              </a:rPr>
              <a:t>In this approach, the potential participants/research settings/ that are most easily accessible to the researcher are sampled. </a:t>
            </a:r>
          </a:p>
          <a:p>
            <a:r>
              <a:rPr lang="en-AU" sz="2000" dirty="0">
                <a:solidFill>
                  <a:schemeClr val="tx1"/>
                </a:solidFill>
              </a:rPr>
              <a:t>“Because they are there”: people closely surrounding you. </a:t>
            </a:r>
          </a:p>
          <a:p>
            <a:r>
              <a:rPr lang="en-AU" sz="2000" dirty="0">
                <a:solidFill>
                  <a:schemeClr val="tx1"/>
                </a:solidFill>
              </a:rPr>
              <a:t>Its advantages are that it is less expensive and time- and effort-intensive.</a:t>
            </a:r>
          </a:p>
          <a:p>
            <a:r>
              <a:rPr lang="en-AU" sz="2000" dirty="0">
                <a:solidFill>
                  <a:schemeClr val="tx1"/>
                </a:solidFill>
              </a:rPr>
              <a:t>Convenience samples are most appropriate when the priorities are speed and low cost. </a:t>
            </a:r>
          </a:p>
          <a:p>
            <a:r>
              <a:rPr lang="en-AU" sz="2000" dirty="0">
                <a:solidFill>
                  <a:schemeClr val="tx1"/>
                </a:solidFill>
              </a:rPr>
              <a:t>Example, when you simply ask any patient in your clinic who is willing to participate. </a:t>
            </a:r>
          </a:p>
          <a:p>
            <a:endParaRPr lang="en-AU" sz="3200" dirty="0">
              <a:solidFill>
                <a:schemeClr val="tx1"/>
              </a:solidFill>
            </a:endParaRPr>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11</a:t>
            </a:fld>
            <a:endParaRPr lang="en-AU"/>
          </a:p>
        </p:txBody>
      </p:sp>
      <p:pic>
        <p:nvPicPr>
          <p:cNvPr id="6" name="Picture 5"/>
          <p:cNvPicPr>
            <a:picLocks noChangeAspect="1"/>
          </p:cNvPicPr>
          <p:nvPr/>
        </p:nvPicPr>
        <p:blipFill>
          <a:blip r:embed="rId2"/>
          <a:stretch>
            <a:fillRect/>
          </a:stretch>
        </p:blipFill>
        <p:spPr>
          <a:xfrm>
            <a:off x="8530202" y="37425"/>
            <a:ext cx="3661798" cy="1500714"/>
          </a:xfrm>
          <a:prstGeom prst="rect">
            <a:avLst/>
          </a:prstGeom>
        </p:spPr>
      </p:pic>
      <p:sp>
        <p:nvSpPr>
          <p:cNvPr id="5" name="Footer Placeholder 4">
            <a:extLst>
              <a:ext uri="{FF2B5EF4-FFF2-40B4-BE49-F238E27FC236}">
                <a16:creationId xmlns:a16="http://schemas.microsoft.com/office/drawing/2014/main" id="{F25B8467-FBD1-4E0C-A1B5-8C3F97B9C13E}"/>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530950191"/>
      </p:ext>
    </p:extLst>
  </p:cSld>
  <p:clrMapOvr>
    <a:masterClrMapping/>
  </p:clrMapOvr>
  <mc:AlternateContent xmlns:mc="http://schemas.openxmlformats.org/markup-compatibility/2006" xmlns:p14="http://schemas.microsoft.com/office/powerpoint/2010/main">
    <mc:Choice Requires="p14">
      <p:transition spd="slow" p14:dur="2000" advTm="160930"/>
    </mc:Choice>
    <mc:Fallback xmlns="">
      <p:transition spd="slow" advTm="16093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6A43-F484-42D3-87FB-09CA951DF0BC}"/>
              </a:ext>
            </a:extLst>
          </p:cNvPr>
          <p:cNvSpPr>
            <a:spLocks noGrp="1"/>
          </p:cNvSpPr>
          <p:nvPr>
            <p:ph type="title"/>
          </p:nvPr>
        </p:nvSpPr>
        <p:spPr/>
        <p:txBody>
          <a:bodyPr/>
          <a:lstStyle/>
          <a:p>
            <a:r>
              <a:rPr lang="en-AU" b="1" dirty="0">
                <a:solidFill>
                  <a:schemeClr val="tx1"/>
                </a:solidFill>
              </a:rPr>
              <a:t>Convenience sampling examples </a:t>
            </a:r>
            <a:endParaRPr lang="en-AU" b="1" dirty="0"/>
          </a:p>
        </p:txBody>
      </p:sp>
      <p:sp>
        <p:nvSpPr>
          <p:cNvPr id="3" name="Content Placeholder 2">
            <a:extLst>
              <a:ext uri="{FF2B5EF4-FFF2-40B4-BE49-F238E27FC236}">
                <a16:creationId xmlns:a16="http://schemas.microsoft.com/office/drawing/2014/main" id="{E25C6EB8-906C-4380-997F-73A1B2E429DC}"/>
              </a:ext>
            </a:extLst>
          </p:cNvPr>
          <p:cNvSpPr>
            <a:spLocks noGrp="1"/>
          </p:cNvSpPr>
          <p:nvPr>
            <p:ph idx="1"/>
          </p:nvPr>
        </p:nvSpPr>
        <p:spPr/>
        <p:txBody>
          <a:bodyPr/>
          <a:lstStyle/>
          <a:p>
            <a:r>
              <a:rPr lang="en-AU" dirty="0">
                <a:solidFill>
                  <a:schemeClr val="tx1"/>
                </a:solidFill>
              </a:rPr>
              <a:t>a teacher who wanted to examine the perceptions of teachers about a policy change and decided to utilize a school within the district he or she worked in to recruit participants. </a:t>
            </a:r>
          </a:p>
          <a:p>
            <a:endParaRPr lang="en-AU" dirty="0">
              <a:solidFill>
                <a:schemeClr val="tx1"/>
              </a:solidFill>
            </a:endParaRPr>
          </a:p>
          <a:p>
            <a:r>
              <a:rPr lang="en-AU" dirty="0">
                <a:solidFill>
                  <a:schemeClr val="tx1"/>
                </a:solidFill>
              </a:rPr>
              <a:t>a professional who is a member of a professional organization and wanted to recruit participants through contact information available to members of that organization. </a:t>
            </a:r>
          </a:p>
          <a:p>
            <a:endParaRPr lang="en-AU" dirty="0">
              <a:solidFill>
                <a:schemeClr val="tx1"/>
              </a:solidFill>
            </a:endParaRPr>
          </a:p>
          <a:p>
            <a:r>
              <a:rPr lang="en-AU" dirty="0">
                <a:solidFill>
                  <a:schemeClr val="tx1"/>
                </a:solidFill>
              </a:rPr>
              <a:t>Both examples would be convenient to each researcher but would also require obtaining permissions to recruit participants (from the district and professional organization respectively).</a:t>
            </a:r>
          </a:p>
          <a:p>
            <a:endParaRPr lang="en-AU" dirty="0"/>
          </a:p>
        </p:txBody>
      </p:sp>
      <p:sp>
        <p:nvSpPr>
          <p:cNvPr id="4" name="Footer Placeholder 3">
            <a:extLst>
              <a:ext uri="{FF2B5EF4-FFF2-40B4-BE49-F238E27FC236}">
                <a16:creationId xmlns:a16="http://schemas.microsoft.com/office/drawing/2014/main" id="{231D4FC6-2675-461B-9CA9-ADB71052C5DC}"/>
              </a:ext>
            </a:extLst>
          </p:cNvPr>
          <p:cNvSpPr>
            <a:spLocks noGrp="1"/>
          </p:cNvSpPr>
          <p:nvPr>
            <p:ph type="ftr" sz="quarter" idx="11"/>
          </p:nvPr>
        </p:nvSpPr>
        <p:spPr/>
        <p:txBody>
          <a:bodyPr/>
          <a:lstStyle/>
          <a:p>
            <a:r>
              <a:rPr lang="en-AU" smtClean="0"/>
              <a:t>April 2022</a:t>
            </a:r>
            <a:endParaRPr lang="en-AU"/>
          </a:p>
        </p:txBody>
      </p:sp>
      <p:sp>
        <p:nvSpPr>
          <p:cNvPr id="5" name="Slide Number Placeholder 4">
            <a:extLst>
              <a:ext uri="{FF2B5EF4-FFF2-40B4-BE49-F238E27FC236}">
                <a16:creationId xmlns:a16="http://schemas.microsoft.com/office/drawing/2014/main" id="{BF210BA1-54D0-496D-8A07-5551976DEE2A}"/>
              </a:ext>
            </a:extLst>
          </p:cNvPr>
          <p:cNvSpPr>
            <a:spLocks noGrp="1"/>
          </p:cNvSpPr>
          <p:nvPr>
            <p:ph type="sldNum" sz="quarter" idx="12"/>
          </p:nvPr>
        </p:nvSpPr>
        <p:spPr/>
        <p:txBody>
          <a:bodyPr/>
          <a:lstStyle/>
          <a:p>
            <a:fld id="{CFF3D50A-68AC-41CF-81BF-EC1014AA1BD9}" type="slidenum">
              <a:rPr lang="en-AU" smtClean="0"/>
              <a:t>12</a:t>
            </a:fld>
            <a:endParaRPr lang="en-AU"/>
          </a:p>
        </p:txBody>
      </p:sp>
    </p:spTree>
    <p:extLst>
      <p:ext uri="{BB962C8B-B14F-4D97-AF65-F5344CB8AC3E}">
        <p14:creationId xmlns:p14="http://schemas.microsoft.com/office/powerpoint/2010/main" val="219267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Opportunistic (emergent) sampling</a:t>
            </a:r>
            <a:br>
              <a:rPr lang="en-AU" b="1" dirty="0">
                <a:solidFill>
                  <a:schemeClr val="tx1"/>
                </a:solidFill>
              </a:rPr>
            </a:br>
            <a:endParaRPr lang="en-AU" b="1" dirty="0">
              <a:solidFill>
                <a:schemeClr val="tx1"/>
              </a:solidFill>
            </a:endParaRPr>
          </a:p>
        </p:txBody>
      </p:sp>
      <p:sp>
        <p:nvSpPr>
          <p:cNvPr id="3" name="Content Placeholder 2"/>
          <p:cNvSpPr>
            <a:spLocks noGrp="1"/>
          </p:cNvSpPr>
          <p:nvPr>
            <p:ph idx="1"/>
          </p:nvPr>
        </p:nvSpPr>
        <p:spPr/>
        <p:txBody>
          <a:bodyPr/>
          <a:lstStyle/>
          <a:p>
            <a:r>
              <a:rPr lang="en-AU" dirty="0">
                <a:solidFill>
                  <a:schemeClr val="tx1"/>
                </a:solidFill>
              </a:rPr>
              <a:t>This sampling method involves the researcher taking advantage of circumstances that occur as the study progresses, taking up emerging opportunities for data collection along the way. </a:t>
            </a:r>
          </a:p>
          <a:p>
            <a:endParaRPr lang="en-AU" dirty="0">
              <a:solidFill>
                <a:schemeClr val="tx1"/>
              </a:solidFill>
            </a:endParaRPr>
          </a:p>
          <a:p>
            <a:pPr marL="0" indent="0">
              <a:buNone/>
            </a:pPr>
            <a:endParaRPr lang="en-AU" dirty="0">
              <a:solidFill>
                <a:schemeClr val="tx1"/>
              </a:solidFill>
            </a:endParaRPr>
          </a:p>
          <a:p>
            <a:pPr marL="0" indent="0">
              <a:buNone/>
            </a:pPr>
            <a:endParaRPr lang="en-AU" dirty="0">
              <a:solidFill>
                <a:schemeClr val="tx1"/>
              </a:solidFill>
            </a:endParaRPr>
          </a:p>
          <a:p>
            <a:r>
              <a:rPr lang="en-AU" dirty="0">
                <a:solidFill>
                  <a:schemeClr val="tx1"/>
                </a:solidFill>
              </a:rPr>
              <a:t>This flexible approach lends itself to exploratory field research where little is known about a phenomenon or research setting.</a:t>
            </a:r>
          </a:p>
        </p:txBody>
      </p:sp>
      <p:sp>
        <p:nvSpPr>
          <p:cNvPr id="4" name="Slide Number Placeholder 3"/>
          <p:cNvSpPr>
            <a:spLocks noGrp="1"/>
          </p:cNvSpPr>
          <p:nvPr>
            <p:ph type="sldNum" sz="quarter" idx="12"/>
          </p:nvPr>
        </p:nvSpPr>
        <p:spPr/>
        <p:txBody>
          <a:bodyPr/>
          <a:lstStyle/>
          <a:p>
            <a:fld id="{CFF3D50A-68AC-41CF-81BF-EC1014AA1BD9}" type="slidenum">
              <a:rPr lang="en-AU" smtClean="0"/>
              <a:t>13</a:t>
            </a:fld>
            <a:endParaRPr lang="en-AU"/>
          </a:p>
        </p:txBody>
      </p:sp>
      <p:sp>
        <p:nvSpPr>
          <p:cNvPr id="5" name="Footer Placeholder 4">
            <a:extLst>
              <a:ext uri="{FF2B5EF4-FFF2-40B4-BE49-F238E27FC236}">
                <a16:creationId xmlns:a16="http://schemas.microsoft.com/office/drawing/2014/main" id="{9C0F12BD-F3DF-4AD6-A891-DD88198C2D9B}"/>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429067376"/>
      </p:ext>
    </p:extLst>
  </p:cSld>
  <p:clrMapOvr>
    <a:masterClrMapping/>
  </p:clrMapOvr>
  <mc:AlternateContent xmlns:mc="http://schemas.openxmlformats.org/markup-compatibility/2006" xmlns:p14="http://schemas.microsoft.com/office/powerpoint/2010/main">
    <mc:Choice Requires="p14">
      <p:transition spd="slow" p14:dur="2000" advTm="149472"/>
    </mc:Choice>
    <mc:Fallback xmlns="">
      <p:transition spd="slow" advTm="14947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E4C3C-887A-44FE-9DB4-BF938F21516D}"/>
              </a:ext>
            </a:extLst>
          </p:cNvPr>
          <p:cNvSpPr>
            <a:spLocks noGrp="1"/>
          </p:cNvSpPr>
          <p:nvPr>
            <p:ph type="title"/>
          </p:nvPr>
        </p:nvSpPr>
        <p:spPr>
          <a:xfrm>
            <a:off x="2592925" y="624110"/>
            <a:ext cx="8911687" cy="952141"/>
          </a:xfrm>
        </p:spPr>
        <p:txBody>
          <a:bodyPr>
            <a:normAutofit fontScale="90000"/>
          </a:bodyPr>
          <a:lstStyle/>
          <a:p>
            <a:r>
              <a:rPr lang="en-AU" b="1" dirty="0">
                <a:solidFill>
                  <a:schemeClr val="tx1"/>
                </a:solidFill>
              </a:rPr>
              <a:t>Opportunistic (emergent) sampling</a:t>
            </a:r>
            <a:br>
              <a:rPr lang="en-AU" b="1" dirty="0">
                <a:solidFill>
                  <a:schemeClr val="tx1"/>
                </a:solidFill>
              </a:rPr>
            </a:br>
            <a:endParaRPr lang="en-AU" dirty="0">
              <a:solidFill>
                <a:schemeClr val="tx1"/>
              </a:solidFill>
            </a:endParaRPr>
          </a:p>
        </p:txBody>
      </p:sp>
      <p:sp>
        <p:nvSpPr>
          <p:cNvPr id="4" name="Slide Number Placeholder 3">
            <a:extLst>
              <a:ext uri="{FF2B5EF4-FFF2-40B4-BE49-F238E27FC236}">
                <a16:creationId xmlns:a16="http://schemas.microsoft.com/office/drawing/2014/main" id="{19F6A64A-C57F-43C1-B840-E83B83EE2051}"/>
              </a:ext>
            </a:extLst>
          </p:cNvPr>
          <p:cNvSpPr>
            <a:spLocks noGrp="1"/>
          </p:cNvSpPr>
          <p:nvPr>
            <p:ph type="sldNum" sz="quarter" idx="12"/>
          </p:nvPr>
        </p:nvSpPr>
        <p:spPr/>
        <p:txBody>
          <a:bodyPr/>
          <a:lstStyle/>
          <a:p>
            <a:fld id="{CFF3D50A-68AC-41CF-81BF-EC1014AA1BD9}" type="slidenum">
              <a:rPr lang="en-AU" smtClean="0"/>
              <a:t>14</a:t>
            </a:fld>
            <a:endParaRPr lang="en-AU"/>
          </a:p>
        </p:txBody>
      </p:sp>
      <p:sp>
        <p:nvSpPr>
          <p:cNvPr id="5" name="Content Placeholder 4">
            <a:extLst>
              <a:ext uri="{FF2B5EF4-FFF2-40B4-BE49-F238E27FC236}">
                <a16:creationId xmlns:a16="http://schemas.microsoft.com/office/drawing/2014/main" id="{4648CBB2-38E8-4159-889B-5B70259F7142}"/>
              </a:ext>
            </a:extLst>
          </p:cNvPr>
          <p:cNvSpPr>
            <a:spLocks noGrp="1"/>
          </p:cNvSpPr>
          <p:nvPr>
            <p:ph idx="1"/>
          </p:nvPr>
        </p:nvSpPr>
        <p:spPr>
          <a:xfrm>
            <a:off x="1311579" y="1905000"/>
            <a:ext cx="10593038" cy="4156166"/>
          </a:xfrm>
        </p:spPr>
        <p:txBody>
          <a:bodyPr>
            <a:normAutofit/>
          </a:bodyPr>
          <a:lstStyle/>
          <a:p>
            <a:r>
              <a:rPr lang="en-AU" dirty="0">
                <a:solidFill>
                  <a:schemeClr val="tx1"/>
                </a:solidFill>
              </a:rPr>
              <a:t>New opportunities to recruit participants or to gain access to a new site may develop after the fieldwork has begun.</a:t>
            </a:r>
          </a:p>
          <a:p>
            <a:pPr marL="0" indent="0">
              <a:buNone/>
            </a:pPr>
            <a:endParaRPr lang="en-AU" dirty="0">
              <a:solidFill>
                <a:schemeClr val="tx1"/>
              </a:solidFill>
            </a:endParaRPr>
          </a:p>
          <a:p>
            <a:r>
              <a:rPr lang="en-AU" dirty="0">
                <a:solidFill>
                  <a:schemeClr val="tx1"/>
                </a:solidFill>
              </a:rPr>
              <a:t>As the observer gains more knowledge of a setting, he or she can make sampling decisions that take advantage of events, as they unfold.</a:t>
            </a:r>
          </a:p>
          <a:p>
            <a:pPr marL="0" indent="0">
              <a:buNone/>
            </a:pPr>
            <a:endParaRPr lang="en-AU" dirty="0">
              <a:solidFill>
                <a:schemeClr val="tx1"/>
              </a:solidFill>
            </a:endParaRPr>
          </a:p>
          <a:p>
            <a:r>
              <a:rPr lang="en-AU" dirty="0">
                <a:solidFill>
                  <a:schemeClr val="tx1"/>
                </a:solidFill>
              </a:rPr>
              <a:t>Example</a:t>
            </a:r>
          </a:p>
          <a:p>
            <a:pPr marL="0" indent="0">
              <a:buNone/>
            </a:pPr>
            <a:endParaRPr lang="en-AU" dirty="0">
              <a:solidFill>
                <a:schemeClr val="tx1"/>
              </a:solidFill>
            </a:endParaRPr>
          </a:p>
          <a:p>
            <a:pPr>
              <a:buFont typeface="Wingdings" panose="05000000000000000000" pitchFamily="2" charset="2"/>
              <a:buChar char="v"/>
            </a:pPr>
            <a:r>
              <a:rPr lang="en-AU" dirty="0">
                <a:solidFill>
                  <a:schemeClr val="tx1"/>
                </a:solidFill>
              </a:rPr>
              <a:t>Interviewing homeless people at a shelter, one man tells you where most of the homeless people sleep, so you add this site to where you interview. </a:t>
            </a:r>
          </a:p>
          <a:p>
            <a:endParaRPr lang="en-AU" dirty="0">
              <a:solidFill>
                <a:schemeClr val="tx1"/>
              </a:solidFill>
            </a:endParaRPr>
          </a:p>
          <a:p>
            <a:endParaRPr lang="en-AU" dirty="0">
              <a:solidFill>
                <a:schemeClr val="tx1"/>
              </a:solidFill>
            </a:endParaRPr>
          </a:p>
        </p:txBody>
      </p:sp>
      <p:sp>
        <p:nvSpPr>
          <p:cNvPr id="3" name="Footer Placeholder 2">
            <a:extLst>
              <a:ext uri="{FF2B5EF4-FFF2-40B4-BE49-F238E27FC236}">
                <a16:creationId xmlns:a16="http://schemas.microsoft.com/office/drawing/2014/main" id="{8E914311-93C8-4709-B95E-7473093AF1F7}"/>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4096402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9224" y="645106"/>
            <a:ext cx="3650279" cy="1259894"/>
          </a:xfrm>
        </p:spPr>
        <p:txBody>
          <a:bodyPr>
            <a:normAutofit/>
          </a:bodyPr>
          <a:lstStyle/>
          <a:p>
            <a:pPr>
              <a:lnSpc>
                <a:spcPct val="90000"/>
              </a:lnSpc>
            </a:pPr>
            <a:r>
              <a:rPr lang="en-AU" sz="2800" b="1"/>
              <a:t>Purposive sampling</a:t>
            </a:r>
            <a:br>
              <a:rPr lang="en-AU" sz="2800" b="1"/>
            </a:br>
            <a:endParaRPr lang="en-AU" sz="2800" b="1"/>
          </a:p>
        </p:txBody>
      </p:sp>
      <p:sp>
        <p:nvSpPr>
          <p:cNvPr id="26"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6" name="Content Placeholder 2">
            <a:extLst>
              <a:ext uri="{FF2B5EF4-FFF2-40B4-BE49-F238E27FC236}">
                <a16:creationId xmlns:a16="http://schemas.microsoft.com/office/drawing/2014/main" id="{9A6052CD-1C74-473A-98D9-75D9DA539EFD}"/>
              </a:ext>
            </a:extLst>
          </p:cNvPr>
          <p:cNvGraphicFramePr>
            <a:graphicFrameLocks noGrp="1"/>
          </p:cNvGraphicFramePr>
          <p:nvPr>
            <p:ph idx="1"/>
          </p:nvPr>
        </p:nvGraphicFramePr>
        <p:xfrm>
          <a:off x="649224" y="1364566"/>
          <a:ext cx="7017667" cy="4528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E2B11D39-AEE8-49D4-B0C5-3B01CD3C4841}"/>
              </a:ext>
            </a:extLst>
          </p:cNvPr>
          <p:cNvPicPr>
            <a:picLocks noChangeAspect="1"/>
          </p:cNvPicPr>
          <p:nvPr/>
        </p:nvPicPr>
        <p:blipFill>
          <a:blip r:embed="rId7"/>
          <a:stretch>
            <a:fillRect/>
          </a:stretch>
        </p:blipFill>
        <p:spPr>
          <a:xfrm>
            <a:off x="8089135" y="2407356"/>
            <a:ext cx="3680621" cy="1683883"/>
          </a:xfrm>
          <a:prstGeom prst="rect">
            <a:avLst/>
          </a:prstGeom>
        </p:spPr>
      </p:pic>
      <p:sp>
        <p:nvSpPr>
          <p:cNvPr id="27"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121514" y="6133610"/>
            <a:ext cx="779767" cy="365125"/>
          </a:xfrm>
        </p:spPr>
        <p:txBody>
          <a:bodyPr>
            <a:normAutofit/>
          </a:bodyPr>
          <a:lstStyle/>
          <a:p>
            <a:pPr>
              <a:lnSpc>
                <a:spcPct val="90000"/>
              </a:lnSpc>
              <a:spcAft>
                <a:spcPts val="600"/>
              </a:spcAft>
            </a:pPr>
            <a:fld id="{CFF3D50A-68AC-41CF-81BF-EC1014AA1BD9}" type="slidenum">
              <a:rPr lang="en-AU" sz="1900" smtClean="0"/>
              <a:pPr>
                <a:lnSpc>
                  <a:spcPct val="90000"/>
                </a:lnSpc>
                <a:spcAft>
                  <a:spcPts val="600"/>
                </a:spcAft>
              </a:pPr>
              <a:t>15</a:t>
            </a:fld>
            <a:endParaRPr lang="en-AU" sz="1900"/>
          </a:p>
        </p:txBody>
      </p:sp>
      <p:sp>
        <p:nvSpPr>
          <p:cNvPr id="6" name="Footer Placeholder 5">
            <a:extLst>
              <a:ext uri="{FF2B5EF4-FFF2-40B4-BE49-F238E27FC236}">
                <a16:creationId xmlns:a16="http://schemas.microsoft.com/office/drawing/2014/main" id="{83FC5F71-0951-455A-9583-FF72A488336C}"/>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153768520"/>
      </p:ext>
    </p:extLst>
  </p:cSld>
  <p:clrMapOvr>
    <a:masterClrMapping/>
  </p:clrMapOvr>
  <mc:AlternateContent xmlns:mc="http://schemas.openxmlformats.org/markup-compatibility/2006" xmlns:p14="http://schemas.microsoft.com/office/powerpoint/2010/main">
    <mc:Choice Requires="p14">
      <p:transition spd="slow" p14:dur="2000" advTm="125621"/>
    </mc:Choice>
    <mc:Fallback xmlns="">
      <p:transition spd="slow" advTm="12562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BA38F-3A41-441D-BB40-2A03FA43E577}"/>
              </a:ext>
            </a:extLst>
          </p:cNvPr>
          <p:cNvSpPr>
            <a:spLocks noGrp="1"/>
          </p:cNvSpPr>
          <p:nvPr>
            <p:ph type="title"/>
          </p:nvPr>
        </p:nvSpPr>
        <p:spPr/>
        <p:txBody>
          <a:bodyPr/>
          <a:lstStyle/>
          <a:p>
            <a:r>
              <a:rPr lang="en-AU" b="1" dirty="0">
                <a:solidFill>
                  <a:schemeClr val="tx1"/>
                </a:solidFill>
              </a:rPr>
              <a:t>Example on purposive sampling </a:t>
            </a:r>
            <a:endParaRPr lang="en-AU" b="1" dirty="0"/>
          </a:p>
        </p:txBody>
      </p:sp>
      <p:sp>
        <p:nvSpPr>
          <p:cNvPr id="3" name="Content Placeholder 2">
            <a:extLst>
              <a:ext uri="{FF2B5EF4-FFF2-40B4-BE49-F238E27FC236}">
                <a16:creationId xmlns:a16="http://schemas.microsoft.com/office/drawing/2014/main" id="{CBC9E311-108E-45C1-A4A8-1A623F3D0936}"/>
              </a:ext>
            </a:extLst>
          </p:cNvPr>
          <p:cNvSpPr>
            <a:spLocks noGrp="1"/>
          </p:cNvSpPr>
          <p:nvPr>
            <p:ph idx="1"/>
          </p:nvPr>
        </p:nvSpPr>
        <p:spPr/>
        <p:txBody>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AU" sz="1800" b="0" i="0" u="none" strike="noStrike" kern="1200" cap="none" spc="0" normalizeH="0" baseline="0" noProof="0" dirty="0">
                <a:ln>
                  <a:noFill/>
                </a:ln>
                <a:solidFill>
                  <a:prstClr val="black"/>
                </a:solidFill>
                <a:effectLst/>
                <a:uLnTx/>
                <a:uFillTx/>
                <a:latin typeface="Century Gothic" panose="020B0502020202020204"/>
                <a:ea typeface="+mn-ea"/>
                <a:cs typeface="+mn-cs"/>
              </a:rPr>
              <a:t>a student who seeks to look at current nurses’ perceptions of leadership styles within a specific hospital setting. </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en-AU"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AU" sz="1800" b="0" i="0" u="none" strike="noStrike" kern="1200" cap="none" spc="0" normalizeH="0" baseline="0" noProof="0" dirty="0">
                <a:ln>
                  <a:noFill/>
                </a:ln>
                <a:solidFill>
                  <a:prstClr val="black"/>
                </a:solidFill>
                <a:effectLst/>
                <a:uLnTx/>
                <a:uFillTx/>
                <a:latin typeface="Century Gothic" panose="020B0502020202020204"/>
                <a:ea typeface="+mn-ea"/>
                <a:cs typeface="+mn-cs"/>
              </a:rPr>
              <a:t>This one sentence description alone can already generate two selection criteria: (a) must be an active nurse and (b) must work at a specific hospital setting. </a:t>
            </a: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en-AU"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AU" sz="1800" b="0" i="0" u="none" strike="noStrike" kern="1200" cap="none" spc="0" normalizeH="0" baseline="0" noProof="0" dirty="0">
                <a:ln>
                  <a:noFill/>
                </a:ln>
                <a:solidFill>
                  <a:prstClr val="black"/>
                </a:solidFill>
                <a:effectLst/>
                <a:uLnTx/>
                <a:uFillTx/>
                <a:latin typeface="Century Gothic" panose="020B0502020202020204"/>
                <a:ea typeface="+mn-ea"/>
                <a:cs typeface="+mn-cs"/>
              </a:rPr>
              <a:t>Additional criteria such as number of years in the field or level of nursing education will ensure participants have a similar foundation.</a:t>
            </a:r>
          </a:p>
          <a:p>
            <a:endParaRPr lang="en-AU" dirty="0"/>
          </a:p>
        </p:txBody>
      </p:sp>
      <p:sp>
        <p:nvSpPr>
          <p:cNvPr id="4" name="Footer Placeholder 3">
            <a:extLst>
              <a:ext uri="{FF2B5EF4-FFF2-40B4-BE49-F238E27FC236}">
                <a16:creationId xmlns:a16="http://schemas.microsoft.com/office/drawing/2014/main" id="{53DBA64E-5B1E-44EF-A0A6-CA0E90054C1D}"/>
              </a:ext>
            </a:extLst>
          </p:cNvPr>
          <p:cNvSpPr>
            <a:spLocks noGrp="1"/>
          </p:cNvSpPr>
          <p:nvPr>
            <p:ph type="ftr" sz="quarter" idx="11"/>
          </p:nvPr>
        </p:nvSpPr>
        <p:spPr/>
        <p:txBody>
          <a:bodyPr/>
          <a:lstStyle/>
          <a:p>
            <a:r>
              <a:rPr lang="en-AU" smtClean="0"/>
              <a:t>April 2022</a:t>
            </a:r>
            <a:endParaRPr lang="en-AU"/>
          </a:p>
        </p:txBody>
      </p:sp>
      <p:sp>
        <p:nvSpPr>
          <p:cNvPr id="5" name="Slide Number Placeholder 4">
            <a:extLst>
              <a:ext uri="{FF2B5EF4-FFF2-40B4-BE49-F238E27FC236}">
                <a16:creationId xmlns:a16="http://schemas.microsoft.com/office/drawing/2014/main" id="{187BBE69-9E95-401E-BF8E-61A2C003F752}"/>
              </a:ext>
            </a:extLst>
          </p:cNvPr>
          <p:cNvSpPr>
            <a:spLocks noGrp="1"/>
          </p:cNvSpPr>
          <p:nvPr>
            <p:ph type="sldNum" sz="quarter" idx="12"/>
          </p:nvPr>
        </p:nvSpPr>
        <p:spPr/>
        <p:txBody>
          <a:bodyPr/>
          <a:lstStyle/>
          <a:p>
            <a:fld id="{CFF3D50A-68AC-41CF-81BF-EC1014AA1BD9}" type="slidenum">
              <a:rPr lang="en-AU" smtClean="0"/>
              <a:t>16</a:t>
            </a:fld>
            <a:endParaRPr lang="en-AU"/>
          </a:p>
        </p:txBody>
      </p:sp>
    </p:spTree>
    <p:extLst>
      <p:ext uri="{BB962C8B-B14F-4D97-AF65-F5344CB8AC3E}">
        <p14:creationId xmlns:p14="http://schemas.microsoft.com/office/powerpoint/2010/main" val="4023900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Strategies of purposeful sampling </a:t>
            </a:r>
          </a:p>
        </p:txBody>
      </p:sp>
      <p:sp>
        <p:nvSpPr>
          <p:cNvPr id="3" name="Content Placeholder 2"/>
          <p:cNvSpPr>
            <a:spLocks noGrp="1"/>
          </p:cNvSpPr>
          <p:nvPr>
            <p:ph idx="1"/>
          </p:nvPr>
        </p:nvSpPr>
        <p:spPr>
          <a:xfrm>
            <a:off x="1867989" y="2133600"/>
            <a:ext cx="9636623" cy="3777622"/>
          </a:xfrm>
        </p:spPr>
        <p:txBody>
          <a:bodyPr>
            <a:normAutofit fontScale="92500" lnSpcReduction="10000"/>
          </a:bodyPr>
          <a:lstStyle/>
          <a:p>
            <a:pPr>
              <a:buFont typeface="Wingdings" panose="05000000000000000000" pitchFamily="2" charset="2"/>
              <a:buChar char="q"/>
            </a:pPr>
            <a:r>
              <a:rPr lang="en-AU" dirty="0">
                <a:solidFill>
                  <a:schemeClr val="tx1"/>
                </a:solidFill>
              </a:rPr>
              <a:t>There are several different strategies for purposefully selecting information-rich cases.</a:t>
            </a:r>
          </a:p>
          <a:p>
            <a:endParaRPr lang="en-AU" dirty="0">
              <a:solidFill>
                <a:schemeClr val="tx1"/>
              </a:solidFill>
            </a:endParaRPr>
          </a:p>
          <a:p>
            <a:r>
              <a:rPr lang="en-AU" dirty="0">
                <a:solidFill>
                  <a:schemeClr val="tx1"/>
                </a:solidFill>
              </a:rPr>
              <a:t>Maximum variation sampling. </a:t>
            </a:r>
          </a:p>
          <a:p>
            <a:r>
              <a:rPr lang="en-AU" dirty="0">
                <a:solidFill>
                  <a:schemeClr val="tx1"/>
                </a:solidFill>
              </a:rPr>
              <a:t>Homogenous sampling.</a:t>
            </a:r>
          </a:p>
          <a:p>
            <a:r>
              <a:rPr lang="en-AU" dirty="0">
                <a:solidFill>
                  <a:schemeClr val="tx1"/>
                </a:solidFill>
              </a:rPr>
              <a:t>Deviant sampling.</a:t>
            </a:r>
          </a:p>
          <a:p>
            <a:r>
              <a:rPr lang="en-AU" dirty="0">
                <a:solidFill>
                  <a:schemeClr val="tx1"/>
                </a:solidFill>
              </a:rPr>
              <a:t>Typical case sampling. </a:t>
            </a:r>
          </a:p>
          <a:p>
            <a:r>
              <a:rPr lang="en-AU" dirty="0">
                <a:solidFill>
                  <a:schemeClr val="tx1"/>
                </a:solidFill>
              </a:rPr>
              <a:t>Critical case sampling. </a:t>
            </a:r>
          </a:p>
          <a:p>
            <a:r>
              <a:rPr lang="en-AU" dirty="0">
                <a:solidFill>
                  <a:schemeClr val="tx1"/>
                </a:solidFill>
              </a:rPr>
              <a:t>Confirming and disconfirming sampling. </a:t>
            </a:r>
          </a:p>
          <a:p>
            <a:r>
              <a:rPr lang="en-AU" dirty="0">
                <a:solidFill>
                  <a:schemeClr val="tx1"/>
                </a:solidFill>
              </a:rPr>
              <a:t>Stratified purposeful sampling.</a:t>
            </a:r>
          </a:p>
          <a:p>
            <a:r>
              <a:rPr lang="en-AU" dirty="0">
                <a:solidFill>
                  <a:schemeClr val="tx1"/>
                </a:solidFill>
              </a:rPr>
              <a:t>Snowball sampling.  </a:t>
            </a:r>
          </a:p>
        </p:txBody>
      </p:sp>
      <p:sp>
        <p:nvSpPr>
          <p:cNvPr id="4" name="Slide Number Placeholder 3"/>
          <p:cNvSpPr>
            <a:spLocks noGrp="1"/>
          </p:cNvSpPr>
          <p:nvPr>
            <p:ph type="sldNum" sz="quarter" idx="12"/>
          </p:nvPr>
        </p:nvSpPr>
        <p:spPr/>
        <p:txBody>
          <a:bodyPr/>
          <a:lstStyle/>
          <a:p>
            <a:fld id="{CFF3D50A-68AC-41CF-81BF-EC1014AA1BD9}" type="slidenum">
              <a:rPr lang="en-AU" smtClean="0"/>
              <a:t>17</a:t>
            </a:fld>
            <a:endParaRPr lang="en-AU"/>
          </a:p>
        </p:txBody>
      </p:sp>
      <p:sp>
        <p:nvSpPr>
          <p:cNvPr id="5" name="Footer Placeholder 4">
            <a:extLst>
              <a:ext uri="{FF2B5EF4-FFF2-40B4-BE49-F238E27FC236}">
                <a16:creationId xmlns:a16="http://schemas.microsoft.com/office/drawing/2014/main" id="{B1B47FAA-0246-4D23-911D-4CAB1988DB95}"/>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724911000"/>
      </p:ext>
    </p:extLst>
  </p:cSld>
  <p:clrMapOvr>
    <a:masterClrMapping/>
  </p:clrMapOvr>
  <mc:AlternateContent xmlns:mc="http://schemas.openxmlformats.org/markup-compatibility/2006" xmlns:p14="http://schemas.microsoft.com/office/powerpoint/2010/main">
    <mc:Choice Requires="p14">
      <p:transition spd="slow" p14:dur="2000" advTm="46069"/>
    </mc:Choice>
    <mc:Fallback xmlns="">
      <p:transition spd="slow" advTm="4606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3129" y="308629"/>
            <a:ext cx="8911687" cy="1280890"/>
          </a:xfrm>
        </p:spPr>
        <p:txBody>
          <a:bodyPr/>
          <a:lstStyle/>
          <a:p>
            <a:r>
              <a:rPr lang="en-AU" b="1" dirty="0">
                <a:solidFill>
                  <a:schemeClr val="tx1"/>
                </a:solidFill>
              </a:rPr>
              <a:t>Maximum variation sampling (Heterogenous sampling) </a:t>
            </a:r>
          </a:p>
        </p:txBody>
      </p:sp>
      <p:sp>
        <p:nvSpPr>
          <p:cNvPr id="3" name="Content Placeholder 2"/>
          <p:cNvSpPr>
            <a:spLocks noGrp="1"/>
          </p:cNvSpPr>
          <p:nvPr>
            <p:ph idx="1"/>
          </p:nvPr>
        </p:nvSpPr>
        <p:spPr>
          <a:xfrm>
            <a:off x="1311579" y="1490524"/>
            <a:ext cx="10443099" cy="4744279"/>
          </a:xfrm>
        </p:spPr>
        <p:txBody>
          <a:bodyPr>
            <a:normAutofit fontScale="77500" lnSpcReduction="20000"/>
          </a:bodyPr>
          <a:lstStyle/>
          <a:p>
            <a:endParaRPr lang="en-AU" dirty="0"/>
          </a:p>
          <a:p>
            <a:r>
              <a:rPr lang="en-AU" sz="2600" dirty="0"/>
              <a:t>Entails the recruitment of study participants who vary widely on the dimensions of interest with the aim of identifying </a:t>
            </a:r>
            <a:r>
              <a:rPr lang="en-AU" sz="2600" dirty="0">
                <a:solidFill>
                  <a:schemeClr val="accent2"/>
                </a:solidFill>
              </a:rPr>
              <a:t>central themes/elements </a:t>
            </a:r>
            <a:r>
              <a:rPr lang="en-AU" sz="2600" dirty="0"/>
              <a:t>that hold true across the diverse sample.</a:t>
            </a:r>
          </a:p>
          <a:p>
            <a:endParaRPr lang="en-AU" sz="2600" dirty="0"/>
          </a:p>
          <a:p>
            <a:r>
              <a:rPr lang="en-AU" sz="2600" dirty="0"/>
              <a:t>Another definition; researchers access a wide range of data or participants who will represent wide variations of the phenomena under study. </a:t>
            </a:r>
          </a:p>
          <a:p>
            <a:endParaRPr lang="en-AU" sz="2600" dirty="0"/>
          </a:p>
          <a:p>
            <a:endParaRPr lang="en-AU" sz="2600" dirty="0"/>
          </a:p>
          <a:p>
            <a:r>
              <a:rPr lang="en-AU" sz="2600" dirty="0"/>
              <a:t>This allows for multiple perspectives of individuals to be presented that exemplify the complexity of the world.</a:t>
            </a:r>
          </a:p>
          <a:p>
            <a:endParaRPr lang="en-AU" sz="2600" dirty="0"/>
          </a:p>
          <a:p>
            <a:r>
              <a:rPr lang="en-AU" sz="2600" dirty="0"/>
              <a:t>Any common patterns that emerge from great variation are of particular interest and value in capturing the core experiences and central, shared aspects or impacts of a program</a:t>
            </a:r>
          </a:p>
          <a:p>
            <a:endParaRPr lang="en-AU" sz="2600" dirty="0"/>
          </a:p>
          <a:p>
            <a:endParaRPr lang="en-AU" dirty="0"/>
          </a:p>
          <a:p>
            <a:endParaRPr lang="en-AU" dirty="0"/>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18</a:t>
            </a:fld>
            <a:endParaRPr lang="en-AU"/>
          </a:p>
        </p:txBody>
      </p:sp>
      <p:sp>
        <p:nvSpPr>
          <p:cNvPr id="5" name="Footer Placeholder 4">
            <a:extLst>
              <a:ext uri="{FF2B5EF4-FFF2-40B4-BE49-F238E27FC236}">
                <a16:creationId xmlns:a16="http://schemas.microsoft.com/office/drawing/2014/main" id="{86D30EFB-69E0-468F-97A3-771ABF4C5C4F}"/>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637103498"/>
      </p:ext>
    </p:extLst>
  </p:cSld>
  <p:clrMapOvr>
    <a:masterClrMapping/>
  </p:clrMapOvr>
  <mc:AlternateContent xmlns:mc="http://schemas.openxmlformats.org/markup-compatibility/2006" xmlns:p14="http://schemas.microsoft.com/office/powerpoint/2010/main">
    <mc:Choice Requires="p14">
      <p:transition spd="slow" p14:dur="2000" advTm="121987"/>
    </mc:Choice>
    <mc:Fallback xmlns="">
      <p:transition spd="slow" advTm="12198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E9141-85E7-4171-9E38-17556C10B1E2}"/>
              </a:ext>
            </a:extLst>
          </p:cNvPr>
          <p:cNvSpPr>
            <a:spLocks noGrp="1"/>
          </p:cNvSpPr>
          <p:nvPr>
            <p:ph type="title"/>
          </p:nvPr>
        </p:nvSpPr>
        <p:spPr>
          <a:xfrm>
            <a:off x="1775791" y="624110"/>
            <a:ext cx="10535479" cy="1280890"/>
          </a:xfrm>
        </p:spPr>
        <p:txBody>
          <a:bodyPr/>
          <a:lstStyle/>
          <a:p>
            <a:r>
              <a:rPr lang="en-AU" b="1" dirty="0">
                <a:solidFill>
                  <a:schemeClr val="tx1"/>
                </a:solidFill>
              </a:rPr>
              <a:t>How does one maximize variation in a small sample?</a:t>
            </a:r>
          </a:p>
        </p:txBody>
      </p:sp>
      <p:sp>
        <p:nvSpPr>
          <p:cNvPr id="3" name="Content Placeholder 2">
            <a:extLst>
              <a:ext uri="{FF2B5EF4-FFF2-40B4-BE49-F238E27FC236}">
                <a16:creationId xmlns:a16="http://schemas.microsoft.com/office/drawing/2014/main" id="{9F9671E1-9C39-4307-8DE0-7EB189A6254B}"/>
              </a:ext>
            </a:extLst>
          </p:cNvPr>
          <p:cNvSpPr>
            <a:spLocks noGrp="1"/>
          </p:cNvSpPr>
          <p:nvPr>
            <p:ph idx="1"/>
          </p:nvPr>
        </p:nvSpPr>
        <p:spPr>
          <a:xfrm>
            <a:off x="1775791" y="2133600"/>
            <a:ext cx="9728821" cy="3777622"/>
          </a:xfrm>
        </p:spPr>
        <p:txBody>
          <a:bodyPr>
            <a:normAutofit fontScale="92500" lnSpcReduction="10000"/>
          </a:bodyPr>
          <a:lstStyle/>
          <a:p>
            <a:r>
              <a:rPr lang="en-AU" dirty="0">
                <a:solidFill>
                  <a:schemeClr val="tx1"/>
                </a:solidFill>
              </a:rPr>
              <a:t>One begins by identifying diverse characteristics or criteria for constructing the sample. </a:t>
            </a:r>
          </a:p>
          <a:p>
            <a:r>
              <a:rPr lang="en-AU" dirty="0">
                <a:solidFill>
                  <a:schemeClr val="tx1"/>
                </a:solidFill>
              </a:rPr>
              <a:t>Suppose a state-wide program has project sites spread around the state, some in rural areas, some in urban areas, and some in suburban areas. The evaluation lacks sufficient resources to randomly select enough project sites to generalize across the state. The evaluator can at least be sure that the geographical variation among sites is represented in the study.</a:t>
            </a:r>
          </a:p>
          <a:p>
            <a:endParaRPr lang="en-AU" dirty="0">
              <a:solidFill>
                <a:schemeClr val="tx1"/>
              </a:solidFill>
            </a:endParaRPr>
          </a:p>
          <a:p>
            <a:r>
              <a:rPr lang="en-AU" dirty="0">
                <a:solidFill>
                  <a:schemeClr val="tx1"/>
                </a:solidFill>
              </a:rPr>
              <a:t>When selecting a small sample of great diversity, the data collection and analysis will yield two kinds of findings: </a:t>
            </a:r>
          </a:p>
          <a:p>
            <a:r>
              <a:rPr lang="en-AU" dirty="0">
                <a:solidFill>
                  <a:schemeClr val="tx1"/>
                </a:solidFill>
              </a:rPr>
              <a:t>(1) high-quality, detailed descriptions of each case, which are useful for documenting uniqueness, and </a:t>
            </a:r>
          </a:p>
          <a:p>
            <a:r>
              <a:rPr lang="en-AU" dirty="0">
                <a:solidFill>
                  <a:schemeClr val="tx1"/>
                </a:solidFill>
              </a:rPr>
              <a:t>(2) important shared patterns that cut across cases and derive their significance from having emerged out of heterogeneity. </a:t>
            </a:r>
          </a:p>
        </p:txBody>
      </p:sp>
      <p:sp>
        <p:nvSpPr>
          <p:cNvPr id="4" name="Slide Number Placeholder 3">
            <a:extLst>
              <a:ext uri="{FF2B5EF4-FFF2-40B4-BE49-F238E27FC236}">
                <a16:creationId xmlns:a16="http://schemas.microsoft.com/office/drawing/2014/main" id="{7C761551-FE26-4F43-801D-F36C98B6558B}"/>
              </a:ext>
            </a:extLst>
          </p:cNvPr>
          <p:cNvSpPr>
            <a:spLocks noGrp="1"/>
          </p:cNvSpPr>
          <p:nvPr>
            <p:ph type="sldNum" sz="quarter" idx="12"/>
          </p:nvPr>
        </p:nvSpPr>
        <p:spPr/>
        <p:txBody>
          <a:bodyPr/>
          <a:lstStyle/>
          <a:p>
            <a:fld id="{CFF3D50A-68AC-41CF-81BF-EC1014AA1BD9}" type="slidenum">
              <a:rPr lang="en-AU" smtClean="0"/>
              <a:t>19</a:t>
            </a:fld>
            <a:endParaRPr lang="en-AU"/>
          </a:p>
        </p:txBody>
      </p:sp>
      <p:sp>
        <p:nvSpPr>
          <p:cNvPr id="5" name="Footer Placeholder 4">
            <a:extLst>
              <a:ext uri="{FF2B5EF4-FFF2-40B4-BE49-F238E27FC236}">
                <a16:creationId xmlns:a16="http://schemas.microsoft.com/office/drawing/2014/main" id="{3EF03527-E74C-47CA-A0D4-F9B35BBF5F15}"/>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51308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Learning objectives </a:t>
            </a:r>
          </a:p>
        </p:txBody>
      </p:sp>
      <p:sp>
        <p:nvSpPr>
          <p:cNvPr id="3" name="Content Placeholder 2"/>
          <p:cNvSpPr>
            <a:spLocks noGrp="1"/>
          </p:cNvSpPr>
          <p:nvPr>
            <p:ph idx="1"/>
          </p:nvPr>
        </p:nvSpPr>
        <p:spPr>
          <a:xfrm>
            <a:off x="2072376" y="2224309"/>
            <a:ext cx="9432236" cy="4009581"/>
          </a:xfrm>
        </p:spPr>
        <p:txBody>
          <a:bodyPr/>
          <a:lstStyle/>
          <a:p>
            <a:pPr marL="0" indent="0">
              <a:buNone/>
            </a:pPr>
            <a:r>
              <a:rPr lang="en-AU" b="1" dirty="0">
                <a:solidFill>
                  <a:schemeClr val="tx1"/>
                </a:solidFill>
              </a:rPr>
              <a:t>By the end of this lecture, you will be able to:</a:t>
            </a:r>
          </a:p>
          <a:p>
            <a:pPr marL="0" indent="0">
              <a:buNone/>
            </a:pPr>
            <a:endParaRPr lang="en-AU" dirty="0">
              <a:solidFill>
                <a:schemeClr val="tx1"/>
              </a:solidFill>
            </a:endParaRPr>
          </a:p>
          <a:p>
            <a:r>
              <a:rPr lang="en-AU" dirty="0">
                <a:solidFill>
                  <a:schemeClr val="tx1"/>
                </a:solidFill>
              </a:rPr>
              <a:t>Differentiate between sampling in qualitative research and quantitative research. </a:t>
            </a:r>
          </a:p>
          <a:p>
            <a:endParaRPr lang="en-AU" dirty="0">
              <a:solidFill>
                <a:schemeClr val="tx1"/>
              </a:solidFill>
            </a:endParaRPr>
          </a:p>
          <a:p>
            <a:r>
              <a:rPr lang="en-AU" dirty="0">
                <a:solidFill>
                  <a:schemeClr val="tx1"/>
                </a:solidFill>
              </a:rPr>
              <a:t>Identify approaches to sampling in qualitative research. </a:t>
            </a:r>
          </a:p>
          <a:p>
            <a:pPr marL="0" indent="0">
              <a:buNone/>
            </a:pPr>
            <a:endParaRPr lang="en-AU" dirty="0">
              <a:solidFill>
                <a:schemeClr val="tx1"/>
              </a:solidFill>
            </a:endParaRPr>
          </a:p>
          <a:p>
            <a:r>
              <a:rPr lang="en-AU" dirty="0">
                <a:solidFill>
                  <a:schemeClr val="tx1"/>
                </a:solidFill>
              </a:rPr>
              <a:t>Identify different types of purposive sampling. </a:t>
            </a: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2</a:t>
            </a:fld>
            <a:endParaRPr lang="en-AU"/>
          </a:p>
        </p:txBody>
      </p:sp>
      <p:pic>
        <p:nvPicPr>
          <p:cNvPr id="5" name="Picture 4"/>
          <p:cNvPicPr>
            <a:picLocks noChangeAspect="1"/>
          </p:cNvPicPr>
          <p:nvPr/>
        </p:nvPicPr>
        <p:blipFill>
          <a:blip r:embed="rId2"/>
          <a:stretch>
            <a:fillRect/>
          </a:stretch>
        </p:blipFill>
        <p:spPr>
          <a:xfrm>
            <a:off x="9160873" y="424070"/>
            <a:ext cx="2644518" cy="1480930"/>
          </a:xfrm>
          <a:prstGeom prst="rect">
            <a:avLst/>
          </a:prstGeom>
        </p:spPr>
      </p:pic>
      <p:sp>
        <p:nvSpPr>
          <p:cNvPr id="6" name="Footer Placeholder 5">
            <a:extLst>
              <a:ext uri="{FF2B5EF4-FFF2-40B4-BE49-F238E27FC236}">
                <a16:creationId xmlns:a16="http://schemas.microsoft.com/office/drawing/2014/main" id="{ED8930BE-2CE2-44B4-B8B0-DABB51E39EF0}"/>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720790065"/>
      </p:ext>
    </p:extLst>
  </p:cSld>
  <p:clrMapOvr>
    <a:masterClrMapping/>
  </p:clrMapOvr>
  <mc:AlternateContent xmlns:mc="http://schemas.openxmlformats.org/markup-compatibility/2006" xmlns:p14="http://schemas.microsoft.com/office/powerpoint/2010/main">
    <mc:Choice Requires="p14">
      <p:transition spd="slow" p14:dur="2000" advTm="123528"/>
    </mc:Choice>
    <mc:Fallback xmlns="">
      <p:transition spd="slow" advTm="123528"/>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1D5C-E1DA-437A-B5BB-0CC2AB4D82CC}"/>
              </a:ext>
            </a:extLst>
          </p:cNvPr>
          <p:cNvSpPr>
            <a:spLocks noGrp="1"/>
          </p:cNvSpPr>
          <p:nvPr>
            <p:ph type="title"/>
          </p:nvPr>
        </p:nvSpPr>
        <p:spPr>
          <a:xfrm>
            <a:off x="1961322" y="624110"/>
            <a:ext cx="9833113" cy="1280890"/>
          </a:xfrm>
        </p:spPr>
        <p:txBody>
          <a:bodyPr/>
          <a:lstStyle/>
          <a:p>
            <a: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t>Maximum variation sampling-Why use this strategy?  </a:t>
            </a:r>
            <a:endParaRPr lang="en-AU" dirty="0"/>
          </a:p>
        </p:txBody>
      </p:sp>
      <p:sp>
        <p:nvSpPr>
          <p:cNvPr id="3" name="Content Placeholder 2">
            <a:extLst>
              <a:ext uri="{FF2B5EF4-FFF2-40B4-BE49-F238E27FC236}">
                <a16:creationId xmlns:a16="http://schemas.microsoft.com/office/drawing/2014/main" id="{3830890A-4D7F-42E0-9BD9-D06A2F43B5F4}"/>
              </a:ext>
            </a:extLst>
          </p:cNvPr>
          <p:cNvSpPr>
            <a:spLocks noGrp="1"/>
          </p:cNvSpPr>
          <p:nvPr>
            <p:ph idx="1"/>
          </p:nvPr>
        </p:nvSpPr>
        <p:spPr>
          <a:xfrm>
            <a:off x="1192696" y="2133600"/>
            <a:ext cx="10311916" cy="3777622"/>
          </a:xfrm>
        </p:spPr>
        <p:txBody>
          <a:bodyPr>
            <a:normAutofit lnSpcReduction="10000"/>
          </a:bodyPr>
          <a:lstStyle/>
          <a:p>
            <a:r>
              <a:rPr lang="en-AU" dirty="0">
                <a:solidFill>
                  <a:schemeClr val="tx1"/>
                </a:solidFill>
              </a:rPr>
              <a:t>Often, researchers want to understand how a phenomenon is seen and understood among different people, in different settings and at different times. </a:t>
            </a:r>
          </a:p>
          <a:p>
            <a:pPr marL="0" indent="0">
              <a:buNone/>
            </a:pPr>
            <a:endParaRPr lang="en-AU" dirty="0">
              <a:solidFill>
                <a:schemeClr val="tx1"/>
              </a:solidFill>
            </a:endParaRPr>
          </a:p>
          <a:p>
            <a:r>
              <a:rPr lang="en-AU" dirty="0">
                <a:solidFill>
                  <a:schemeClr val="tx1"/>
                </a:solidFill>
              </a:rPr>
              <a:t>When using a maximum variation sampling method the researcher selects a small number of units or cases that maximize the diversity relevant to the research question.</a:t>
            </a:r>
          </a:p>
          <a:p>
            <a:pPr marL="0" indent="0">
              <a:buNone/>
            </a:pPr>
            <a:endParaRPr lang="en-AU" dirty="0">
              <a:solidFill>
                <a:schemeClr val="tx1"/>
              </a:solidFill>
            </a:endParaRPr>
          </a:p>
          <a:p>
            <a:r>
              <a:rPr lang="en-AU" sz="1800" dirty="0">
                <a:solidFill>
                  <a:schemeClr val="tx1"/>
                </a:solidFill>
              </a:rPr>
              <a:t>For example, this strategy was used by Foss and Edson (1989) in their study of women’s choices about changing their names after marriage. The authors purposefully recruited three groups of women. Group one included women who adopted their husbands’ names; in group two they kept their birth names; in group three they chose new names. </a:t>
            </a:r>
            <a:r>
              <a:rPr lang="en-AU" dirty="0">
                <a:solidFill>
                  <a:schemeClr val="tx1"/>
                </a:solidFill>
              </a:rPr>
              <a:t>S</a:t>
            </a:r>
            <a:r>
              <a:rPr lang="en-AU" sz="1800" dirty="0">
                <a:solidFill>
                  <a:schemeClr val="tx1"/>
                </a:solidFill>
              </a:rPr>
              <a:t>ample variation was necessary for illustrating the complex nature of post-marital naming decisions.</a:t>
            </a:r>
          </a:p>
          <a:p>
            <a:endParaRPr lang="en-AU" sz="1800" dirty="0">
              <a:solidFill>
                <a:schemeClr val="tx1"/>
              </a:solidFill>
            </a:endParaRPr>
          </a:p>
          <a:p>
            <a:endParaRPr lang="en-AU" dirty="0">
              <a:solidFill>
                <a:schemeClr val="tx1"/>
              </a:solidFill>
            </a:endParaRPr>
          </a:p>
          <a:p>
            <a:endParaRPr lang="en-AU" dirty="0"/>
          </a:p>
          <a:p>
            <a:endParaRPr lang="en-AU" dirty="0"/>
          </a:p>
        </p:txBody>
      </p:sp>
      <p:sp>
        <p:nvSpPr>
          <p:cNvPr id="4" name="Slide Number Placeholder 3">
            <a:extLst>
              <a:ext uri="{FF2B5EF4-FFF2-40B4-BE49-F238E27FC236}">
                <a16:creationId xmlns:a16="http://schemas.microsoft.com/office/drawing/2014/main" id="{93C45CBF-4F26-41D3-A4F0-CA14B8F183C8}"/>
              </a:ext>
            </a:extLst>
          </p:cNvPr>
          <p:cNvSpPr>
            <a:spLocks noGrp="1"/>
          </p:cNvSpPr>
          <p:nvPr>
            <p:ph type="sldNum" sz="quarter" idx="12"/>
          </p:nvPr>
        </p:nvSpPr>
        <p:spPr/>
        <p:txBody>
          <a:bodyPr/>
          <a:lstStyle/>
          <a:p>
            <a:fld id="{CFF3D50A-68AC-41CF-81BF-EC1014AA1BD9}" type="slidenum">
              <a:rPr lang="en-AU" smtClean="0"/>
              <a:t>20</a:t>
            </a:fld>
            <a:endParaRPr lang="en-AU"/>
          </a:p>
        </p:txBody>
      </p:sp>
      <p:sp>
        <p:nvSpPr>
          <p:cNvPr id="5" name="Footer Placeholder 4">
            <a:extLst>
              <a:ext uri="{FF2B5EF4-FFF2-40B4-BE49-F238E27FC236}">
                <a16:creationId xmlns:a16="http://schemas.microsoft.com/office/drawing/2014/main" id="{22BE568A-1310-4931-A422-52CA9E8385E7}"/>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059145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339" y="624110"/>
            <a:ext cx="9437273" cy="1280890"/>
          </a:xfrm>
        </p:spPr>
        <p:txBody>
          <a:bodyPr>
            <a:normAutofit/>
          </a:bodyPr>
          <a:lstStyle/>
          <a:p>
            <a:r>
              <a:rPr lang="en-AU" b="1" dirty="0">
                <a:solidFill>
                  <a:schemeClr val="tx1"/>
                </a:solidFill>
              </a:rPr>
              <a:t>Homogenous sampling</a:t>
            </a:r>
          </a:p>
        </p:txBody>
      </p:sp>
      <p:sp>
        <p:nvSpPr>
          <p:cNvPr id="3" name="Content Placeholder 2"/>
          <p:cNvSpPr>
            <a:spLocks noGrp="1"/>
          </p:cNvSpPr>
          <p:nvPr>
            <p:ph idx="1"/>
          </p:nvPr>
        </p:nvSpPr>
        <p:spPr>
          <a:xfrm>
            <a:off x="1643270" y="2133600"/>
            <a:ext cx="9861342" cy="3777622"/>
          </a:xfrm>
        </p:spPr>
        <p:txBody>
          <a:bodyPr/>
          <a:lstStyle/>
          <a:p>
            <a:r>
              <a:rPr lang="en-AU" dirty="0">
                <a:solidFill>
                  <a:schemeClr val="tx1"/>
                </a:solidFill>
              </a:rPr>
              <a:t>In direct contrast to maximum variation sampling is the strategy of picking a small homogeneous sample. </a:t>
            </a:r>
          </a:p>
          <a:p>
            <a:endParaRPr lang="en-AU" dirty="0">
              <a:solidFill>
                <a:schemeClr val="tx1"/>
              </a:solidFill>
            </a:endParaRPr>
          </a:p>
          <a:p>
            <a:r>
              <a:rPr lang="en-AU" dirty="0">
                <a:solidFill>
                  <a:schemeClr val="tx1"/>
                </a:solidFill>
              </a:rPr>
              <a:t>aims to select a group of cases with similar backgrounds and experiences, simplifying analysis and facilitating group interviewing.</a:t>
            </a:r>
          </a:p>
          <a:p>
            <a:endParaRPr lang="en-AU" dirty="0">
              <a:solidFill>
                <a:schemeClr val="tx1"/>
              </a:solidFill>
            </a:endParaRPr>
          </a:p>
          <a:p>
            <a:r>
              <a:rPr lang="en-AU" dirty="0">
                <a:solidFill>
                  <a:schemeClr val="tx1"/>
                </a:solidFill>
              </a:rPr>
              <a:t>This sampling approach often is used to select focus groups. </a:t>
            </a:r>
          </a:p>
          <a:p>
            <a:pPr marL="0" indent="0">
              <a:buNone/>
            </a:pPr>
            <a:endParaRPr lang="en-AU" dirty="0">
              <a:solidFill>
                <a:schemeClr val="tx1"/>
              </a:solidFill>
            </a:endParaRP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21</a:t>
            </a:fld>
            <a:endParaRPr lang="en-AU"/>
          </a:p>
        </p:txBody>
      </p:sp>
      <p:sp>
        <p:nvSpPr>
          <p:cNvPr id="5" name="Footer Placeholder 4">
            <a:extLst>
              <a:ext uri="{FF2B5EF4-FFF2-40B4-BE49-F238E27FC236}">
                <a16:creationId xmlns:a16="http://schemas.microsoft.com/office/drawing/2014/main" id="{4B632A11-E72E-40B5-87C0-D340772C063B}"/>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932795882"/>
      </p:ext>
    </p:extLst>
  </p:cSld>
  <p:clrMapOvr>
    <a:masterClrMapping/>
  </p:clrMapOvr>
  <mc:AlternateContent xmlns:mc="http://schemas.openxmlformats.org/markup-compatibility/2006" xmlns:p14="http://schemas.microsoft.com/office/powerpoint/2010/main">
    <mc:Choice Requires="p14">
      <p:transition spd="slow" p14:dur="2000" advTm="41004"/>
    </mc:Choice>
    <mc:Fallback xmlns="">
      <p:transition spd="slow" advTm="4100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0AF31-9761-4DD0-B394-D43B1364F1F7}"/>
              </a:ext>
            </a:extLst>
          </p:cNvPr>
          <p:cNvSpPr>
            <a:spLocks noGrp="1"/>
          </p:cNvSpPr>
          <p:nvPr>
            <p:ph type="title"/>
          </p:nvPr>
        </p:nvSpPr>
        <p:spPr>
          <a:xfrm>
            <a:off x="2160105" y="624110"/>
            <a:ext cx="9344508" cy="1280890"/>
          </a:xfrm>
        </p:spPr>
        <p:txBody>
          <a:bodyPr>
            <a:normAutofit fontScale="90000"/>
          </a:bodyPr>
          <a:lstStyle/>
          <a:p>
            <a:r>
              <a:rPr lang="en-AU" b="1" dirty="0">
                <a:solidFill>
                  <a:schemeClr val="tx1"/>
                </a:solidFill>
              </a:rPr>
              <a:t>Homogenous Sampling- Why use this method?</a:t>
            </a:r>
            <a:br>
              <a:rPr lang="en-AU" b="1" dirty="0">
                <a:solidFill>
                  <a:schemeClr val="tx1"/>
                </a:solidFill>
              </a:rPr>
            </a:br>
            <a:endParaRPr lang="en-AU" b="1" dirty="0">
              <a:solidFill>
                <a:schemeClr val="tx1"/>
              </a:solidFill>
            </a:endParaRPr>
          </a:p>
        </p:txBody>
      </p:sp>
      <p:sp>
        <p:nvSpPr>
          <p:cNvPr id="3" name="Content Placeholder 2">
            <a:extLst>
              <a:ext uri="{FF2B5EF4-FFF2-40B4-BE49-F238E27FC236}">
                <a16:creationId xmlns:a16="http://schemas.microsoft.com/office/drawing/2014/main" id="{E65AA060-56B2-43FC-85A7-1AEB9724591A}"/>
              </a:ext>
            </a:extLst>
          </p:cNvPr>
          <p:cNvSpPr>
            <a:spLocks noGrp="1"/>
          </p:cNvSpPr>
          <p:nvPr>
            <p:ph idx="1"/>
          </p:nvPr>
        </p:nvSpPr>
        <p:spPr>
          <a:xfrm>
            <a:off x="1669774" y="2133600"/>
            <a:ext cx="9834838" cy="3777622"/>
          </a:xfrm>
        </p:spPr>
        <p:txBody>
          <a:bodyPr/>
          <a:lstStyle/>
          <a:p>
            <a:r>
              <a:rPr lang="en-AU" dirty="0">
                <a:solidFill>
                  <a:schemeClr val="tx1"/>
                </a:solidFill>
              </a:rPr>
              <a:t>Homogeneous sampling is used when the goal of the research is to understand and describe a particular group in depth.</a:t>
            </a:r>
          </a:p>
          <a:p>
            <a:endParaRPr lang="en-AU" dirty="0"/>
          </a:p>
          <a:p>
            <a:pPr marL="0" indent="0">
              <a:buNone/>
            </a:pPr>
            <a:endParaRPr lang="en-AU" dirty="0"/>
          </a:p>
        </p:txBody>
      </p:sp>
      <p:sp>
        <p:nvSpPr>
          <p:cNvPr id="4" name="Slide Number Placeholder 3">
            <a:extLst>
              <a:ext uri="{FF2B5EF4-FFF2-40B4-BE49-F238E27FC236}">
                <a16:creationId xmlns:a16="http://schemas.microsoft.com/office/drawing/2014/main" id="{0BA5EC23-CA64-4ED9-87F7-40CF7521C40F}"/>
              </a:ext>
            </a:extLst>
          </p:cNvPr>
          <p:cNvSpPr>
            <a:spLocks noGrp="1"/>
          </p:cNvSpPr>
          <p:nvPr>
            <p:ph type="sldNum" sz="quarter" idx="12"/>
          </p:nvPr>
        </p:nvSpPr>
        <p:spPr/>
        <p:txBody>
          <a:bodyPr/>
          <a:lstStyle/>
          <a:p>
            <a:fld id="{CFF3D50A-68AC-41CF-81BF-EC1014AA1BD9}" type="slidenum">
              <a:rPr lang="en-AU" smtClean="0"/>
              <a:t>22</a:t>
            </a:fld>
            <a:endParaRPr lang="en-AU"/>
          </a:p>
        </p:txBody>
      </p:sp>
      <p:sp>
        <p:nvSpPr>
          <p:cNvPr id="5" name="Footer Placeholder 4">
            <a:extLst>
              <a:ext uri="{FF2B5EF4-FFF2-40B4-BE49-F238E27FC236}">
                <a16:creationId xmlns:a16="http://schemas.microsoft.com/office/drawing/2014/main" id="{DC49F2A2-AC24-47A8-B6EC-DEBC4E81E140}"/>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286225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988" y="299716"/>
            <a:ext cx="10191490" cy="853191"/>
          </a:xfrm>
        </p:spPr>
        <p:txBody>
          <a:bodyPr>
            <a:normAutofit/>
          </a:bodyPr>
          <a:lstStyle/>
          <a:p>
            <a:r>
              <a:rPr lang="en-AU" b="1" dirty="0">
                <a:solidFill>
                  <a:schemeClr val="tx1"/>
                </a:solidFill>
              </a:rPr>
              <a:t>Deviant case (extreme instance) sampling </a:t>
            </a:r>
          </a:p>
        </p:txBody>
      </p:sp>
      <p:sp>
        <p:nvSpPr>
          <p:cNvPr id="3" name="Content Placeholder 2"/>
          <p:cNvSpPr>
            <a:spLocks noGrp="1"/>
          </p:cNvSpPr>
          <p:nvPr>
            <p:ph idx="1"/>
          </p:nvPr>
        </p:nvSpPr>
        <p:spPr>
          <a:xfrm>
            <a:off x="980661" y="1338471"/>
            <a:ext cx="11078817" cy="4731748"/>
          </a:xfrm>
        </p:spPr>
        <p:txBody>
          <a:bodyPr>
            <a:normAutofit fontScale="92500" lnSpcReduction="10000"/>
          </a:bodyPr>
          <a:lstStyle/>
          <a:p>
            <a:r>
              <a:rPr lang="en-AU" dirty="0">
                <a:solidFill>
                  <a:schemeClr val="tx1"/>
                </a:solidFill>
              </a:rPr>
              <a:t>Involves the selection of extreme or outlying cases of the studied phenomenon, such as crises, exceptions or remarkable failures or successes, in an attempt to glean as much information relevant to the research question as possible from each case.</a:t>
            </a:r>
          </a:p>
          <a:p>
            <a:r>
              <a:rPr lang="en-AU" dirty="0">
                <a:solidFill>
                  <a:schemeClr val="tx1"/>
                </a:solidFill>
              </a:rPr>
              <a:t>Learning from highly unusual manifestations of the phenomenon of interest. </a:t>
            </a:r>
          </a:p>
          <a:p>
            <a:r>
              <a:rPr lang="en-AU" dirty="0">
                <a:solidFill>
                  <a:schemeClr val="tx1"/>
                </a:solidFill>
              </a:rPr>
              <a:t>For example, in a study of performance of graduate students, a researcher can select the best and the worse students in class and compare the causes of their performances.</a:t>
            </a:r>
          </a:p>
          <a:p>
            <a:r>
              <a:rPr lang="en-AU" dirty="0">
                <a:solidFill>
                  <a:schemeClr val="tx1"/>
                </a:solidFill>
              </a:rPr>
              <a:t>For example, scholars interested in happiness may choose to interview people who are especially resilient, energetic, and long-living (Lyubomirsky, 2008), and those interested in crisis sensemaking may  purposefully examine tragic disasters (Weick, 1993).</a:t>
            </a:r>
          </a:p>
          <a:p>
            <a:r>
              <a:rPr lang="en-AU" dirty="0">
                <a:solidFill>
                  <a:schemeClr val="tx1"/>
                </a:solidFill>
              </a:rPr>
              <a:t>Excellent example of extreme group sampling is Angela Browne's (1987) study, </a:t>
            </a:r>
            <a:r>
              <a:rPr lang="en-AU" i="1" dirty="0">
                <a:solidFill>
                  <a:schemeClr val="tx1"/>
                </a:solidFill>
              </a:rPr>
              <a:t>When Battered Women Kill</a:t>
            </a:r>
            <a:r>
              <a:rPr lang="en-AU" dirty="0">
                <a:solidFill>
                  <a:schemeClr val="tx1"/>
                </a:solidFill>
              </a:rPr>
              <a:t>. She conducted in-depth studies of the most extreme cases of domestic violence to elucidate the phenomenon of battering and abuse. The extreme nature of the cases presented are what render them so powerful.</a:t>
            </a:r>
          </a:p>
          <a:p>
            <a:r>
              <a:rPr lang="en-AU" dirty="0">
                <a:solidFill>
                  <a:schemeClr val="tx1"/>
                </a:solidFill>
              </a:rPr>
              <a:t>Finding (and even knowing what equates with) “extreme” requires first gathering and then sorting through a lot of “typical” data (The process of identifying extreme or deviant cases occurs after some portion of data collection and analysis has been completed). </a:t>
            </a:r>
          </a:p>
          <a:p>
            <a:endParaRPr lang="en-AU" dirty="0">
              <a:solidFill>
                <a:schemeClr val="tx1"/>
              </a:solidFill>
            </a:endParaRPr>
          </a:p>
          <a:p>
            <a:endParaRPr lang="en-AU" dirty="0"/>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23</a:t>
            </a:fld>
            <a:endParaRPr lang="en-AU"/>
          </a:p>
        </p:txBody>
      </p:sp>
      <p:sp>
        <p:nvSpPr>
          <p:cNvPr id="5" name="Footer Placeholder 4">
            <a:extLst>
              <a:ext uri="{FF2B5EF4-FFF2-40B4-BE49-F238E27FC236}">
                <a16:creationId xmlns:a16="http://schemas.microsoft.com/office/drawing/2014/main" id="{7879687C-18A5-4C26-A0C7-296C96AC1BBD}"/>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488740406"/>
      </p:ext>
    </p:extLst>
  </p:cSld>
  <p:clrMapOvr>
    <a:masterClrMapping/>
  </p:clrMapOvr>
  <mc:AlternateContent xmlns:mc="http://schemas.openxmlformats.org/markup-compatibility/2006" xmlns:p14="http://schemas.microsoft.com/office/powerpoint/2010/main">
    <mc:Choice Requires="p14">
      <p:transition spd="slow" p14:dur="2000" advTm="84631"/>
    </mc:Choice>
    <mc:Fallback xmlns="">
      <p:transition spd="slow" advTm="8463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583" y="624110"/>
            <a:ext cx="9477029" cy="1280890"/>
          </a:xfrm>
        </p:spPr>
        <p:txBody>
          <a:bodyPr/>
          <a:lstStyle/>
          <a:p>
            <a:r>
              <a:rPr lang="en-AU" b="1" dirty="0">
                <a:solidFill>
                  <a:schemeClr val="tx1"/>
                </a:solidFill>
              </a:rPr>
              <a:t>Typical case (typical instance) sampling</a:t>
            </a:r>
          </a:p>
        </p:txBody>
      </p:sp>
      <p:sp>
        <p:nvSpPr>
          <p:cNvPr id="3" name="Content Placeholder 2"/>
          <p:cNvSpPr>
            <a:spLocks noGrp="1"/>
          </p:cNvSpPr>
          <p:nvPr>
            <p:ph idx="1"/>
          </p:nvPr>
        </p:nvSpPr>
        <p:spPr>
          <a:xfrm>
            <a:off x="1060175" y="1431235"/>
            <a:ext cx="10444438" cy="4982817"/>
          </a:xfrm>
        </p:spPr>
        <p:txBody>
          <a:bodyPr>
            <a:normAutofit/>
          </a:bodyPr>
          <a:lstStyle/>
          <a:p>
            <a:r>
              <a:rPr lang="en-AU" dirty="0">
                <a:solidFill>
                  <a:schemeClr val="tx1"/>
                </a:solidFill>
              </a:rPr>
              <a:t>focuses on typical/average cases with the aim of building up a profile of a typical case. </a:t>
            </a:r>
          </a:p>
          <a:p>
            <a:pPr marL="0" indent="0">
              <a:buNone/>
            </a:pPr>
            <a:endParaRPr lang="en-AU" dirty="0">
              <a:solidFill>
                <a:schemeClr val="tx1"/>
              </a:solidFill>
            </a:endParaRPr>
          </a:p>
          <a:p>
            <a:r>
              <a:rPr lang="en-AU" dirty="0">
                <a:solidFill>
                  <a:schemeClr val="tx1"/>
                </a:solidFill>
              </a:rPr>
              <a:t>The case is specifically selected because it is not in any way atypical , extreme or deviant. </a:t>
            </a:r>
          </a:p>
          <a:p>
            <a:endParaRPr lang="en-AU" dirty="0">
              <a:solidFill>
                <a:schemeClr val="tx1"/>
              </a:solidFill>
            </a:endParaRPr>
          </a:p>
          <a:p>
            <a:r>
              <a:rPr lang="en-AU" dirty="0">
                <a:solidFill>
                  <a:schemeClr val="tx1"/>
                </a:solidFill>
              </a:rPr>
              <a:t>General agreement (consensus) on what constitutes a ‘typical’ case is required for this approach.</a:t>
            </a:r>
          </a:p>
          <a:p>
            <a:pPr marL="0" indent="0">
              <a:buNone/>
            </a:pPr>
            <a:endParaRPr lang="en-AU" dirty="0">
              <a:solidFill>
                <a:schemeClr val="tx1"/>
              </a:solidFill>
            </a:endParaRPr>
          </a:p>
          <a:p>
            <a:r>
              <a:rPr lang="en-AU" dirty="0">
                <a:solidFill>
                  <a:schemeClr val="tx1"/>
                </a:solidFill>
              </a:rPr>
              <a:t>The researcher should consult several experts in the field of study in order to obtain a consensus as to what example(s) is typical of the phenomenon and should, therefore, be studied. </a:t>
            </a:r>
          </a:p>
          <a:p>
            <a:endParaRPr lang="en-AU" dirty="0">
              <a:solidFill>
                <a:schemeClr val="tx1"/>
              </a:solidFill>
            </a:endParaRPr>
          </a:p>
          <a:p>
            <a:r>
              <a:rPr lang="en-AU" dirty="0">
                <a:solidFill>
                  <a:schemeClr val="tx1"/>
                </a:solidFill>
              </a:rPr>
              <a:t> Another option is to use another sampling technique — like maximum variation sampling — to identify typical cases prior to choosing cases for your study (Baran, 2016). </a:t>
            </a:r>
          </a:p>
          <a:p>
            <a:endParaRPr lang="en-AU" dirty="0">
              <a:solidFill>
                <a:schemeClr val="tx1"/>
              </a:solidFill>
            </a:endParaRPr>
          </a:p>
          <a:p>
            <a:endParaRPr lang="en-AU" dirty="0">
              <a:solidFill>
                <a:schemeClr val="tx1"/>
              </a:solidFill>
            </a:endParaRPr>
          </a:p>
          <a:p>
            <a:endParaRPr lang="en-AU" dirty="0">
              <a:solidFill>
                <a:schemeClr val="tx1"/>
              </a:solidFill>
            </a:endParaRPr>
          </a:p>
          <a:p>
            <a:endParaRPr lang="en-AU" dirty="0">
              <a:solidFill>
                <a:schemeClr val="tx1"/>
              </a:solidFill>
            </a:endParaRPr>
          </a:p>
          <a:p>
            <a:endParaRPr lang="en-AU" dirty="0">
              <a:solidFill>
                <a:schemeClr val="tx1"/>
              </a:solidFill>
            </a:endParaRPr>
          </a:p>
          <a:p>
            <a:endParaRPr lang="en-AU" dirty="0">
              <a:solidFill>
                <a:schemeClr val="tx1"/>
              </a:solidFill>
            </a:endParaRP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24</a:t>
            </a:fld>
            <a:endParaRPr lang="en-AU"/>
          </a:p>
        </p:txBody>
      </p:sp>
      <p:sp>
        <p:nvSpPr>
          <p:cNvPr id="5" name="Footer Placeholder 4">
            <a:extLst>
              <a:ext uri="{FF2B5EF4-FFF2-40B4-BE49-F238E27FC236}">
                <a16:creationId xmlns:a16="http://schemas.microsoft.com/office/drawing/2014/main" id="{0188E4A9-DC5E-45C0-ACF8-9E298667DABB}"/>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635552799"/>
      </p:ext>
    </p:extLst>
  </p:cSld>
  <p:clrMapOvr>
    <a:masterClrMapping/>
  </p:clrMapOvr>
  <mc:AlternateContent xmlns:mc="http://schemas.openxmlformats.org/markup-compatibility/2006" xmlns:p14="http://schemas.microsoft.com/office/powerpoint/2010/main">
    <mc:Choice Requires="p14">
      <p:transition spd="slow" p14:dur="2000" advTm="70462"/>
    </mc:Choice>
    <mc:Fallback xmlns="">
      <p:transition spd="slow" advTm="7046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4DA9C-9D30-41C2-9A96-68B7E02F4476}"/>
              </a:ext>
            </a:extLst>
          </p:cNvPr>
          <p:cNvSpPr>
            <a:spLocks noGrp="1"/>
          </p:cNvSpPr>
          <p:nvPr>
            <p:ph type="title"/>
          </p:nvPr>
        </p:nvSpPr>
        <p:spPr>
          <a:xfrm>
            <a:off x="2592925" y="624110"/>
            <a:ext cx="9413545" cy="1280890"/>
          </a:xfrm>
        </p:spPr>
        <p:txBody>
          <a:bodyPr/>
          <a:lstStyle/>
          <a:p>
            <a: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t>Typical case (typical instance) sampling</a:t>
            </a:r>
            <a:endParaRPr lang="en-AU" dirty="0"/>
          </a:p>
        </p:txBody>
      </p:sp>
      <p:sp>
        <p:nvSpPr>
          <p:cNvPr id="3" name="Content Placeholder 2">
            <a:extLst>
              <a:ext uri="{FF2B5EF4-FFF2-40B4-BE49-F238E27FC236}">
                <a16:creationId xmlns:a16="http://schemas.microsoft.com/office/drawing/2014/main" id="{E9330FCD-245A-40EB-B762-928095AED577}"/>
              </a:ext>
            </a:extLst>
          </p:cNvPr>
          <p:cNvSpPr>
            <a:spLocks noGrp="1"/>
          </p:cNvSpPr>
          <p:nvPr>
            <p:ph idx="1"/>
          </p:nvPr>
        </p:nvSpPr>
        <p:spPr>
          <a:xfrm>
            <a:off x="2091067" y="1696278"/>
            <a:ext cx="9413545" cy="4214944"/>
          </a:xfrm>
        </p:spPr>
        <p:txBody>
          <a:bodyPr/>
          <a:lstStyle/>
          <a:p>
            <a:r>
              <a:rPr lang="en-AU" dirty="0">
                <a:solidFill>
                  <a:schemeClr val="tx1"/>
                </a:solidFill>
              </a:rPr>
              <a:t>let’s say you were studying violence in schools. The first step would be to list all of the criteria that define violence for a “typical” school. </a:t>
            </a:r>
          </a:p>
          <a:p>
            <a:endParaRPr lang="en-AU" dirty="0">
              <a:solidFill>
                <a:schemeClr val="tx1"/>
              </a:solidFill>
            </a:endParaRPr>
          </a:p>
          <a:p>
            <a:pPr marL="0" indent="0">
              <a:buNone/>
            </a:pPr>
            <a:endParaRPr lang="en-AU" dirty="0">
              <a:solidFill>
                <a:schemeClr val="tx1"/>
              </a:solidFill>
            </a:endParaRPr>
          </a:p>
          <a:p>
            <a:r>
              <a:rPr lang="en-AU" dirty="0">
                <a:solidFill>
                  <a:schemeClr val="tx1"/>
                </a:solidFill>
              </a:rPr>
              <a:t>Then you would choose schools that meet that criteria. </a:t>
            </a:r>
          </a:p>
          <a:p>
            <a:endParaRPr lang="en-AU" dirty="0">
              <a:solidFill>
                <a:schemeClr val="tx1"/>
              </a:solidFill>
            </a:endParaRPr>
          </a:p>
          <a:p>
            <a:endParaRPr lang="en-AU" dirty="0">
              <a:solidFill>
                <a:schemeClr val="tx1"/>
              </a:solidFill>
            </a:endParaRPr>
          </a:p>
          <a:p>
            <a:r>
              <a:rPr lang="en-AU" dirty="0">
                <a:solidFill>
                  <a:schemeClr val="tx1"/>
                </a:solidFill>
              </a:rPr>
              <a:t>You would want to select schools that are “average” (meeting your selected criteria) instead of schools with very high or very low violence rates.</a:t>
            </a:r>
          </a:p>
        </p:txBody>
      </p:sp>
      <p:sp>
        <p:nvSpPr>
          <p:cNvPr id="4" name="Slide Number Placeholder 3">
            <a:extLst>
              <a:ext uri="{FF2B5EF4-FFF2-40B4-BE49-F238E27FC236}">
                <a16:creationId xmlns:a16="http://schemas.microsoft.com/office/drawing/2014/main" id="{962314E1-29A0-41C4-85BD-9767AC52D848}"/>
              </a:ext>
            </a:extLst>
          </p:cNvPr>
          <p:cNvSpPr>
            <a:spLocks noGrp="1"/>
          </p:cNvSpPr>
          <p:nvPr>
            <p:ph type="sldNum" sz="quarter" idx="12"/>
          </p:nvPr>
        </p:nvSpPr>
        <p:spPr/>
        <p:txBody>
          <a:bodyPr/>
          <a:lstStyle/>
          <a:p>
            <a:fld id="{CFF3D50A-68AC-41CF-81BF-EC1014AA1BD9}" type="slidenum">
              <a:rPr lang="en-AU" smtClean="0"/>
              <a:t>25</a:t>
            </a:fld>
            <a:endParaRPr lang="en-AU"/>
          </a:p>
        </p:txBody>
      </p:sp>
      <p:sp>
        <p:nvSpPr>
          <p:cNvPr id="5" name="Footer Placeholder 4">
            <a:extLst>
              <a:ext uri="{FF2B5EF4-FFF2-40B4-BE49-F238E27FC236}">
                <a16:creationId xmlns:a16="http://schemas.microsoft.com/office/drawing/2014/main" id="{55CB8E95-CA60-4048-B50E-AE21E515D936}"/>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390123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7D2E2-D446-43E3-A1BC-AC4D473154F5}"/>
              </a:ext>
            </a:extLst>
          </p:cNvPr>
          <p:cNvSpPr>
            <a:spLocks noGrp="1"/>
          </p:cNvSpPr>
          <p:nvPr>
            <p:ph type="title"/>
          </p:nvPr>
        </p:nvSpPr>
        <p:spPr>
          <a:xfrm>
            <a:off x="1749287" y="624110"/>
            <a:ext cx="9755325" cy="1280890"/>
          </a:xfrm>
        </p:spPr>
        <p:txBody>
          <a:bodyPr>
            <a:normAutofit fontScale="90000"/>
          </a:bodyPr>
          <a:lstStyle/>
          <a:p>
            <a:r>
              <a:rPr lang="en-AU" b="1" dirty="0">
                <a:solidFill>
                  <a:schemeClr val="tx1"/>
                </a:solidFill>
              </a:rPr>
              <a:t>Typical case (typical instance) sampling- Why use this method?</a:t>
            </a:r>
            <a:br>
              <a:rPr lang="en-AU" b="1" dirty="0">
                <a:solidFill>
                  <a:schemeClr val="tx1"/>
                </a:solidFill>
              </a:rPr>
            </a:br>
            <a:r>
              <a:rPr lang="en-AU" b="1" dirty="0">
                <a:solidFill>
                  <a:schemeClr val="tx1"/>
                </a:solidFill>
              </a:rPr>
              <a:t/>
            </a:r>
            <a:br>
              <a:rPr lang="en-AU" b="1" dirty="0">
                <a:solidFill>
                  <a:schemeClr val="tx1"/>
                </a:solidFill>
              </a:rPr>
            </a:br>
            <a:endParaRPr lang="en-AU" dirty="0"/>
          </a:p>
        </p:txBody>
      </p:sp>
      <p:sp>
        <p:nvSpPr>
          <p:cNvPr id="3" name="Content Placeholder 2">
            <a:extLst>
              <a:ext uri="{FF2B5EF4-FFF2-40B4-BE49-F238E27FC236}">
                <a16:creationId xmlns:a16="http://schemas.microsoft.com/office/drawing/2014/main" id="{AA50E833-715A-4852-AF7E-7A5EF1BC1413}"/>
              </a:ext>
            </a:extLst>
          </p:cNvPr>
          <p:cNvSpPr>
            <a:spLocks noGrp="1"/>
          </p:cNvSpPr>
          <p:nvPr>
            <p:ph idx="1"/>
          </p:nvPr>
        </p:nvSpPr>
        <p:spPr>
          <a:xfrm>
            <a:off x="1749287" y="2133600"/>
            <a:ext cx="9755325" cy="3777622"/>
          </a:xfrm>
        </p:spPr>
        <p:txBody>
          <a:bodyPr/>
          <a:lstStyle/>
          <a:p>
            <a:r>
              <a:rPr lang="en-AU" dirty="0">
                <a:solidFill>
                  <a:schemeClr val="tx1"/>
                </a:solidFill>
              </a:rPr>
              <a:t>Identifying typical cases can help a researcher identify and understand the key aspects of a phenomenon as they are manifest under ordinary circumstances.</a:t>
            </a:r>
          </a:p>
          <a:p>
            <a:endParaRPr lang="en-AU" dirty="0">
              <a:solidFill>
                <a:schemeClr val="tx1"/>
              </a:solidFill>
            </a:endParaRPr>
          </a:p>
          <a:p>
            <a:pPr marL="0" indent="0">
              <a:buNone/>
            </a:pPr>
            <a:r>
              <a:rPr lang="en-AU" dirty="0">
                <a:solidFill>
                  <a:schemeClr val="tx1"/>
                </a:solidFill>
              </a:rPr>
              <a:t> </a:t>
            </a:r>
          </a:p>
          <a:p>
            <a:endParaRPr lang="en-AU" dirty="0">
              <a:solidFill>
                <a:schemeClr val="tx1"/>
              </a:solidFill>
            </a:endParaRPr>
          </a:p>
          <a:p>
            <a:r>
              <a:rPr lang="en-AU" dirty="0">
                <a:solidFill>
                  <a:schemeClr val="tx1"/>
                </a:solidFill>
              </a:rPr>
              <a:t>Providing a case summary of a typical case can be helpful to those not familiar with a culture or social setting (Helps to give an overview to people with no background). </a:t>
            </a:r>
          </a:p>
        </p:txBody>
      </p:sp>
      <p:sp>
        <p:nvSpPr>
          <p:cNvPr id="4" name="Slide Number Placeholder 3">
            <a:extLst>
              <a:ext uri="{FF2B5EF4-FFF2-40B4-BE49-F238E27FC236}">
                <a16:creationId xmlns:a16="http://schemas.microsoft.com/office/drawing/2014/main" id="{183D7668-3A28-4316-BE8A-EF03A2E821D4}"/>
              </a:ext>
            </a:extLst>
          </p:cNvPr>
          <p:cNvSpPr>
            <a:spLocks noGrp="1"/>
          </p:cNvSpPr>
          <p:nvPr>
            <p:ph type="sldNum" sz="quarter" idx="12"/>
          </p:nvPr>
        </p:nvSpPr>
        <p:spPr/>
        <p:txBody>
          <a:bodyPr/>
          <a:lstStyle/>
          <a:p>
            <a:fld id="{CFF3D50A-68AC-41CF-81BF-EC1014AA1BD9}" type="slidenum">
              <a:rPr lang="en-AU" smtClean="0"/>
              <a:t>26</a:t>
            </a:fld>
            <a:endParaRPr lang="en-AU"/>
          </a:p>
        </p:txBody>
      </p:sp>
      <p:sp>
        <p:nvSpPr>
          <p:cNvPr id="5" name="Footer Placeholder 4">
            <a:extLst>
              <a:ext uri="{FF2B5EF4-FFF2-40B4-BE49-F238E27FC236}">
                <a16:creationId xmlns:a16="http://schemas.microsoft.com/office/drawing/2014/main" id="{F9F28E1C-3AE0-4BF4-AC97-BE709FF41EED}"/>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286419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29899"/>
            <a:ext cx="8911687" cy="1280890"/>
          </a:xfrm>
        </p:spPr>
        <p:txBody>
          <a:bodyPr/>
          <a:lstStyle/>
          <a:p>
            <a:r>
              <a:rPr lang="en-AU" b="1" dirty="0">
                <a:solidFill>
                  <a:schemeClr val="tx1"/>
                </a:solidFill>
              </a:rPr>
              <a:t>Critical case (critical incident sampling) sampling</a:t>
            </a:r>
          </a:p>
        </p:txBody>
      </p:sp>
      <p:sp>
        <p:nvSpPr>
          <p:cNvPr id="3" name="Content Placeholder 2"/>
          <p:cNvSpPr>
            <a:spLocks noGrp="1"/>
          </p:cNvSpPr>
          <p:nvPr>
            <p:ph idx="1"/>
          </p:nvPr>
        </p:nvSpPr>
        <p:spPr>
          <a:xfrm>
            <a:off x="940526" y="1658983"/>
            <a:ext cx="10564086" cy="4532811"/>
          </a:xfrm>
        </p:spPr>
        <p:txBody>
          <a:bodyPr>
            <a:normAutofit fontScale="92500" lnSpcReduction="20000"/>
          </a:bodyPr>
          <a:lstStyle/>
          <a:p>
            <a:r>
              <a:rPr lang="en-AU" dirty="0">
                <a:solidFill>
                  <a:schemeClr val="tx1"/>
                </a:solidFill>
              </a:rPr>
              <a:t>selects cases that will produce critical information with maximum generalisability of information to other cases. </a:t>
            </a:r>
          </a:p>
          <a:p>
            <a:r>
              <a:rPr lang="en-AU" dirty="0">
                <a:solidFill>
                  <a:schemeClr val="tx1"/>
                </a:solidFill>
              </a:rPr>
              <a:t>The process of selecting a small number of important cases - cases that are likely to "yield the most information and have the greatest impact on the development of knowledge" (Patton, 2001, p. 236).</a:t>
            </a:r>
          </a:p>
          <a:p>
            <a:r>
              <a:rPr lang="en-AU" dirty="0">
                <a:solidFill>
                  <a:schemeClr val="tx1"/>
                </a:solidFill>
              </a:rPr>
              <a:t>A good critical case also permits logical deductions in the form: “If this is (not) valid for this case, then it is not valid for any (or only a few) cases” (</a:t>
            </a:r>
            <a:r>
              <a:rPr lang="en-AU" dirty="0" err="1">
                <a:solidFill>
                  <a:schemeClr val="tx1"/>
                </a:solidFill>
              </a:rPr>
              <a:t>Flyvbjerg</a:t>
            </a:r>
            <a:r>
              <a:rPr lang="en-AU" dirty="0">
                <a:solidFill>
                  <a:schemeClr val="tx1"/>
                </a:solidFill>
              </a:rPr>
              <a:t>, 2011, p. 307)</a:t>
            </a:r>
          </a:p>
          <a:p>
            <a:pPr marL="0" indent="0">
              <a:buNone/>
            </a:pPr>
            <a:endParaRPr lang="en-AU" dirty="0">
              <a:solidFill>
                <a:schemeClr val="tx1"/>
              </a:solidFill>
            </a:endParaRPr>
          </a:p>
          <a:p>
            <a:r>
              <a:rPr lang="en-AU" dirty="0">
                <a:solidFill>
                  <a:schemeClr val="tx1"/>
                </a:solidFill>
              </a:rPr>
              <a:t>Given that the researcher correctly identifies what makes a ‘critical case’, knowledge gained may be applied to other cases. </a:t>
            </a:r>
          </a:p>
          <a:p>
            <a:r>
              <a:rPr lang="en-AU" dirty="0">
                <a:solidFill>
                  <a:schemeClr val="tx1"/>
                </a:solidFill>
              </a:rPr>
              <a:t> Examples:</a:t>
            </a:r>
          </a:p>
          <a:p>
            <a:pPr>
              <a:buFont typeface="Wingdings" panose="05000000000000000000" pitchFamily="2" charset="2"/>
              <a:buChar char="v"/>
            </a:pPr>
            <a:r>
              <a:rPr lang="en-AU" dirty="0">
                <a:solidFill>
                  <a:schemeClr val="tx1"/>
                </a:solidFill>
              </a:rPr>
              <a:t>if it happened to so and so then it can happen to anybody, or if so and so passed that exam, then anybody can pass. </a:t>
            </a:r>
          </a:p>
          <a:p>
            <a:pPr>
              <a:buFont typeface="Wingdings" panose="05000000000000000000" pitchFamily="2" charset="2"/>
              <a:buChar char="v"/>
            </a:pPr>
            <a:r>
              <a:rPr lang="en-AU" dirty="0">
                <a:solidFill>
                  <a:schemeClr val="tx1"/>
                </a:solidFill>
              </a:rPr>
              <a:t>You want to know how well people understand a new tax law. Ask very educated people -- if they do not understand it, then probably no one will. Or ask a very uneducated population, if they understand it, most people will. </a:t>
            </a:r>
          </a:p>
          <a:p>
            <a:endParaRPr lang="en-AU" dirty="0">
              <a:solidFill>
                <a:schemeClr val="tx1"/>
              </a:solidFill>
            </a:endParaRP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27</a:t>
            </a:fld>
            <a:endParaRPr lang="en-AU"/>
          </a:p>
        </p:txBody>
      </p:sp>
      <p:sp>
        <p:nvSpPr>
          <p:cNvPr id="5" name="Footer Placeholder 4">
            <a:extLst>
              <a:ext uri="{FF2B5EF4-FFF2-40B4-BE49-F238E27FC236}">
                <a16:creationId xmlns:a16="http://schemas.microsoft.com/office/drawing/2014/main" id="{5FE7A7FC-8F30-497F-A36D-EF033E30BEA6}"/>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905660032"/>
      </p:ext>
    </p:extLst>
  </p:cSld>
  <p:clrMapOvr>
    <a:masterClrMapping/>
  </p:clrMapOvr>
  <mc:AlternateContent xmlns:mc="http://schemas.openxmlformats.org/markup-compatibility/2006" xmlns:p14="http://schemas.microsoft.com/office/powerpoint/2010/main">
    <mc:Choice Requires="p14">
      <p:transition spd="slow" p14:dur="2000" advTm="124403"/>
    </mc:Choice>
    <mc:Fallback xmlns="">
      <p:transition spd="slow" advTm="124403"/>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06281-916A-46DA-A664-CB5FF6E05E81}"/>
              </a:ext>
            </a:extLst>
          </p:cNvPr>
          <p:cNvSpPr>
            <a:spLocks noGrp="1"/>
          </p:cNvSpPr>
          <p:nvPr>
            <p:ph type="title"/>
          </p:nvPr>
        </p:nvSpPr>
        <p:spPr>
          <a:xfrm>
            <a:off x="1908313" y="624110"/>
            <a:ext cx="10283687" cy="1280890"/>
          </a:xfrm>
        </p:spPr>
        <p:txBody>
          <a:bodyPr/>
          <a:lstStyle/>
          <a:p>
            <a:r>
              <a:rPr lang="en-AU" b="1" dirty="0">
                <a:solidFill>
                  <a:schemeClr val="tx1"/>
                </a:solidFill>
              </a:rPr>
              <a:t>Critical case (critical incident sampling) sampling</a:t>
            </a:r>
            <a:endParaRPr lang="en-AU" dirty="0"/>
          </a:p>
        </p:txBody>
      </p:sp>
      <p:sp>
        <p:nvSpPr>
          <p:cNvPr id="3" name="Content Placeholder 2">
            <a:extLst>
              <a:ext uri="{FF2B5EF4-FFF2-40B4-BE49-F238E27FC236}">
                <a16:creationId xmlns:a16="http://schemas.microsoft.com/office/drawing/2014/main" id="{62FA33ED-1BE9-4E3C-86F9-D4B2905A9E20}"/>
              </a:ext>
            </a:extLst>
          </p:cNvPr>
          <p:cNvSpPr>
            <a:spLocks noGrp="1"/>
          </p:cNvSpPr>
          <p:nvPr>
            <p:ph idx="1"/>
          </p:nvPr>
        </p:nvSpPr>
        <p:spPr>
          <a:xfrm>
            <a:off x="1908313" y="2133600"/>
            <a:ext cx="9596299" cy="3777622"/>
          </a:xfrm>
        </p:spPr>
        <p:txBody>
          <a:bodyPr>
            <a:normAutofit/>
          </a:bodyPr>
          <a:lstStyle/>
          <a:p>
            <a:pPr>
              <a:buFont typeface="Wingdings" panose="05000000000000000000" pitchFamily="2" charset="2"/>
              <a:buChar char="v"/>
            </a:pPr>
            <a:r>
              <a:rPr lang="en-AU" dirty="0"/>
              <a:t> </a:t>
            </a:r>
            <a:r>
              <a:rPr lang="en-AU" dirty="0">
                <a:solidFill>
                  <a:schemeClr val="tx1"/>
                </a:solidFill>
              </a:rPr>
              <a:t>imagine you are a researcher studying the demise of traditional dinnertime rituals. You could purposefully choose a critical sample of families who might be most likely to practice traditional dinnertime rituals (e.g. religious, a stay-at-home mother).  You might find that even these families do not engage in traditional rituals like saying a family prayer before dinner.  In choosing this critical case, you might be able to play with the claim that, “if dinnertime rituals are fading even in this critical sample, then such rituals are likely disintegrating among most families.” </a:t>
            </a:r>
          </a:p>
          <a:p>
            <a:pPr marL="0" indent="0">
              <a:buNone/>
            </a:pPr>
            <a:endParaRPr lang="en-AU" dirty="0"/>
          </a:p>
          <a:p>
            <a:pPr>
              <a:buFont typeface="Wingdings" panose="05000000000000000000" pitchFamily="2" charset="2"/>
              <a:buChar char="v"/>
            </a:pPr>
            <a:r>
              <a:rPr lang="en-AU" dirty="0">
                <a:solidFill>
                  <a:schemeClr val="tx1"/>
                </a:solidFill>
              </a:rPr>
              <a:t> if conservative group adopts new technology, every other group will. </a:t>
            </a:r>
          </a:p>
          <a:p>
            <a:pPr marL="0" indent="0">
              <a:buNone/>
            </a:pPr>
            <a:endParaRPr lang="en-AU" dirty="0"/>
          </a:p>
        </p:txBody>
      </p:sp>
      <p:sp>
        <p:nvSpPr>
          <p:cNvPr id="4" name="Slide Number Placeholder 3">
            <a:extLst>
              <a:ext uri="{FF2B5EF4-FFF2-40B4-BE49-F238E27FC236}">
                <a16:creationId xmlns:a16="http://schemas.microsoft.com/office/drawing/2014/main" id="{3BDA4B7A-D86F-4845-9B8C-F635E85345E7}"/>
              </a:ext>
            </a:extLst>
          </p:cNvPr>
          <p:cNvSpPr>
            <a:spLocks noGrp="1"/>
          </p:cNvSpPr>
          <p:nvPr>
            <p:ph type="sldNum" sz="quarter" idx="12"/>
          </p:nvPr>
        </p:nvSpPr>
        <p:spPr/>
        <p:txBody>
          <a:bodyPr/>
          <a:lstStyle/>
          <a:p>
            <a:fld id="{CFF3D50A-68AC-41CF-81BF-EC1014AA1BD9}" type="slidenum">
              <a:rPr lang="en-AU" smtClean="0"/>
              <a:t>28</a:t>
            </a:fld>
            <a:endParaRPr lang="en-AU"/>
          </a:p>
        </p:txBody>
      </p:sp>
      <p:sp>
        <p:nvSpPr>
          <p:cNvPr id="5" name="Footer Placeholder 4">
            <a:extLst>
              <a:ext uri="{FF2B5EF4-FFF2-40B4-BE49-F238E27FC236}">
                <a16:creationId xmlns:a16="http://schemas.microsoft.com/office/drawing/2014/main" id="{BBAAA8E8-DB15-49D2-B36F-D672412AA7E8}"/>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04568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EA2E0-BF86-4AD0-B5FE-F96C67997D2B}"/>
              </a:ext>
            </a:extLst>
          </p:cNvPr>
          <p:cNvSpPr>
            <a:spLocks noGrp="1"/>
          </p:cNvSpPr>
          <p:nvPr>
            <p:ph type="title"/>
          </p:nvPr>
        </p:nvSpPr>
        <p:spPr>
          <a:xfrm>
            <a:off x="2067339" y="624110"/>
            <a:ext cx="9846365" cy="1280890"/>
          </a:xfrm>
        </p:spPr>
        <p:txBody>
          <a:bodyPr/>
          <a:lstStyle/>
          <a:p>
            <a:r>
              <a:rPr lang="en-AU" b="1" dirty="0">
                <a:solidFill>
                  <a:schemeClr val="tx1"/>
                </a:solidFill>
              </a:rPr>
              <a:t>Critical case (critical incident sampling) sampling</a:t>
            </a:r>
            <a:endParaRPr lang="en-AU" dirty="0"/>
          </a:p>
        </p:txBody>
      </p:sp>
      <p:sp>
        <p:nvSpPr>
          <p:cNvPr id="3" name="Content Placeholder 2">
            <a:extLst>
              <a:ext uri="{FF2B5EF4-FFF2-40B4-BE49-F238E27FC236}">
                <a16:creationId xmlns:a16="http://schemas.microsoft.com/office/drawing/2014/main" id="{8997C9B6-53DE-449C-90CE-52467E880166}"/>
              </a:ext>
            </a:extLst>
          </p:cNvPr>
          <p:cNvSpPr>
            <a:spLocks noGrp="1"/>
          </p:cNvSpPr>
          <p:nvPr>
            <p:ph idx="1"/>
          </p:nvPr>
        </p:nvSpPr>
        <p:spPr>
          <a:xfrm>
            <a:off x="1311579" y="2133600"/>
            <a:ext cx="10193033" cy="3777622"/>
          </a:xfrm>
        </p:spPr>
        <p:txBody>
          <a:bodyPr/>
          <a:lstStyle/>
          <a:p>
            <a:pPr>
              <a:buFont typeface="Wingdings" panose="05000000000000000000" pitchFamily="2" charset="2"/>
              <a:buChar char="v"/>
            </a:pPr>
            <a:r>
              <a:rPr lang="en-AU" dirty="0">
                <a:solidFill>
                  <a:schemeClr val="tx1"/>
                </a:solidFill>
              </a:rPr>
              <a:t>Suppose national policymakers want to get local communities involved in making decisions about how their local program will be run, but they aren't sure that the communities will understand the complex regulations governing their involvement. The first critical case is to evaluate the regulations in a community of well-educated citizens. If they can't understand the regulations, then less-educated people are sure to find the regulations incomprehensible. Or, conversely, one might consider the critical case to be a community consisting of people with quite low levels of education: 'If they can understand the regulations, anyone can.' (Patton 2014: 276).</a:t>
            </a:r>
          </a:p>
          <a:p>
            <a:pPr>
              <a:buFont typeface="Wingdings" panose="05000000000000000000" pitchFamily="2" charset="2"/>
              <a:buChar char="v"/>
            </a:pPr>
            <a:endParaRPr lang="en-AU" dirty="0">
              <a:solidFill>
                <a:schemeClr val="tx1"/>
              </a:solidFill>
            </a:endParaRPr>
          </a:p>
          <a:p>
            <a:r>
              <a:rPr lang="en-AU" dirty="0">
                <a:solidFill>
                  <a:schemeClr val="tx1"/>
                </a:solidFill>
              </a:rPr>
              <a:t>In short, choosing a critical sample can help with transferring claims to larger populations in the long run. </a:t>
            </a:r>
          </a:p>
          <a:p>
            <a:endParaRPr lang="en-AU" dirty="0"/>
          </a:p>
          <a:p>
            <a:pPr>
              <a:buFont typeface="Wingdings" panose="05000000000000000000" pitchFamily="2" charset="2"/>
              <a:buChar char="v"/>
            </a:pPr>
            <a:endParaRPr lang="en-AU" dirty="0"/>
          </a:p>
          <a:p>
            <a:endParaRPr lang="en-AU" dirty="0"/>
          </a:p>
        </p:txBody>
      </p:sp>
      <p:sp>
        <p:nvSpPr>
          <p:cNvPr id="4" name="Slide Number Placeholder 3">
            <a:extLst>
              <a:ext uri="{FF2B5EF4-FFF2-40B4-BE49-F238E27FC236}">
                <a16:creationId xmlns:a16="http://schemas.microsoft.com/office/drawing/2014/main" id="{EAAE9D63-0250-4FC1-8AD7-4F8DF2AC0754}"/>
              </a:ext>
            </a:extLst>
          </p:cNvPr>
          <p:cNvSpPr>
            <a:spLocks noGrp="1"/>
          </p:cNvSpPr>
          <p:nvPr>
            <p:ph type="sldNum" sz="quarter" idx="12"/>
          </p:nvPr>
        </p:nvSpPr>
        <p:spPr/>
        <p:txBody>
          <a:bodyPr/>
          <a:lstStyle/>
          <a:p>
            <a:fld id="{CFF3D50A-68AC-41CF-81BF-EC1014AA1BD9}" type="slidenum">
              <a:rPr lang="en-AU" smtClean="0"/>
              <a:t>29</a:t>
            </a:fld>
            <a:endParaRPr lang="en-AU"/>
          </a:p>
        </p:txBody>
      </p:sp>
      <p:sp>
        <p:nvSpPr>
          <p:cNvPr id="5" name="Footer Placeholder 4">
            <a:extLst>
              <a:ext uri="{FF2B5EF4-FFF2-40B4-BE49-F238E27FC236}">
                <a16:creationId xmlns:a16="http://schemas.microsoft.com/office/drawing/2014/main" id="{65C1A7F6-4941-471D-BB7E-6631B94E2D33}"/>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001751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318E1-6D78-4D63-BF7E-3B3DEB9E556C}"/>
              </a:ext>
            </a:extLst>
          </p:cNvPr>
          <p:cNvSpPr>
            <a:spLocks noGrp="1"/>
          </p:cNvSpPr>
          <p:nvPr>
            <p:ph type="title"/>
          </p:nvPr>
        </p:nvSpPr>
        <p:spPr>
          <a:xfrm>
            <a:off x="2213113" y="624110"/>
            <a:ext cx="9291499" cy="754116"/>
          </a:xfrm>
        </p:spPr>
        <p:txBody>
          <a:bodyPr/>
          <a:lstStyle/>
          <a:p>
            <a:r>
              <a:rPr lang="en-AU" b="1" dirty="0">
                <a:solidFill>
                  <a:schemeClr val="tx1"/>
                </a:solidFill>
              </a:rPr>
              <a:t>Introduction </a:t>
            </a:r>
          </a:p>
        </p:txBody>
      </p:sp>
      <p:sp>
        <p:nvSpPr>
          <p:cNvPr id="3" name="Content Placeholder 2">
            <a:extLst>
              <a:ext uri="{FF2B5EF4-FFF2-40B4-BE49-F238E27FC236}">
                <a16:creationId xmlns:a16="http://schemas.microsoft.com/office/drawing/2014/main" id="{1FCC185A-C97C-4E38-96FB-B04983EE3579}"/>
              </a:ext>
            </a:extLst>
          </p:cNvPr>
          <p:cNvSpPr>
            <a:spLocks noGrp="1"/>
          </p:cNvSpPr>
          <p:nvPr>
            <p:ph idx="1"/>
          </p:nvPr>
        </p:nvSpPr>
        <p:spPr>
          <a:xfrm>
            <a:off x="786916" y="1272234"/>
            <a:ext cx="11224590" cy="4890053"/>
          </a:xfrm>
        </p:spPr>
        <p:txBody>
          <a:bodyPr>
            <a:normAutofit fontScale="85000" lnSpcReduction="10000"/>
          </a:bodyPr>
          <a:lstStyle/>
          <a:p>
            <a:r>
              <a:rPr lang="en-AU" dirty="0">
                <a:solidFill>
                  <a:schemeClr val="tx1"/>
                </a:solidFill>
              </a:rPr>
              <a:t>A sampling plan is the design for how to specifically choose sources for your data. </a:t>
            </a:r>
          </a:p>
          <a:p>
            <a:endParaRPr lang="en-AU" dirty="0">
              <a:solidFill>
                <a:schemeClr val="tx1"/>
              </a:solidFill>
            </a:endParaRPr>
          </a:p>
          <a:p>
            <a:r>
              <a:rPr lang="en-AU" dirty="0">
                <a:solidFill>
                  <a:schemeClr val="tx1"/>
                </a:solidFill>
              </a:rPr>
              <a:t>A sampling plan is a formal plan specifying a sampling method, a sample size, and procedure for recruiting participants.</a:t>
            </a:r>
          </a:p>
          <a:p>
            <a:pPr>
              <a:buFont typeface="Courier New" panose="02070309020205020404" pitchFamily="49" charset="0"/>
              <a:buChar char="o"/>
            </a:pPr>
            <a:r>
              <a:rPr lang="en-AU" dirty="0">
                <a:solidFill>
                  <a:schemeClr val="tx1"/>
                </a:solidFill>
              </a:rPr>
              <a:t>Recruitment refers to the process whereby the researcher identifies and invites (recruits) participants to join the study.</a:t>
            </a:r>
          </a:p>
          <a:p>
            <a:r>
              <a:rPr lang="en-AU" dirty="0">
                <a:solidFill>
                  <a:schemeClr val="tx1"/>
                </a:solidFill>
              </a:rPr>
              <a:t>A qualitative sampling plan describes how many observations, interviews, focus group discussions or cases are needed to ensure that the findings will contribute rich data.</a:t>
            </a:r>
          </a:p>
          <a:p>
            <a:pPr marL="0" indent="0">
              <a:buNone/>
            </a:pPr>
            <a:endParaRPr lang="en-AU" dirty="0">
              <a:solidFill>
                <a:schemeClr val="tx1"/>
              </a:solidFill>
            </a:endParaRPr>
          </a:p>
          <a:p>
            <a:r>
              <a:rPr lang="en-AU" dirty="0">
                <a:solidFill>
                  <a:schemeClr val="tx1"/>
                </a:solidFill>
              </a:rPr>
              <a:t>In quantitative studies, the sampling plan, including sample size, is determined in detail in beforehand but qualitative research projects start with a broadly defined sampling plan.</a:t>
            </a:r>
          </a:p>
          <a:p>
            <a:pPr marL="0" indent="0">
              <a:buNone/>
            </a:pPr>
            <a:endParaRPr lang="en-AU" dirty="0">
              <a:solidFill>
                <a:schemeClr val="tx1"/>
              </a:solidFill>
            </a:endParaRPr>
          </a:p>
          <a:p>
            <a:r>
              <a:rPr lang="en-AU" dirty="0">
                <a:solidFill>
                  <a:schemeClr val="tx1"/>
                </a:solidFill>
              </a:rPr>
              <a:t> The sampling plan in qualitative research is appropriate when the selected participants and settings are sufficient to provide the information needed for a full understanding of the phenomenon under study. </a:t>
            </a:r>
          </a:p>
          <a:p>
            <a:pPr marL="0" indent="0">
              <a:buNone/>
            </a:pPr>
            <a:endParaRPr lang="en-AU" dirty="0">
              <a:solidFill>
                <a:schemeClr val="tx1"/>
              </a:solidFill>
            </a:endParaRPr>
          </a:p>
          <a:p>
            <a:r>
              <a:rPr lang="en-AU" dirty="0">
                <a:solidFill>
                  <a:schemeClr val="tx1"/>
                </a:solidFill>
              </a:rPr>
              <a:t>Good qualitative researchers, at the very least, engage in purposeful sampling, which means that they purposefully choose data that fit the parameters of the project’s research questions and goals. </a:t>
            </a:r>
          </a:p>
        </p:txBody>
      </p:sp>
      <p:sp>
        <p:nvSpPr>
          <p:cNvPr id="4" name="Slide Number Placeholder 3">
            <a:extLst>
              <a:ext uri="{FF2B5EF4-FFF2-40B4-BE49-F238E27FC236}">
                <a16:creationId xmlns:a16="http://schemas.microsoft.com/office/drawing/2014/main" id="{9568B8EB-293B-4779-88C9-C8B07116C71A}"/>
              </a:ext>
            </a:extLst>
          </p:cNvPr>
          <p:cNvSpPr>
            <a:spLocks noGrp="1"/>
          </p:cNvSpPr>
          <p:nvPr>
            <p:ph type="sldNum" sz="quarter" idx="12"/>
          </p:nvPr>
        </p:nvSpPr>
        <p:spPr/>
        <p:txBody>
          <a:bodyPr/>
          <a:lstStyle/>
          <a:p>
            <a:fld id="{CFF3D50A-68AC-41CF-81BF-EC1014AA1BD9}" type="slidenum">
              <a:rPr lang="en-AU" smtClean="0"/>
              <a:t>3</a:t>
            </a:fld>
            <a:endParaRPr lang="en-AU"/>
          </a:p>
        </p:txBody>
      </p:sp>
      <p:sp>
        <p:nvSpPr>
          <p:cNvPr id="5" name="Footer Placeholder 4">
            <a:extLst>
              <a:ext uri="{FF2B5EF4-FFF2-40B4-BE49-F238E27FC236}">
                <a16:creationId xmlns:a16="http://schemas.microsoft.com/office/drawing/2014/main" id="{572B1CAC-D4C5-4D85-9025-98AC9811179D}"/>
              </a:ext>
            </a:extLst>
          </p:cNvPr>
          <p:cNvSpPr>
            <a:spLocks noGrp="1"/>
          </p:cNvSpPr>
          <p:nvPr>
            <p:ph type="ftr" sz="quarter" idx="11"/>
          </p:nvPr>
        </p:nvSpPr>
        <p:spPr/>
        <p:txBody>
          <a:bodyPr/>
          <a:lstStyle/>
          <a:p>
            <a:r>
              <a:rPr lang="en-AU" smtClean="0"/>
              <a:t>April 2022</a:t>
            </a:r>
            <a:endParaRPr lang="en-AU" dirty="0"/>
          </a:p>
        </p:txBody>
      </p:sp>
    </p:spTree>
    <p:extLst>
      <p:ext uri="{BB962C8B-B14F-4D97-AF65-F5344CB8AC3E}">
        <p14:creationId xmlns:p14="http://schemas.microsoft.com/office/powerpoint/2010/main" val="3406779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606CB-5934-491B-ADD3-FC3252A6E421}"/>
              </a:ext>
            </a:extLst>
          </p:cNvPr>
          <p:cNvSpPr>
            <a:spLocks noGrp="1"/>
          </p:cNvSpPr>
          <p:nvPr>
            <p:ph type="title"/>
          </p:nvPr>
        </p:nvSpPr>
        <p:spPr/>
        <p:txBody>
          <a:bodyPr>
            <a:normAutofit fontScale="90000"/>
          </a:bodyPr>
          <a:lstStyle/>
          <a:p>
            <a: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t>Critical case (critical incident sampling) sampling- Why use this method?</a:t>
            </a:r>
            <a:b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br>
            <a: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t/>
            </a:r>
            <a:br>
              <a:rPr kumimoji="0" lang="en-AU" sz="3600" b="1" i="0" u="none" strike="noStrike" kern="1200" cap="none" spc="0" normalizeH="0" baseline="0" noProof="0" dirty="0">
                <a:ln>
                  <a:noFill/>
                </a:ln>
                <a:solidFill>
                  <a:prstClr val="black"/>
                </a:solidFill>
                <a:effectLst/>
                <a:uLnTx/>
                <a:uFillTx/>
                <a:latin typeface="Century Gothic" panose="020B0502020202020204"/>
                <a:ea typeface="+mj-ea"/>
                <a:cs typeface="+mj-cs"/>
              </a:rPr>
            </a:br>
            <a:endParaRPr lang="en-AU" dirty="0"/>
          </a:p>
        </p:txBody>
      </p:sp>
      <p:sp>
        <p:nvSpPr>
          <p:cNvPr id="3" name="Content Placeholder 2">
            <a:extLst>
              <a:ext uri="{FF2B5EF4-FFF2-40B4-BE49-F238E27FC236}">
                <a16:creationId xmlns:a16="http://schemas.microsoft.com/office/drawing/2014/main" id="{66D2EAF0-D783-414C-B5A8-75F3FAEBD877}"/>
              </a:ext>
            </a:extLst>
          </p:cNvPr>
          <p:cNvSpPr>
            <a:spLocks noGrp="1"/>
          </p:cNvSpPr>
          <p:nvPr>
            <p:ph idx="1"/>
          </p:nvPr>
        </p:nvSpPr>
        <p:spPr>
          <a:xfrm>
            <a:off x="1789043" y="2133600"/>
            <a:ext cx="9715569" cy="3777622"/>
          </a:xfrm>
        </p:spPr>
        <p:txBody>
          <a:bodyPr/>
          <a:lstStyle/>
          <a:p>
            <a:r>
              <a:rPr lang="en-AU" dirty="0">
                <a:solidFill>
                  <a:schemeClr val="tx1"/>
                </a:solidFill>
              </a:rPr>
              <a:t>This is a good method to use when funds are limited.  Although sampling for one or more critical cases may not yield findings that are broadly generalizable, they may allow researchers to develop logical generalizations from the rich evidence produced when studying a few cases in depth.</a:t>
            </a:r>
          </a:p>
          <a:p>
            <a:endParaRPr lang="en-AU" dirty="0">
              <a:solidFill>
                <a:schemeClr val="tx1"/>
              </a:solidFill>
            </a:endParaRPr>
          </a:p>
          <a:p>
            <a:r>
              <a:rPr lang="en-AU" dirty="0">
                <a:solidFill>
                  <a:schemeClr val="tx1"/>
                </a:solidFill>
              </a:rPr>
              <a:t>To identify critical cases, the research team needs to able to identify the dimensions that make a case critical.</a:t>
            </a:r>
          </a:p>
        </p:txBody>
      </p:sp>
      <p:sp>
        <p:nvSpPr>
          <p:cNvPr id="4" name="Slide Number Placeholder 3">
            <a:extLst>
              <a:ext uri="{FF2B5EF4-FFF2-40B4-BE49-F238E27FC236}">
                <a16:creationId xmlns:a16="http://schemas.microsoft.com/office/drawing/2014/main" id="{C82A75C3-94D3-4CA6-BE3A-4005E1297A04}"/>
              </a:ext>
            </a:extLst>
          </p:cNvPr>
          <p:cNvSpPr>
            <a:spLocks noGrp="1"/>
          </p:cNvSpPr>
          <p:nvPr>
            <p:ph type="sldNum" sz="quarter" idx="12"/>
          </p:nvPr>
        </p:nvSpPr>
        <p:spPr/>
        <p:txBody>
          <a:bodyPr/>
          <a:lstStyle/>
          <a:p>
            <a:fld id="{CFF3D50A-68AC-41CF-81BF-EC1014AA1BD9}" type="slidenum">
              <a:rPr lang="en-AU" smtClean="0"/>
              <a:t>30</a:t>
            </a:fld>
            <a:endParaRPr lang="en-AU"/>
          </a:p>
        </p:txBody>
      </p:sp>
      <p:sp>
        <p:nvSpPr>
          <p:cNvPr id="5" name="Footer Placeholder 4">
            <a:extLst>
              <a:ext uri="{FF2B5EF4-FFF2-40B4-BE49-F238E27FC236}">
                <a16:creationId xmlns:a16="http://schemas.microsoft.com/office/drawing/2014/main" id="{E33F493F-D346-4889-ABE4-8BBC6BC12E74}"/>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4250589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Confirming and disconfirming sampling</a:t>
            </a:r>
          </a:p>
        </p:txBody>
      </p:sp>
      <p:sp>
        <p:nvSpPr>
          <p:cNvPr id="3" name="Content Placeholder 2"/>
          <p:cNvSpPr>
            <a:spLocks noGrp="1"/>
          </p:cNvSpPr>
          <p:nvPr>
            <p:ph idx="1"/>
          </p:nvPr>
        </p:nvSpPr>
        <p:spPr>
          <a:xfrm>
            <a:off x="1046923" y="1656522"/>
            <a:ext cx="10457690" cy="4413696"/>
          </a:xfrm>
        </p:spPr>
        <p:txBody>
          <a:bodyPr>
            <a:normAutofit lnSpcReduction="10000"/>
          </a:bodyPr>
          <a:lstStyle/>
          <a:p>
            <a:r>
              <a:rPr lang="en-AU" b="0" i="0" dirty="0">
                <a:solidFill>
                  <a:schemeClr val="tx1"/>
                </a:solidFill>
                <a:effectLst/>
              </a:rPr>
              <a:t>Usually employed in later phases of data collection. Confirmatory cases are additional examples that fit already emergent patterns to add richness, depth and credibility. Disconfirming cases act as a means for placing boundaries around confirmed findings. </a:t>
            </a:r>
          </a:p>
          <a:p>
            <a:pPr marL="0" indent="0">
              <a:buNone/>
            </a:pPr>
            <a:endParaRPr lang="en-AU" b="0" i="0" dirty="0">
              <a:solidFill>
                <a:schemeClr val="tx1"/>
              </a:solidFill>
              <a:effectLst/>
            </a:endParaRPr>
          </a:p>
          <a:p>
            <a:r>
              <a:rPr lang="en-AU" dirty="0">
                <a:solidFill>
                  <a:schemeClr val="tx1"/>
                </a:solidFill>
              </a:rPr>
              <a:t>involves the selection of a mixture of cases that tie in with expectations or findings up to that point in the study and cases which deviate from them. </a:t>
            </a:r>
          </a:p>
          <a:p>
            <a:pPr marL="0" indent="0">
              <a:buNone/>
            </a:pPr>
            <a:endParaRPr lang="en-AU" dirty="0">
              <a:solidFill>
                <a:schemeClr val="tx1"/>
              </a:solidFill>
            </a:endParaRPr>
          </a:p>
          <a:p>
            <a:r>
              <a:rPr lang="en-AU" dirty="0">
                <a:solidFill>
                  <a:schemeClr val="tx1"/>
                </a:solidFill>
              </a:rPr>
              <a:t>The confirming cases serve to add depth, detail and enhance credibility while the disconfirming cases challenge the prevalent narrative and may bring to light alternative interpretations. </a:t>
            </a:r>
          </a:p>
          <a:p>
            <a:pPr marL="0" indent="0">
              <a:buNone/>
            </a:pPr>
            <a:endParaRPr lang="en-AU" dirty="0">
              <a:solidFill>
                <a:schemeClr val="tx1"/>
              </a:solidFill>
            </a:endParaRPr>
          </a:p>
          <a:p>
            <a:r>
              <a:rPr lang="en-AU" dirty="0">
                <a:solidFill>
                  <a:schemeClr val="tx1"/>
                </a:solidFill>
              </a:rPr>
              <a:t>This approach is generally utilised at later stages of a study when preliminary fieldwork has already established what qualifies as a ‘confirming case’.</a:t>
            </a: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31</a:t>
            </a:fld>
            <a:endParaRPr lang="en-AU"/>
          </a:p>
        </p:txBody>
      </p:sp>
      <p:sp>
        <p:nvSpPr>
          <p:cNvPr id="5" name="Footer Placeholder 4">
            <a:extLst>
              <a:ext uri="{FF2B5EF4-FFF2-40B4-BE49-F238E27FC236}">
                <a16:creationId xmlns:a16="http://schemas.microsoft.com/office/drawing/2014/main" id="{44259101-0231-4C96-B7F2-80FD44AFF8F0}"/>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85457161"/>
      </p:ext>
    </p:extLst>
  </p:cSld>
  <p:clrMapOvr>
    <a:masterClrMapping/>
  </p:clrMapOvr>
  <mc:AlternateContent xmlns:mc="http://schemas.openxmlformats.org/markup-compatibility/2006" xmlns:p14="http://schemas.microsoft.com/office/powerpoint/2010/main">
    <mc:Choice Requires="p14">
      <p:transition spd="slow" p14:dur="2000" advTm="135053"/>
    </mc:Choice>
    <mc:Fallback xmlns="">
      <p:transition spd="slow" advTm="135053"/>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21594"/>
          </a:xfrm>
        </p:spPr>
        <p:txBody>
          <a:bodyPr>
            <a:normAutofit fontScale="90000"/>
          </a:bodyPr>
          <a:lstStyle/>
          <a:p>
            <a:r>
              <a:rPr lang="en-AU" b="1" dirty="0">
                <a:solidFill>
                  <a:schemeClr val="tx1"/>
                </a:solidFill>
              </a:rPr>
              <a:t>Stratified purposeful sampling </a:t>
            </a:r>
          </a:p>
        </p:txBody>
      </p:sp>
      <p:sp>
        <p:nvSpPr>
          <p:cNvPr id="3" name="Content Placeholder 2"/>
          <p:cNvSpPr>
            <a:spLocks noGrp="1"/>
          </p:cNvSpPr>
          <p:nvPr>
            <p:ph idx="1"/>
          </p:nvPr>
        </p:nvSpPr>
        <p:spPr>
          <a:xfrm>
            <a:off x="1815548" y="1502229"/>
            <a:ext cx="9689064" cy="5017841"/>
          </a:xfrm>
        </p:spPr>
        <p:txBody>
          <a:bodyPr>
            <a:normAutofit fontScale="85000" lnSpcReduction="10000"/>
          </a:bodyPr>
          <a:lstStyle/>
          <a:p>
            <a:r>
              <a:rPr lang="en-AU" dirty="0">
                <a:solidFill>
                  <a:schemeClr val="tx1"/>
                </a:solidFill>
              </a:rPr>
              <a:t> Selects participants from specific sub-groups of the population of interest, enabling easier comparison of the variation across sub-groups. </a:t>
            </a:r>
          </a:p>
          <a:p>
            <a:pPr marL="0" indent="0">
              <a:buNone/>
            </a:pPr>
            <a:endParaRPr lang="en-AU" dirty="0">
              <a:solidFill>
                <a:schemeClr val="tx1"/>
              </a:solidFill>
            </a:endParaRPr>
          </a:p>
          <a:p>
            <a:r>
              <a:rPr lang="en-AU" dirty="0">
                <a:solidFill>
                  <a:schemeClr val="tx1"/>
                </a:solidFill>
              </a:rPr>
              <a:t>Patton (2001) describes these at samples within samples and suggests that purposeful samples can be stratified or nested by selecting particular units or cases that vary according to a key dimension. </a:t>
            </a:r>
          </a:p>
          <a:p>
            <a:endParaRPr lang="en-AU" dirty="0">
              <a:solidFill>
                <a:schemeClr val="tx1"/>
              </a:solidFill>
            </a:endParaRPr>
          </a:p>
          <a:p>
            <a:r>
              <a:rPr lang="en-AU" dirty="0">
                <a:solidFill>
                  <a:schemeClr val="tx1"/>
                </a:solidFill>
              </a:rPr>
              <a:t>The purpose of a stratified purposeful sample is to capture major variations rather than to identify a common core, although the latter may also emerge in the analysis. </a:t>
            </a:r>
          </a:p>
          <a:p>
            <a:pPr marL="0" indent="0">
              <a:buNone/>
            </a:pPr>
            <a:endParaRPr lang="en-AU" dirty="0">
              <a:solidFill>
                <a:schemeClr val="tx1"/>
              </a:solidFill>
            </a:endParaRPr>
          </a:p>
          <a:p>
            <a:r>
              <a:rPr lang="en-AU" dirty="0">
                <a:solidFill>
                  <a:schemeClr val="tx1"/>
                </a:solidFill>
              </a:rPr>
              <a:t>Each of the strata would constitute a fairly homogeneous sample. </a:t>
            </a:r>
          </a:p>
          <a:p>
            <a:endParaRPr lang="en-AU" dirty="0">
              <a:solidFill>
                <a:schemeClr val="tx1"/>
              </a:solidFill>
            </a:endParaRPr>
          </a:p>
          <a:p>
            <a:r>
              <a:rPr lang="en-AU" dirty="0">
                <a:solidFill>
                  <a:schemeClr val="tx1"/>
                </a:solidFill>
              </a:rPr>
              <a:t>This strategy differs from stratified random sampling used in quantitative research in that the sample sizes are likely to be too small for generalization or statistical representativeness. </a:t>
            </a:r>
          </a:p>
          <a:p>
            <a:r>
              <a:rPr lang="en-AU" dirty="0">
                <a:solidFill>
                  <a:schemeClr val="tx1"/>
                </a:solidFill>
              </a:rPr>
              <a:t>If you want to study university students, pick a certain number of students from each of the 4 years (sample of freshmen, sophomores, juniors, and seniors).</a:t>
            </a:r>
          </a:p>
          <a:p>
            <a:r>
              <a:rPr lang="en-AU" dirty="0">
                <a:solidFill>
                  <a:schemeClr val="tx1"/>
                </a:solidFill>
              </a:rPr>
              <a:t>one may purposefully sample primary care practices and stratify this purposeful sample by practice size (small, medium and large) and practice setting (urban, suburban and rural).</a:t>
            </a:r>
          </a:p>
          <a:p>
            <a:endParaRPr lang="en-AU" dirty="0">
              <a:solidFill>
                <a:schemeClr val="tx1"/>
              </a:solidFill>
            </a:endParaRPr>
          </a:p>
          <a:p>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32</a:t>
            </a:fld>
            <a:endParaRPr lang="en-AU"/>
          </a:p>
        </p:txBody>
      </p:sp>
      <p:sp>
        <p:nvSpPr>
          <p:cNvPr id="5" name="Footer Placeholder 4">
            <a:extLst>
              <a:ext uri="{FF2B5EF4-FFF2-40B4-BE49-F238E27FC236}">
                <a16:creationId xmlns:a16="http://schemas.microsoft.com/office/drawing/2014/main" id="{4660C184-171B-4CA5-8AEC-E08DDB17C2A6}"/>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562203173"/>
      </p:ext>
    </p:extLst>
  </p:cSld>
  <p:clrMapOvr>
    <a:masterClrMapping/>
  </p:clrMapOvr>
  <mc:AlternateContent xmlns:mc="http://schemas.openxmlformats.org/markup-compatibility/2006" xmlns:p14="http://schemas.microsoft.com/office/powerpoint/2010/main">
    <mc:Choice Requires="p14">
      <p:transition spd="slow" p14:dur="2000" advTm="62775"/>
    </mc:Choice>
    <mc:Fallback xmlns="">
      <p:transition spd="slow" advTm="62775"/>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1351"/>
          </a:xfrm>
        </p:spPr>
        <p:txBody>
          <a:bodyPr/>
          <a:lstStyle/>
          <a:p>
            <a:r>
              <a:rPr lang="en-AU" b="1" dirty="0">
                <a:solidFill>
                  <a:schemeClr val="tx1"/>
                </a:solidFill>
              </a:rPr>
              <a:t>Snowball sampling (FRIEND OF FRIEND)</a:t>
            </a:r>
          </a:p>
        </p:txBody>
      </p:sp>
      <p:sp>
        <p:nvSpPr>
          <p:cNvPr id="3" name="Content Placeholder 2"/>
          <p:cNvSpPr>
            <a:spLocks noGrp="1"/>
          </p:cNvSpPr>
          <p:nvPr>
            <p:ph idx="1"/>
          </p:nvPr>
        </p:nvSpPr>
        <p:spPr>
          <a:xfrm>
            <a:off x="1449977" y="1541417"/>
            <a:ext cx="10054635" cy="5016137"/>
          </a:xfrm>
        </p:spPr>
        <p:txBody>
          <a:bodyPr>
            <a:normAutofit fontScale="85000" lnSpcReduction="20000"/>
          </a:bodyPr>
          <a:lstStyle/>
          <a:p>
            <a:r>
              <a:rPr lang="en-AU" sz="2000" dirty="0">
                <a:solidFill>
                  <a:schemeClr val="tx1"/>
                </a:solidFill>
              </a:rPr>
              <a:t>Can also be called as chain sampling. </a:t>
            </a:r>
          </a:p>
          <a:p>
            <a:pPr marL="0" indent="0">
              <a:buNone/>
            </a:pPr>
            <a:endParaRPr lang="en-AU" sz="2000" dirty="0">
              <a:solidFill>
                <a:schemeClr val="tx1"/>
              </a:solidFill>
            </a:endParaRPr>
          </a:p>
          <a:p>
            <a:r>
              <a:rPr lang="en-AU" sz="2000" dirty="0">
                <a:solidFill>
                  <a:schemeClr val="tx1"/>
                </a:solidFill>
              </a:rPr>
              <a:t>involves identification of participants by a technique known as ‘snowballing’ whereby initially identified participants are asked to suggest other possible candidates. </a:t>
            </a:r>
          </a:p>
          <a:p>
            <a:endParaRPr lang="en-AU" sz="2000" dirty="0">
              <a:solidFill>
                <a:schemeClr val="tx1"/>
              </a:solidFill>
            </a:endParaRPr>
          </a:p>
          <a:p>
            <a:r>
              <a:rPr lang="en-AU" sz="2000" dirty="0">
                <a:solidFill>
                  <a:schemeClr val="tx1"/>
                </a:solidFill>
              </a:rPr>
              <a:t>Researchers begin by identifying several participants who fit the study’s criteria and then ask these people to suggest a colleague, a friend, or a family member. </a:t>
            </a:r>
          </a:p>
          <a:p>
            <a:pPr marL="0" indent="0" algn="ctr">
              <a:buNone/>
            </a:pPr>
            <a:r>
              <a:rPr lang="en-AU" sz="2000" i="1" dirty="0">
                <a:solidFill>
                  <a:srgbClr val="FF0000"/>
                </a:solidFill>
              </a:rPr>
              <a:t>Start with a few respondents and then ask them who else might have _____ or know about ____?</a:t>
            </a:r>
          </a:p>
          <a:p>
            <a:endParaRPr lang="en-AU" sz="2000" dirty="0">
              <a:solidFill>
                <a:schemeClr val="tx1"/>
              </a:solidFill>
            </a:endParaRPr>
          </a:p>
          <a:p>
            <a:r>
              <a:rPr lang="en-AU" sz="2000" dirty="0">
                <a:solidFill>
                  <a:schemeClr val="tx1"/>
                </a:solidFill>
              </a:rPr>
              <a:t>Find a few diabetic patients and then ask them who else they know that has diabetes.</a:t>
            </a:r>
          </a:p>
          <a:p>
            <a:r>
              <a:rPr lang="en-AU" sz="2000" dirty="0">
                <a:solidFill>
                  <a:schemeClr val="tx1"/>
                </a:solidFill>
              </a:rPr>
              <a:t>This is especially useful when the studied population is hard to access, and/or may not publicly signal that they belong to the group of interest (e.g. drug-users).</a:t>
            </a:r>
          </a:p>
          <a:p>
            <a:r>
              <a:rPr lang="en-AU" sz="2000" dirty="0">
                <a:solidFill>
                  <a:schemeClr val="tx1"/>
                </a:solidFill>
              </a:rPr>
              <a:t>One downside to snowball samples is that they can quickly skew to one type of group or demographic (as participants tend to suggest others who are similar to themselves). </a:t>
            </a:r>
          </a:p>
          <a:p>
            <a:r>
              <a:rPr lang="en-AU" sz="2000" dirty="0">
                <a:solidFill>
                  <a:schemeClr val="tx1"/>
                </a:solidFill>
              </a:rPr>
              <a:t>A potential solution is to recruit a handful of participants who represent a maximum variation, and then to generate several smaller snowballs from that diverse initial sample.</a:t>
            </a: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33</a:t>
            </a:fld>
            <a:endParaRPr lang="en-AU"/>
          </a:p>
        </p:txBody>
      </p:sp>
      <p:sp>
        <p:nvSpPr>
          <p:cNvPr id="5" name="Footer Placeholder 4">
            <a:extLst>
              <a:ext uri="{FF2B5EF4-FFF2-40B4-BE49-F238E27FC236}">
                <a16:creationId xmlns:a16="http://schemas.microsoft.com/office/drawing/2014/main" id="{058E0B6C-511A-48CB-BF2A-7D435542CECC}"/>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589350539"/>
      </p:ext>
    </p:extLst>
  </p:cSld>
  <p:clrMapOvr>
    <a:masterClrMapping/>
  </p:clrMapOvr>
  <mc:AlternateContent xmlns:mc="http://schemas.openxmlformats.org/markup-compatibility/2006" xmlns:p14="http://schemas.microsoft.com/office/powerpoint/2010/main">
    <mc:Choice Requires="p14">
      <p:transition spd="slow" p14:dur="2000" advTm="144821"/>
    </mc:Choice>
    <mc:Fallback xmlns="">
      <p:transition spd="slow" advTm="144821"/>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tx1"/>
                </a:solidFill>
              </a:rPr>
              <a:t>Theoretical sampling</a:t>
            </a:r>
          </a:p>
        </p:txBody>
      </p:sp>
      <p:sp>
        <p:nvSpPr>
          <p:cNvPr id="3" name="Content Placeholder 2"/>
          <p:cNvSpPr>
            <a:spLocks noGrp="1"/>
          </p:cNvSpPr>
          <p:nvPr>
            <p:ph idx="1"/>
          </p:nvPr>
        </p:nvSpPr>
        <p:spPr>
          <a:xfrm>
            <a:off x="808383" y="1603513"/>
            <a:ext cx="10853529" cy="4307709"/>
          </a:xfrm>
        </p:spPr>
        <p:txBody>
          <a:bodyPr>
            <a:normAutofit/>
          </a:bodyPr>
          <a:lstStyle/>
          <a:p>
            <a:r>
              <a:rPr lang="en-AU" dirty="0">
                <a:solidFill>
                  <a:schemeClr val="tx1"/>
                </a:solidFill>
              </a:rPr>
              <a:t>Theoretical sampling is an approach where sampling decisions are guided by the theory that starts to emerge from the collected data.</a:t>
            </a:r>
          </a:p>
          <a:p>
            <a:endParaRPr lang="en-AU" dirty="0">
              <a:solidFill>
                <a:schemeClr val="tx1"/>
              </a:solidFill>
            </a:endParaRPr>
          </a:p>
          <a:p>
            <a:r>
              <a:rPr lang="en-AU" dirty="0">
                <a:solidFill>
                  <a:schemeClr val="tx1"/>
                </a:solidFill>
              </a:rPr>
              <a:t>The process of data collection for generating theory whereby the analyst jointly collects, codes, and </a:t>
            </a:r>
            <a:r>
              <a:rPr lang="en-AU" dirty="0" err="1">
                <a:solidFill>
                  <a:schemeClr val="tx1"/>
                </a:solidFill>
              </a:rPr>
              <a:t>analyzes</a:t>
            </a:r>
            <a:r>
              <a:rPr lang="en-AU" dirty="0">
                <a:solidFill>
                  <a:schemeClr val="tx1"/>
                </a:solidFill>
              </a:rPr>
              <a:t> his data and decides what data to collect next and where to find them, in order to develop the theory as it emerges” (Glaser and Strauss, 1967)</a:t>
            </a:r>
          </a:p>
          <a:p>
            <a:r>
              <a:rPr lang="en-AU" dirty="0">
                <a:solidFill>
                  <a:schemeClr val="tx1"/>
                </a:solidFill>
              </a:rPr>
              <a:t>The goal of sampling is to collect data that either further develops or challenges existent hypotheses. Initial cases selected have similar characteristics and are studied in depth. The researcher then samples outlying cases to see whether the developing hypothesis ‘holds up’ to these. </a:t>
            </a:r>
          </a:p>
          <a:p>
            <a:r>
              <a:rPr lang="en-AU" dirty="0">
                <a:solidFill>
                  <a:schemeClr val="tx1"/>
                </a:solidFill>
              </a:rPr>
              <a:t>Once no new insights are derived from further data collection, sampling is ceased. This approach necessitates that data analysis and coding commence while data collection is still ongoing.</a:t>
            </a:r>
          </a:p>
        </p:txBody>
      </p:sp>
      <p:sp>
        <p:nvSpPr>
          <p:cNvPr id="4" name="Slide Number Placeholder 3"/>
          <p:cNvSpPr>
            <a:spLocks noGrp="1"/>
          </p:cNvSpPr>
          <p:nvPr>
            <p:ph type="sldNum" sz="quarter" idx="12"/>
          </p:nvPr>
        </p:nvSpPr>
        <p:spPr/>
        <p:txBody>
          <a:bodyPr/>
          <a:lstStyle/>
          <a:p>
            <a:fld id="{CFF3D50A-68AC-41CF-81BF-EC1014AA1BD9}" type="slidenum">
              <a:rPr lang="en-AU" smtClean="0"/>
              <a:t>34</a:t>
            </a:fld>
            <a:endParaRPr lang="en-AU"/>
          </a:p>
        </p:txBody>
      </p:sp>
      <p:sp>
        <p:nvSpPr>
          <p:cNvPr id="5" name="Footer Placeholder 4">
            <a:extLst>
              <a:ext uri="{FF2B5EF4-FFF2-40B4-BE49-F238E27FC236}">
                <a16:creationId xmlns:a16="http://schemas.microsoft.com/office/drawing/2014/main" id="{ACBB319B-95BC-4F7A-AF37-8B3528083853}"/>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448152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D1047-684C-45CC-92F6-DBA6FE7A402D}"/>
              </a:ext>
            </a:extLst>
          </p:cNvPr>
          <p:cNvSpPr>
            <a:spLocks noGrp="1"/>
          </p:cNvSpPr>
          <p:nvPr>
            <p:ph type="title"/>
          </p:nvPr>
        </p:nvSpPr>
        <p:spPr/>
        <p:txBody>
          <a:bodyPr/>
          <a:lstStyle/>
          <a:p>
            <a:r>
              <a:rPr lang="en-AU" b="1" dirty="0">
                <a:solidFill>
                  <a:schemeClr val="tx1"/>
                </a:solidFill>
              </a:rPr>
              <a:t>Theoretical sampling</a:t>
            </a:r>
          </a:p>
        </p:txBody>
      </p:sp>
      <p:sp>
        <p:nvSpPr>
          <p:cNvPr id="3" name="Content Placeholder 2">
            <a:extLst>
              <a:ext uri="{FF2B5EF4-FFF2-40B4-BE49-F238E27FC236}">
                <a16:creationId xmlns:a16="http://schemas.microsoft.com/office/drawing/2014/main" id="{CE49D49B-5938-4DFE-A8ED-16F5455FCE1C}"/>
              </a:ext>
            </a:extLst>
          </p:cNvPr>
          <p:cNvSpPr>
            <a:spLocks noGrp="1"/>
          </p:cNvSpPr>
          <p:nvPr>
            <p:ph idx="1"/>
          </p:nvPr>
        </p:nvSpPr>
        <p:spPr>
          <a:xfrm>
            <a:off x="1510748" y="2133600"/>
            <a:ext cx="9993864" cy="3777622"/>
          </a:xfrm>
        </p:spPr>
        <p:txBody>
          <a:bodyPr/>
          <a:lstStyle/>
          <a:p>
            <a:r>
              <a:rPr lang="en-AU" dirty="0">
                <a:solidFill>
                  <a:schemeClr val="tx1"/>
                </a:solidFill>
              </a:rPr>
              <a:t>In theoretical sampling, the actual number of cases studied is relatively unimportant.</a:t>
            </a:r>
          </a:p>
          <a:p>
            <a:pPr marL="0" indent="0">
              <a:buNone/>
            </a:pPr>
            <a:r>
              <a:rPr lang="en-AU" dirty="0">
                <a:solidFill>
                  <a:schemeClr val="tx1"/>
                </a:solidFill>
              </a:rPr>
              <a:t> </a:t>
            </a:r>
          </a:p>
          <a:p>
            <a:r>
              <a:rPr lang="en-AU" dirty="0">
                <a:solidFill>
                  <a:schemeClr val="tx1"/>
                </a:solidFill>
              </a:rPr>
              <a:t>What is important is the potential of each case to aid the researcher in developing theoretical insights into the area of social life being studied.</a:t>
            </a:r>
          </a:p>
          <a:p>
            <a:r>
              <a:rPr lang="en-AU" dirty="0">
                <a:solidFill>
                  <a:schemeClr val="tx1"/>
                </a:solidFill>
              </a:rPr>
              <a:t> After completing interviews with several informants, you consciously vary the type of people interviewed until you have uncovered a broad range of perspectives held by the people in whom you are interested. </a:t>
            </a:r>
          </a:p>
          <a:p>
            <a:pPr marL="0" indent="0">
              <a:buNone/>
            </a:pPr>
            <a:endParaRPr lang="en-AU" dirty="0">
              <a:solidFill>
                <a:schemeClr val="tx1"/>
              </a:solidFill>
            </a:endParaRPr>
          </a:p>
          <a:p>
            <a:r>
              <a:rPr lang="en-AU" dirty="0">
                <a:solidFill>
                  <a:schemeClr val="tx1"/>
                </a:solidFill>
              </a:rPr>
              <a:t>You would have an idea that you had reached this point when interviews with additional people yield no genuinely new insights.</a:t>
            </a:r>
          </a:p>
        </p:txBody>
      </p:sp>
      <p:sp>
        <p:nvSpPr>
          <p:cNvPr id="4" name="Slide Number Placeholder 3">
            <a:extLst>
              <a:ext uri="{FF2B5EF4-FFF2-40B4-BE49-F238E27FC236}">
                <a16:creationId xmlns:a16="http://schemas.microsoft.com/office/drawing/2014/main" id="{15372A18-F97C-4481-A466-23844E99CF1D}"/>
              </a:ext>
            </a:extLst>
          </p:cNvPr>
          <p:cNvSpPr>
            <a:spLocks noGrp="1"/>
          </p:cNvSpPr>
          <p:nvPr>
            <p:ph type="sldNum" sz="quarter" idx="12"/>
          </p:nvPr>
        </p:nvSpPr>
        <p:spPr/>
        <p:txBody>
          <a:bodyPr/>
          <a:lstStyle/>
          <a:p>
            <a:fld id="{CFF3D50A-68AC-41CF-81BF-EC1014AA1BD9}" type="slidenum">
              <a:rPr lang="en-AU" smtClean="0"/>
              <a:t>35</a:t>
            </a:fld>
            <a:endParaRPr lang="en-AU"/>
          </a:p>
        </p:txBody>
      </p:sp>
      <p:sp>
        <p:nvSpPr>
          <p:cNvPr id="5" name="Footer Placeholder 4">
            <a:extLst>
              <a:ext uri="{FF2B5EF4-FFF2-40B4-BE49-F238E27FC236}">
                <a16:creationId xmlns:a16="http://schemas.microsoft.com/office/drawing/2014/main" id="{5D2CE5E4-6354-4380-A814-3C94E8B6ECB5}"/>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34183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D8AD5-3D37-4FCE-80E7-7547F5DCCE7E}"/>
              </a:ext>
            </a:extLst>
          </p:cNvPr>
          <p:cNvSpPr>
            <a:spLocks noGrp="1"/>
          </p:cNvSpPr>
          <p:nvPr>
            <p:ph type="title"/>
          </p:nvPr>
        </p:nvSpPr>
        <p:spPr/>
        <p:txBody>
          <a:bodyPr/>
          <a:lstStyle/>
          <a:p>
            <a:r>
              <a:rPr lang="en-AU" b="1" dirty="0">
                <a:solidFill>
                  <a:schemeClr val="tx1"/>
                </a:solidFill>
              </a:rPr>
              <a:t>SELECTING INFORMANTS</a:t>
            </a:r>
            <a:br>
              <a:rPr lang="en-AU" b="1" dirty="0">
                <a:solidFill>
                  <a:schemeClr val="tx1"/>
                </a:solidFill>
              </a:rPr>
            </a:br>
            <a:endParaRPr lang="en-AU" b="1" dirty="0">
              <a:solidFill>
                <a:schemeClr val="tx1"/>
              </a:solidFill>
            </a:endParaRPr>
          </a:p>
        </p:txBody>
      </p:sp>
      <p:sp>
        <p:nvSpPr>
          <p:cNvPr id="3" name="Content Placeholder 2">
            <a:extLst>
              <a:ext uri="{FF2B5EF4-FFF2-40B4-BE49-F238E27FC236}">
                <a16:creationId xmlns:a16="http://schemas.microsoft.com/office/drawing/2014/main" id="{FBC11B78-19CA-40FB-903D-85E23A680FBC}"/>
              </a:ext>
            </a:extLst>
          </p:cNvPr>
          <p:cNvSpPr>
            <a:spLocks noGrp="1"/>
          </p:cNvSpPr>
          <p:nvPr>
            <p:ph idx="1"/>
          </p:nvPr>
        </p:nvSpPr>
        <p:spPr>
          <a:xfrm>
            <a:off x="1192696" y="1905000"/>
            <a:ext cx="10311916" cy="4006222"/>
          </a:xfrm>
        </p:spPr>
        <p:txBody>
          <a:bodyPr/>
          <a:lstStyle/>
          <a:p>
            <a:r>
              <a:rPr lang="en-AU" dirty="0">
                <a:solidFill>
                  <a:schemeClr val="tx1"/>
                </a:solidFill>
              </a:rPr>
              <a:t>Qualitative interviewing calls for a flexible research design. </a:t>
            </a:r>
          </a:p>
          <a:p>
            <a:pPr marL="0" indent="0">
              <a:buNone/>
            </a:pPr>
            <a:endParaRPr lang="en-AU" dirty="0">
              <a:solidFill>
                <a:schemeClr val="tx1"/>
              </a:solidFill>
            </a:endParaRPr>
          </a:p>
          <a:p>
            <a:pPr marL="0" indent="0">
              <a:buNone/>
            </a:pPr>
            <a:endParaRPr lang="en-AU" dirty="0">
              <a:solidFill>
                <a:schemeClr val="tx1"/>
              </a:solidFill>
            </a:endParaRPr>
          </a:p>
          <a:p>
            <a:r>
              <a:rPr lang="en-AU" dirty="0">
                <a:solidFill>
                  <a:schemeClr val="tx1"/>
                </a:solidFill>
              </a:rPr>
              <a:t>The researcher starts out with a general idea of which people to interview and how to find them, but is willing to change course after the initial interviews. </a:t>
            </a:r>
          </a:p>
        </p:txBody>
      </p:sp>
      <p:sp>
        <p:nvSpPr>
          <p:cNvPr id="4" name="Slide Number Placeholder 3">
            <a:extLst>
              <a:ext uri="{FF2B5EF4-FFF2-40B4-BE49-F238E27FC236}">
                <a16:creationId xmlns:a16="http://schemas.microsoft.com/office/drawing/2014/main" id="{CCC0BA10-E9EB-4B84-A6E2-56A72FAC7C98}"/>
              </a:ext>
            </a:extLst>
          </p:cNvPr>
          <p:cNvSpPr>
            <a:spLocks noGrp="1"/>
          </p:cNvSpPr>
          <p:nvPr>
            <p:ph type="sldNum" sz="quarter" idx="12"/>
          </p:nvPr>
        </p:nvSpPr>
        <p:spPr/>
        <p:txBody>
          <a:bodyPr/>
          <a:lstStyle/>
          <a:p>
            <a:fld id="{CFF3D50A-68AC-41CF-81BF-EC1014AA1BD9}" type="slidenum">
              <a:rPr lang="en-AU" smtClean="0"/>
              <a:t>36</a:t>
            </a:fld>
            <a:endParaRPr lang="en-AU"/>
          </a:p>
        </p:txBody>
      </p:sp>
      <p:sp>
        <p:nvSpPr>
          <p:cNvPr id="5" name="Footer Placeholder 4">
            <a:extLst>
              <a:ext uri="{FF2B5EF4-FFF2-40B4-BE49-F238E27FC236}">
                <a16:creationId xmlns:a16="http://schemas.microsoft.com/office/drawing/2014/main" id="{67E6973A-24DE-4E02-9EAA-3D01B9027192}"/>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521875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69A9-ABED-4F36-8858-C03A854809B0}"/>
              </a:ext>
            </a:extLst>
          </p:cNvPr>
          <p:cNvSpPr>
            <a:spLocks noGrp="1"/>
          </p:cNvSpPr>
          <p:nvPr>
            <p:ph type="title"/>
          </p:nvPr>
        </p:nvSpPr>
        <p:spPr/>
        <p:txBody>
          <a:bodyPr/>
          <a:lstStyle/>
          <a:p>
            <a:r>
              <a:rPr kumimoji="0" lang="en-AU" sz="3600" b="1" i="0" u="none" strike="noStrike" kern="1200" cap="none" spc="0" normalizeH="0" baseline="0" noProof="0" dirty="0">
                <a:ln>
                  <a:noFill/>
                </a:ln>
                <a:solidFill>
                  <a:schemeClr val="tx1"/>
                </a:solidFill>
                <a:effectLst/>
                <a:uLnTx/>
                <a:uFillTx/>
                <a:latin typeface="Century Gothic" panose="020B0502020202020204"/>
                <a:ea typeface="+mj-ea"/>
                <a:cs typeface="+mj-cs"/>
              </a:rPr>
              <a:t>SELECTING INFORMANTS</a:t>
            </a:r>
            <a:br>
              <a:rPr kumimoji="0" lang="en-AU" sz="3600" b="1" i="0" u="none" strike="noStrike" kern="1200" cap="none" spc="0" normalizeH="0" baseline="0" noProof="0" dirty="0">
                <a:ln>
                  <a:noFill/>
                </a:ln>
                <a:solidFill>
                  <a:schemeClr val="tx1"/>
                </a:solidFill>
                <a:effectLst/>
                <a:uLnTx/>
                <a:uFillTx/>
                <a:latin typeface="Century Gothic" panose="020B0502020202020204"/>
                <a:ea typeface="+mj-ea"/>
                <a:cs typeface="+mj-cs"/>
              </a:rPr>
            </a:br>
            <a:endParaRPr lang="en-AU" dirty="0">
              <a:solidFill>
                <a:schemeClr val="tx1"/>
              </a:solidFill>
            </a:endParaRPr>
          </a:p>
        </p:txBody>
      </p:sp>
      <p:sp>
        <p:nvSpPr>
          <p:cNvPr id="3" name="Content Placeholder 2">
            <a:extLst>
              <a:ext uri="{FF2B5EF4-FFF2-40B4-BE49-F238E27FC236}">
                <a16:creationId xmlns:a16="http://schemas.microsoft.com/office/drawing/2014/main" id="{6731C40B-725F-42CE-97B0-3D12E1958033}"/>
              </a:ext>
            </a:extLst>
          </p:cNvPr>
          <p:cNvSpPr>
            <a:spLocks noGrp="1"/>
          </p:cNvSpPr>
          <p:nvPr>
            <p:ph idx="1"/>
          </p:nvPr>
        </p:nvSpPr>
        <p:spPr/>
        <p:txBody>
          <a:bodyPr/>
          <a:lstStyle/>
          <a:p>
            <a:r>
              <a:rPr lang="en-AU" dirty="0">
                <a:solidFill>
                  <a:schemeClr val="tx1"/>
                </a:solidFill>
              </a:rPr>
              <a:t>Those new to qualitative research usually want to know exactly how many people they need to interview to complete a study. This is a difficult question to answer prior to conducting some research. </a:t>
            </a:r>
          </a:p>
          <a:p>
            <a:endParaRPr lang="en-AU" dirty="0">
              <a:solidFill>
                <a:schemeClr val="tx1"/>
              </a:solidFill>
            </a:endParaRPr>
          </a:p>
          <a:p>
            <a:r>
              <a:rPr lang="en-AU" dirty="0">
                <a:solidFill>
                  <a:schemeClr val="tx1"/>
                </a:solidFill>
              </a:rPr>
              <a:t>As </a:t>
            </a:r>
            <a:r>
              <a:rPr lang="en-AU" dirty="0" err="1">
                <a:solidFill>
                  <a:schemeClr val="tx1"/>
                </a:solidFill>
              </a:rPr>
              <a:t>Kvale</a:t>
            </a:r>
            <a:r>
              <a:rPr lang="en-AU" dirty="0">
                <a:solidFill>
                  <a:schemeClr val="tx1"/>
                </a:solidFill>
              </a:rPr>
              <a:t> (1996) pointed out: To the common question, “How many interview subjects do I need?” the answer is simply, “Interview as many subjects as necessary to find out what you need to know.” (p. 101).</a:t>
            </a:r>
          </a:p>
          <a:p>
            <a:endParaRPr lang="en-AU" dirty="0">
              <a:solidFill>
                <a:schemeClr val="tx1"/>
              </a:solidFill>
            </a:endParaRPr>
          </a:p>
          <a:p>
            <a:r>
              <a:rPr lang="en-AU" dirty="0">
                <a:solidFill>
                  <a:schemeClr val="tx1"/>
                </a:solidFill>
              </a:rPr>
              <a:t>The size of the sample in an interviewing study is something that should be determined toward the end of the research and not at the beginning.</a:t>
            </a:r>
          </a:p>
        </p:txBody>
      </p:sp>
      <p:sp>
        <p:nvSpPr>
          <p:cNvPr id="4" name="Slide Number Placeholder 3">
            <a:extLst>
              <a:ext uri="{FF2B5EF4-FFF2-40B4-BE49-F238E27FC236}">
                <a16:creationId xmlns:a16="http://schemas.microsoft.com/office/drawing/2014/main" id="{2F412D97-9CAB-4675-B0C2-6DAE2138E16E}"/>
              </a:ext>
            </a:extLst>
          </p:cNvPr>
          <p:cNvSpPr>
            <a:spLocks noGrp="1"/>
          </p:cNvSpPr>
          <p:nvPr>
            <p:ph type="sldNum" sz="quarter" idx="12"/>
          </p:nvPr>
        </p:nvSpPr>
        <p:spPr/>
        <p:txBody>
          <a:bodyPr/>
          <a:lstStyle/>
          <a:p>
            <a:fld id="{CFF3D50A-68AC-41CF-81BF-EC1014AA1BD9}" type="slidenum">
              <a:rPr lang="en-AU" smtClean="0"/>
              <a:t>37</a:t>
            </a:fld>
            <a:endParaRPr lang="en-AU"/>
          </a:p>
        </p:txBody>
      </p:sp>
      <p:sp>
        <p:nvSpPr>
          <p:cNvPr id="5" name="Footer Placeholder 4">
            <a:extLst>
              <a:ext uri="{FF2B5EF4-FFF2-40B4-BE49-F238E27FC236}">
                <a16:creationId xmlns:a16="http://schemas.microsoft.com/office/drawing/2014/main" id="{646A16E5-0019-4884-A3BF-BC56BF751592}"/>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766716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8B114-7F01-4934-A71D-C1C3F7C8C10D}"/>
              </a:ext>
            </a:extLst>
          </p:cNvPr>
          <p:cNvSpPr>
            <a:spLocks noGrp="1"/>
          </p:cNvSpPr>
          <p:nvPr>
            <p:ph type="title"/>
          </p:nvPr>
        </p:nvSpPr>
        <p:spPr/>
        <p:txBody>
          <a:bodyPr/>
          <a:lstStyle/>
          <a:p>
            <a:r>
              <a:rPr lang="en-AU" b="1" dirty="0">
                <a:solidFill>
                  <a:schemeClr val="tx1"/>
                </a:solidFill>
              </a:rPr>
              <a:t>SELECTING INFORMANTS</a:t>
            </a:r>
            <a:br>
              <a:rPr lang="en-AU" b="1" dirty="0">
                <a:solidFill>
                  <a:schemeClr val="tx1"/>
                </a:solidFill>
              </a:rPr>
            </a:br>
            <a:endParaRPr lang="en-AU" dirty="0">
              <a:solidFill>
                <a:schemeClr val="tx1"/>
              </a:solidFill>
            </a:endParaRPr>
          </a:p>
        </p:txBody>
      </p:sp>
      <p:sp>
        <p:nvSpPr>
          <p:cNvPr id="3" name="Content Placeholder 2">
            <a:extLst>
              <a:ext uri="{FF2B5EF4-FFF2-40B4-BE49-F238E27FC236}">
                <a16:creationId xmlns:a16="http://schemas.microsoft.com/office/drawing/2014/main" id="{4405747C-803B-4401-99DE-860F66122C39}"/>
              </a:ext>
            </a:extLst>
          </p:cNvPr>
          <p:cNvSpPr>
            <a:spLocks noGrp="1"/>
          </p:cNvSpPr>
          <p:nvPr>
            <p:ph idx="1"/>
          </p:nvPr>
        </p:nvSpPr>
        <p:spPr>
          <a:xfrm>
            <a:off x="1868557" y="2133600"/>
            <a:ext cx="9636055" cy="3777622"/>
          </a:xfrm>
        </p:spPr>
        <p:txBody>
          <a:bodyPr/>
          <a:lstStyle/>
          <a:p>
            <a:r>
              <a:rPr lang="en-AU" dirty="0">
                <a:solidFill>
                  <a:schemeClr val="tx1"/>
                </a:solidFill>
              </a:rPr>
              <a:t>Although qualitative researchers generally cannot determine the sample size prior to conducting a study, people preparing proposals for dissertations or grants are usually expected to specify the number of informants or settings they intend to study. </a:t>
            </a:r>
          </a:p>
          <a:p>
            <a:pPr marL="0" indent="0">
              <a:buNone/>
            </a:pPr>
            <a:endParaRPr lang="en-AU" dirty="0">
              <a:solidFill>
                <a:schemeClr val="tx1"/>
              </a:solidFill>
            </a:endParaRPr>
          </a:p>
          <a:p>
            <a:endParaRPr lang="en-AU" dirty="0">
              <a:solidFill>
                <a:schemeClr val="tx1"/>
              </a:solidFill>
            </a:endParaRPr>
          </a:p>
          <a:p>
            <a:r>
              <a:rPr lang="en-AU" dirty="0">
                <a:solidFill>
                  <a:schemeClr val="tx1"/>
                </a:solidFill>
              </a:rPr>
              <a:t>IRBs might also require this. You should be prepared to indicate your sample size in proposals, adding that this might change as you start collecting and analysing data.</a:t>
            </a:r>
          </a:p>
        </p:txBody>
      </p:sp>
      <p:sp>
        <p:nvSpPr>
          <p:cNvPr id="4" name="Slide Number Placeholder 3">
            <a:extLst>
              <a:ext uri="{FF2B5EF4-FFF2-40B4-BE49-F238E27FC236}">
                <a16:creationId xmlns:a16="http://schemas.microsoft.com/office/drawing/2014/main" id="{BCEAA076-5F63-45FD-8D37-529824CC0108}"/>
              </a:ext>
            </a:extLst>
          </p:cNvPr>
          <p:cNvSpPr>
            <a:spLocks noGrp="1"/>
          </p:cNvSpPr>
          <p:nvPr>
            <p:ph type="sldNum" sz="quarter" idx="12"/>
          </p:nvPr>
        </p:nvSpPr>
        <p:spPr/>
        <p:txBody>
          <a:bodyPr/>
          <a:lstStyle/>
          <a:p>
            <a:fld id="{CFF3D50A-68AC-41CF-81BF-EC1014AA1BD9}" type="slidenum">
              <a:rPr lang="en-AU" smtClean="0"/>
              <a:t>38</a:t>
            </a:fld>
            <a:endParaRPr lang="en-AU"/>
          </a:p>
        </p:txBody>
      </p:sp>
      <p:sp>
        <p:nvSpPr>
          <p:cNvPr id="5" name="Footer Placeholder 4">
            <a:extLst>
              <a:ext uri="{FF2B5EF4-FFF2-40B4-BE49-F238E27FC236}">
                <a16:creationId xmlns:a16="http://schemas.microsoft.com/office/drawing/2014/main" id="{8E0ED1F4-39B2-487D-B9EF-958A5F94D8C3}"/>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610901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6E2CC-3C5B-400B-92A9-E887B03E1CF2}"/>
              </a:ext>
            </a:extLst>
          </p:cNvPr>
          <p:cNvSpPr>
            <a:spLocks noGrp="1"/>
          </p:cNvSpPr>
          <p:nvPr>
            <p:ph type="title"/>
          </p:nvPr>
        </p:nvSpPr>
        <p:spPr/>
        <p:txBody>
          <a:bodyPr/>
          <a:lstStyle/>
          <a:p>
            <a:r>
              <a:rPr lang="en-AU" b="1" dirty="0">
                <a:solidFill>
                  <a:schemeClr val="tx1"/>
                </a:solidFill>
              </a:rPr>
              <a:t>SELECTING INFORMANTS</a:t>
            </a:r>
            <a:br>
              <a:rPr lang="en-AU" b="1" dirty="0">
                <a:solidFill>
                  <a:schemeClr val="tx1"/>
                </a:solidFill>
              </a:rPr>
            </a:br>
            <a:endParaRPr lang="en-AU" dirty="0">
              <a:solidFill>
                <a:schemeClr val="tx1"/>
              </a:solidFill>
            </a:endParaRPr>
          </a:p>
        </p:txBody>
      </p:sp>
      <p:sp>
        <p:nvSpPr>
          <p:cNvPr id="3" name="Content Placeholder 2">
            <a:extLst>
              <a:ext uri="{FF2B5EF4-FFF2-40B4-BE49-F238E27FC236}">
                <a16:creationId xmlns:a16="http://schemas.microsoft.com/office/drawing/2014/main" id="{B67D2EFE-11A8-42EF-B1DF-D396B56F0F5A}"/>
              </a:ext>
            </a:extLst>
          </p:cNvPr>
          <p:cNvSpPr>
            <a:spLocks noGrp="1"/>
          </p:cNvSpPr>
          <p:nvPr>
            <p:ph idx="1"/>
          </p:nvPr>
        </p:nvSpPr>
        <p:spPr>
          <a:xfrm>
            <a:off x="1431235" y="1603513"/>
            <a:ext cx="10073377" cy="4307709"/>
          </a:xfrm>
        </p:spPr>
        <p:txBody>
          <a:bodyPr>
            <a:normAutofit/>
          </a:bodyPr>
          <a:lstStyle/>
          <a:p>
            <a:r>
              <a:rPr lang="en-AU" dirty="0">
                <a:solidFill>
                  <a:schemeClr val="tx1"/>
                </a:solidFill>
              </a:rPr>
              <a:t>Informants can be found in a number of ways.  </a:t>
            </a:r>
          </a:p>
          <a:p>
            <a:r>
              <a:rPr lang="en-AU" dirty="0">
                <a:solidFill>
                  <a:schemeClr val="tx1"/>
                </a:solidFill>
              </a:rPr>
              <a:t>on pre-fieldwork, one of the easiest ways to build a pool of informants is snowballing—getting to know some informants and having them introduce you to others. </a:t>
            </a:r>
          </a:p>
          <a:p>
            <a:r>
              <a:rPr lang="en-AU" dirty="0">
                <a:solidFill>
                  <a:schemeClr val="tx1"/>
                </a:solidFill>
              </a:rPr>
              <a:t>A potential drawback of the snowball technique is that it can limit the diversity of your informants (Cannon, Higginbotham, &amp; Leung, 1988). </a:t>
            </a:r>
          </a:p>
          <a:p>
            <a:r>
              <a:rPr lang="en-AU" dirty="0">
                <a:solidFill>
                  <a:schemeClr val="tx1"/>
                </a:solidFill>
              </a:rPr>
              <a:t>Therefore you need to be prepared to use a range of different approaches to identifying people. </a:t>
            </a:r>
          </a:p>
          <a:p>
            <a:r>
              <a:rPr lang="en-AU" dirty="0">
                <a:solidFill>
                  <a:schemeClr val="tx1"/>
                </a:solidFill>
              </a:rPr>
              <a:t>You can locate potential informants through the same sources the participant observer uses to gain access to private settings: checking with friends, relatives, and personal contacts; involving yourself with the community of people you want to study; approaching organizations and agencies; advertising in media sources; and announcements through the Internet. </a:t>
            </a:r>
          </a:p>
        </p:txBody>
      </p:sp>
      <p:sp>
        <p:nvSpPr>
          <p:cNvPr id="4" name="Slide Number Placeholder 3">
            <a:extLst>
              <a:ext uri="{FF2B5EF4-FFF2-40B4-BE49-F238E27FC236}">
                <a16:creationId xmlns:a16="http://schemas.microsoft.com/office/drawing/2014/main" id="{5C302E7F-ECD3-458F-92B5-1E608DE8D5D0}"/>
              </a:ext>
            </a:extLst>
          </p:cNvPr>
          <p:cNvSpPr>
            <a:spLocks noGrp="1"/>
          </p:cNvSpPr>
          <p:nvPr>
            <p:ph type="sldNum" sz="quarter" idx="12"/>
          </p:nvPr>
        </p:nvSpPr>
        <p:spPr/>
        <p:txBody>
          <a:bodyPr/>
          <a:lstStyle/>
          <a:p>
            <a:fld id="{CFF3D50A-68AC-41CF-81BF-EC1014AA1BD9}" type="slidenum">
              <a:rPr lang="en-AU" smtClean="0"/>
              <a:t>39</a:t>
            </a:fld>
            <a:endParaRPr lang="en-AU"/>
          </a:p>
        </p:txBody>
      </p:sp>
      <p:sp>
        <p:nvSpPr>
          <p:cNvPr id="5" name="Footer Placeholder 4">
            <a:extLst>
              <a:ext uri="{FF2B5EF4-FFF2-40B4-BE49-F238E27FC236}">
                <a16:creationId xmlns:a16="http://schemas.microsoft.com/office/drawing/2014/main" id="{2A079272-73E4-4F9E-9763-279449C230A0}"/>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84704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86" y="185055"/>
            <a:ext cx="8911687" cy="1280890"/>
          </a:xfrm>
        </p:spPr>
        <p:txBody>
          <a:bodyPr/>
          <a:lstStyle/>
          <a:p>
            <a:r>
              <a:rPr lang="en-AU" b="1" dirty="0">
                <a:solidFill>
                  <a:schemeClr val="tx1"/>
                </a:solidFill>
              </a:rPr>
              <a:t>Introduction </a:t>
            </a:r>
          </a:p>
        </p:txBody>
      </p:sp>
      <p:sp>
        <p:nvSpPr>
          <p:cNvPr id="3" name="Content Placeholder 2"/>
          <p:cNvSpPr>
            <a:spLocks noGrp="1"/>
          </p:cNvSpPr>
          <p:nvPr>
            <p:ph idx="1"/>
          </p:nvPr>
        </p:nvSpPr>
        <p:spPr>
          <a:xfrm>
            <a:off x="875211" y="1470991"/>
            <a:ext cx="10724606" cy="4561509"/>
          </a:xfrm>
        </p:spPr>
        <p:txBody>
          <a:bodyPr>
            <a:normAutofit/>
          </a:bodyPr>
          <a:lstStyle/>
          <a:p>
            <a:r>
              <a:rPr lang="en-AU" sz="1900" dirty="0">
                <a:solidFill>
                  <a:schemeClr val="tx1"/>
                </a:solidFill>
              </a:rPr>
              <a:t>While quantitative studies often aim to maximise statistical power through the use of as large a sample size as feasible, qualitative studies usually work with a small number of cases that are feasible to study in depth. </a:t>
            </a:r>
          </a:p>
          <a:p>
            <a:endParaRPr lang="en-AU" dirty="0">
              <a:solidFill>
                <a:schemeClr val="tx1"/>
              </a:solidFill>
            </a:endParaRPr>
          </a:p>
          <a:p>
            <a:pPr marL="0" indent="0">
              <a:buNone/>
            </a:pPr>
            <a:endParaRPr lang="en-AU" dirty="0">
              <a:solidFill>
                <a:schemeClr val="tx1"/>
              </a:solidFill>
            </a:endParaRPr>
          </a:p>
          <a:p>
            <a:r>
              <a:rPr lang="en-AU" dirty="0">
                <a:solidFill>
                  <a:schemeClr val="tx1"/>
                </a:solidFill>
              </a:rPr>
              <a:t>The setting, where sampling is carried out, is described in detail to provide thick description of the context, thereby, enabling the reader to make a transferability judgement. </a:t>
            </a:r>
          </a:p>
          <a:p>
            <a:pPr marL="0" indent="0">
              <a:buNone/>
            </a:pPr>
            <a:endParaRPr lang="en-AU" dirty="0"/>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4</a:t>
            </a:fld>
            <a:endParaRPr lang="en-AU"/>
          </a:p>
        </p:txBody>
      </p:sp>
      <p:sp>
        <p:nvSpPr>
          <p:cNvPr id="5" name="Footer Placeholder 4">
            <a:extLst>
              <a:ext uri="{FF2B5EF4-FFF2-40B4-BE49-F238E27FC236}">
                <a16:creationId xmlns:a16="http://schemas.microsoft.com/office/drawing/2014/main" id="{EC185535-DFEF-4D88-9941-513E00EAB32E}"/>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571130395"/>
      </p:ext>
    </p:extLst>
  </p:cSld>
  <p:clrMapOvr>
    <a:masterClrMapping/>
  </p:clrMapOvr>
  <mc:AlternateContent xmlns:mc="http://schemas.openxmlformats.org/markup-compatibility/2006" xmlns:p14="http://schemas.microsoft.com/office/powerpoint/2010/main">
    <mc:Choice Requires="p14">
      <p:transition spd="slow" p14:dur="2000" advTm="338695"/>
    </mc:Choice>
    <mc:Fallback xmlns="">
      <p:transition spd="slow" advTm="338695"/>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339" y="624110"/>
            <a:ext cx="10363200" cy="1280890"/>
          </a:xfrm>
        </p:spPr>
        <p:txBody>
          <a:bodyPr>
            <a:normAutofit/>
          </a:bodyPr>
          <a:lstStyle/>
          <a:p>
            <a:r>
              <a:rPr lang="en-AU" b="1" dirty="0">
                <a:solidFill>
                  <a:schemeClr val="tx1"/>
                </a:solidFill>
              </a:rPr>
              <a:t>CONCLUSION-  FLEXIBILITY IN QUALITATIVE SAMPLING</a:t>
            </a:r>
          </a:p>
        </p:txBody>
      </p:sp>
      <p:sp>
        <p:nvSpPr>
          <p:cNvPr id="3" name="Content Placeholder 2"/>
          <p:cNvSpPr>
            <a:spLocks noGrp="1"/>
          </p:cNvSpPr>
          <p:nvPr>
            <p:ph idx="1"/>
          </p:nvPr>
        </p:nvSpPr>
        <p:spPr>
          <a:xfrm>
            <a:off x="1192695" y="2080591"/>
            <a:ext cx="9740347" cy="3418871"/>
          </a:xfrm>
        </p:spPr>
        <p:txBody>
          <a:bodyPr/>
          <a:lstStyle/>
          <a:p>
            <a:r>
              <a:rPr lang="en-AU" dirty="0">
                <a:solidFill>
                  <a:schemeClr val="tx1"/>
                </a:solidFill>
              </a:rPr>
              <a:t>A flexible research and sampling design is an important feature of qualitative research.</a:t>
            </a:r>
          </a:p>
          <a:p>
            <a:endParaRPr lang="en-AU" dirty="0">
              <a:solidFill>
                <a:schemeClr val="tx1"/>
              </a:solidFill>
            </a:endParaRPr>
          </a:p>
          <a:p>
            <a:pPr marL="0" indent="0">
              <a:buNone/>
            </a:pPr>
            <a:endParaRPr lang="en-AU" dirty="0">
              <a:solidFill>
                <a:schemeClr val="tx1"/>
              </a:solidFill>
            </a:endParaRPr>
          </a:p>
          <a:p>
            <a:endParaRPr lang="en-AU" dirty="0">
              <a:solidFill>
                <a:schemeClr val="tx1"/>
              </a:solidFill>
            </a:endParaRPr>
          </a:p>
          <a:p>
            <a:r>
              <a:rPr lang="en-AU" dirty="0">
                <a:solidFill>
                  <a:schemeClr val="tx1"/>
                </a:solidFill>
              </a:rPr>
              <a:t>When little is known about a phenomenon or setting, a priori sampling decisions can be difficult. In such circumstances, creating a research design that is flexible enough to foster reflection and preliminary analysis may be a good idea.</a:t>
            </a:r>
          </a:p>
        </p:txBody>
      </p:sp>
      <p:sp>
        <p:nvSpPr>
          <p:cNvPr id="4" name="Slide Number Placeholder 3"/>
          <p:cNvSpPr>
            <a:spLocks noGrp="1"/>
          </p:cNvSpPr>
          <p:nvPr>
            <p:ph type="sldNum" sz="quarter" idx="12"/>
          </p:nvPr>
        </p:nvSpPr>
        <p:spPr/>
        <p:txBody>
          <a:bodyPr/>
          <a:lstStyle/>
          <a:p>
            <a:fld id="{CFF3D50A-68AC-41CF-81BF-EC1014AA1BD9}" type="slidenum">
              <a:rPr lang="en-AU" smtClean="0"/>
              <a:t>40</a:t>
            </a:fld>
            <a:endParaRPr lang="en-AU"/>
          </a:p>
        </p:txBody>
      </p:sp>
      <p:sp>
        <p:nvSpPr>
          <p:cNvPr id="5" name="Footer Placeholder 4">
            <a:extLst>
              <a:ext uri="{FF2B5EF4-FFF2-40B4-BE49-F238E27FC236}">
                <a16:creationId xmlns:a16="http://schemas.microsoft.com/office/drawing/2014/main" id="{275687E6-53E0-4277-A333-95A2DFBE04C8}"/>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623951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FCE7-6A7A-409C-AC26-38FC84261F63}"/>
              </a:ext>
            </a:extLst>
          </p:cNvPr>
          <p:cNvSpPr>
            <a:spLocks noGrp="1"/>
          </p:cNvSpPr>
          <p:nvPr>
            <p:ph type="title"/>
          </p:nvPr>
        </p:nvSpPr>
        <p:spPr/>
        <p:txBody>
          <a:bodyPr/>
          <a:lstStyle/>
          <a:p>
            <a:r>
              <a:rPr lang="en-AU" b="1" dirty="0">
                <a:solidFill>
                  <a:schemeClr val="tx1"/>
                </a:solidFill>
              </a:rPr>
              <a:t>CONCLUSION</a:t>
            </a:r>
            <a:endParaRPr lang="en-AU" dirty="0">
              <a:solidFill>
                <a:schemeClr val="tx1"/>
              </a:solidFill>
            </a:endParaRPr>
          </a:p>
        </p:txBody>
      </p:sp>
      <p:pic>
        <p:nvPicPr>
          <p:cNvPr id="5" name="Content Placeholder 4">
            <a:extLst>
              <a:ext uri="{FF2B5EF4-FFF2-40B4-BE49-F238E27FC236}">
                <a16:creationId xmlns:a16="http://schemas.microsoft.com/office/drawing/2014/main" id="{A6BE0AE7-2AF9-440E-A8EC-A9C4BEF65E40}"/>
              </a:ext>
            </a:extLst>
          </p:cNvPr>
          <p:cNvPicPr>
            <a:picLocks noGrp="1" noChangeAspect="1"/>
          </p:cNvPicPr>
          <p:nvPr>
            <p:ph idx="1"/>
          </p:nvPr>
        </p:nvPicPr>
        <p:blipFill>
          <a:blip r:embed="rId2"/>
          <a:stretch>
            <a:fillRect/>
          </a:stretch>
        </p:blipFill>
        <p:spPr>
          <a:xfrm>
            <a:off x="1643270" y="1600922"/>
            <a:ext cx="9861342" cy="4379883"/>
          </a:xfrm>
          <a:prstGeom prst="rect">
            <a:avLst/>
          </a:prstGeom>
        </p:spPr>
      </p:pic>
      <p:sp>
        <p:nvSpPr>
          <p:cNvPr id="4" name="Slide Number Placeholder 3">
            <a:extLst>
              <a:ext uri="{FF2B5EF4-FFF2-40B4-BE49-F238E27FC236}">
                <a16:creationId xmlns:a16="http://schemas.microsoft.com/office/drawing/2014/main" id="{79B9A51A-6836-4604-B9EE-A7E720D1BA97}"/>
              </a:ext>
            </a:extLst>
          </p:cNvPr>
          <p:cNvSpPr>
            <a:spLocks noGrp="1"/>
          </p:cNvSpPr>
          <p:nvPr>
            <p:ph type="sldNum" sz="quarter" idx="12"/>
          </p:nvPr>
        </p:nvSpPr>
        <p:spPr/>
        <p:txBody>
          <a:bodyPr/>
          <a:lstStyle/>
          <a:p>
            <a:fld id="{CFF3D50A-68AC-41CF-81BF-EC1014AA1BD9}" type="slidenum">
              <a:rPr lang="en-AU" smtClean="0"/>
              <a:t>41</a:t>
            </a:fld>
            <a:endParaRPr lang="en-AU"/>
          </a:p>
        </p:txBody>
      </p:sp>
      <p:sp>
        <p:nvSpPr>
          <p:cNvPr id="3" name="Footer Placeholder 2">
            <a:extLst>
              <a:ext uri="{FF2B5EF4-FFF2-40B4-BE49-F238E27FC236}">
                <a16:creationId xmlns:a16="http://schemas.microsoft.com/office/drawing/2014/main" id="{7E08B84C-737F-479F-9A5A-AAC9FB761BED}"/>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42583502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44C337-3893-4B29-A265-B1329150B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a:extLst>
              <a:ext uri="{FF2B5EF4-FFF2-40B4-BE49-F238E27FC236}">
                <a16:creationId xmlns:a16="http://schemas.microsoft.com/office/drawing/2014/main" id="{81E0B358-1267-4844-8B3D-B7A279B4175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a:extLst>
                <a:ext uri="{FF2B5EF4-FFF2-40B4-BE49-F238E27FC236}">
                  <a16:creationId xmlns:a16="http://schemas.microsoft.com/office/drawing/2014/main" id="{B24AA06A-F1A5-4BB3-9486-9AE7A53B3F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BDF97590-C600-44CB-9303-4A3679F516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A9BBE156-3FFA-4DC4-8468-35BD28DDC6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F7960DE5-3810-4B1E-B1E2-3BAFEA91ED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359E957C-CE11-446F-8AA7-B3E98390B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A3E9FE34-CA9E-4443-BEBF-D1B9A1C6C2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4F39D814-8A48-4509-BDEB-826F106591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8C6D08C0-8C49-4B87-9CF4-A1F08714FA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308C612B-4C0D-4863-B9CD-F86ABAA1B2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600B1EC8-1B55-4390-A183-C33B5E2273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1790A225-91E1-4BE5-A801-5F1E32721C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DFFC46A2-6BBF-47FD-BC17-5EE1DF7CB9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a:extLst>
              <a:ext uri="{FF2B5EF4-FFF2-40B4-BE49-F238E27FC236}">
                <a16:creationId xmlns:a16="http://schemas.microsoft.com/office/drawing/2014/main" id="{AF44CA9C-80E8-44E1-A79C-D6EBFC73BCA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a:extLst>
                <a:ext uri="{FF2B5EF4-FFF2-40B4-BE49-F238E27FC236}">
                  <a16:creationId xmlns:a16="http://schemas.microsoft.com/office/drawing/2014/main" id="{8CB9417F-98D9-4998-B00B-A5932E4C7D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FA79AA3D-583E-4A1E-AF7E-CBD980F59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D80C9F17-A6B2-4A12-BC77-F84264A669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949C9A53-ED97-44CE-BDD5-ED24892116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0F9FDAE7-225B-4072-8907-6EAA06174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9D49818B-8EA3-4B41-9783-EFE0C618C3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01903E65-D822-4457-B0A5-2F4168224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A5CF9DAB-75BF-43D9-B1E7-817D1FAA00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BB22916D-4BCF-4A4C-8714-A2564D34C3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4CD9F734-569E-44E7-BD53-6214E0F18C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7A5DAACB-2F42-40C8-BF6A-75B79299F9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AD78E0F9-8568-4672-A22F-4ED5B1A96F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AA5CD610-ED7C-4CED-A9A1-174432C88A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a:extLst>
              <a:ext uri="{FF2B5EF4-FFF2-40B4-BE49-F238E27FC236}">
                <a16:creationId xmlns:a16="http://schemas.microsoft.com/office/drawing/2014/main" id="{0C4379BF-8C7A-480A-BC36-DA55D92A93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6" name="Picture 5" descr="Magnifying glass on clear background">
            <a:extLst>
              <a:ext uri="{FF2B5EF4-FFF2-40B4-BE49-F238E27FC236}">
                <a16:creationId xmlns:a16="http://schemas.microsoft.com/office/drawing/2014/main" id="{B16ADF78-0E20-4252-A97F-8A69DA532167}"/>
              </a:ext>
            </a:extLst>
          </p:cNvPr>
          <p:cNvPicPr>
            <a:picLocks noChangeAspect="1"/>
          </p:cNvPicPr>
          <p:nvPr/>
        </p:nvPicPr>
        <p:blipFill rotWithShape="1">
          <a:blip r:embed="rId2"/>
          <a:srcRect l="40407" r="14127" b="-2"/>
          <a:stretch/>
        </p:blipFill>
        <p:spPr>
          <a:xfrm>
            <a:off x="-1555" y="1731"/>
            <a:ext cx="4671091" cy="6858000"/>
          </a:xfrm>
          <a:prstGeom prst="rect">
            <a:avLst/>
          </a:prstGeom>
        </p:spPr>
      </p:pic>
      <p:sp>
        <p:nvSpPr>
          <p:cNvPr id="4" name="Slide Number Placeholder 3">
            <a:extLst>
              <a:ext uri="{FF2B5EF4-FFF2-40B4-BE49-F238E27FC236}">
                <a16:creationId xmlns:a16="http://schemas.microsoft.com/office/drawing/2014/main" id="{4ED535F9-C50A-4796-B7B7-7BDD95E784F0}"/>
              </a:ext>
            </a:extLst>
          </p:cNvPr>
          <p:cNvSpPr>
            <a:spLocks noGrp="1"/>
          </p:cNvSpPr>
          <p:nvPr>
            <p:ph type="sldNum" sz="quarter" idx="12"/>
          </p:nvPr>
        </p:nvSpPr>
        <p:spPr>
          <a:xfrm>
            <a:off x="5181705" y="787782"/>
            <a:ext cx="779767" cy="365125"/>
          </a:xfrm>
        </p:spPr>
        <p:txBody>
          <a:bodyPr>
            <a:normAutofit/>
          </a:bodyPr>
          <a:lstStyle/>
          <a:p>
            <a:pPr>
              <a:lnSpc>
                <a:spcPct val="90000"/>
              </a:lnSpc>
              <a:spcAft>
                <a:spcPts val="600"/>
              </a:spcAft>
            </a:pPr>
            <a:fld id="{CFF3D50A-68AC-41CF-81BF-EC1014AA1BD9}" type="slidenum">
              <a:rPr lang="en-AU" sz="1900" smtClean="0"/>
              <a:pPr>
                <a:lnSpc>
                  <a:spcPct val="90000"/>
                </a:lnSpc>
                <a:spcAft>
                  <a:spcPts val="600"/>
                </a:spcAft>
              </a:pPr>
              <a:t>42</a:t>
            </a:fld>
            <a:endParaRPr lang="en-AU" sz="1900"/>
          </a:p>
        </p:txBody>
      </p:sp>
      <p:sp>
        <p:nvSpPr>
          <p:cNvPr id="2" name="Content Placeholder 1">
            <a:extLst>
              <a:ext uri="{FF2B5EF4-FFF2-40B4-BE49-F238E27FC236}">
                <a16:creationId xmlns:a16="http://schemas.microsoft.com/office/drawing/2014/main" id="{B515BD20-D8CD-42D4-B4FB-7A6C896B9709}"/>
              </a:ext>
            </a:extLst>
          </p:cNvPr>
          <p:cNvSpPr>
            <a:spLocks noGrp="1"/>
          </p:cNvSpPr>
          <p:nvPr>
            <p:ph idx="1"/>
          </p:nvPr>
        </p:nvSpPr>
        <p:spPr>
          <a:xfrm>
            <a:off x="7792262" y="2575043"/>
            <a:ext cx="4492486" cy="1295400"/>
          </a:xfrm>
        </p:spPr>
        <p:txBody>
          <a:bodyPr>
            <a:normAutofit/>
          </a:bodyPr>
          <a:lstStyle/>
          <a:p>
            <a:pPr marL="0" indent="0">
              <a:buNone/>
            </a:pPr>
            <a:r>
              <a:rPr lang="en-AU" sz="4000" b="1" dirty="0">
                <a:solidFill>
                  <a:schemeClr val="tx1"/>
                </a:solidFill>
              </a:rPr>
              <a:t>Thank you </a:t>
            </a:r>
          </a:p>
        </p:txBody>
      </p:sp>
      <p:sp>
        <p:nvSpPr>
          <p:cNvPr id="5" name="Footer Placeholder 4">
            <a:extLst>
              <a:ext uri="{FF2B5EF4-FFF2-40B4-BE49-F238E27FC236}">
                <a16:creationId xmlns:a16="http://schemas.microsoft.com/office/drawing/2014/main" id="{88F218C4-D8BB-45FC-B961-8E6BA7125B84}"/>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2538395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F5DC-B356-41FD-873E-43878F98A1B0}"/>
              </a:ext>
            </a:extLst>
          </p:cNvPr>
          <p:cNvSpPr>
            <a:spLocks noGrp="1"/>
          </p:cNvSpPr>
          <p:nvPr>
            <p:ph type="title"/>
          </p:nvPr>
        </p:nvSpPr>
        <p:spPr/>
        <p:txBody>
          <a:bodyPr/>
          <a:lstStyle/>
          <a:p>
            <a:r>
              <a:rPr lang="en-AU" b="1" dirty="0">
                <a:solidFill>
                  <a:schemeClr val="tx1"/>
                </a:solidFill>
              </a:rPr>
              <a:t>Introduction </a:t>
            </a:r>
          </a:p>
        </p:txBody>
      </p:sp>
      <p:sp>
        <p:nvSpPr>
          <p:cNvPr id="3" name="Content Placeholder 2">
            <a:extLst>
              <a:ext uri="{FF2B5EF4-FFF2-40B4-BE49-F238E27FC236}">
                <a16:creationId xmlns:a16="http://schemas.microsoft.com/office/drawing/2014/main" id="{257CD7B3-A75D-45B9-8EE5-B7B2C989025D}"/>
              </a:ext>
            </a:extLst>
          </p:cNvPr>
          <p:cNvSpPr>
            <a:spLocks noGrp="1"/>
          </p:cNvSpPr>
          <p:nvPr>
            <p:ph idx="1"/>
          </p:nvPr>
        </p:nvSpPr>
        <p:spPr>
          <a:xfrm>
            <a:off x="1470991" y="2133600"/>
            <a:ext cx="10033621" cy="3777622"/>
          </a:xfrm>
        </p:spPr>
        <p:txBody>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altLang="en-US" sz="2000" b="0" i="0" u="none" strike="noStrike" kern="1200" cap="none" spc="0" normalizeH="0" baseline="0" noProof="0" dirty="0">
                <a:ln>
                  <a:noFill/>
                </a:ln>
                <a:solidFill>
                  <a:schemeClr val="tx1"/>
                </a:solidFill>
                <a:effectLst/>
                <a:uLnTx/>
                <a:uFillTx/>
                <a:latin typeface="Century Gothic" panose="020B0502020202020204"/>
                <a:ea typeface="+mn-ea"/>
                <a:cs typeface="+mn-cs"/>
              </a:rPr>
              <a:t>Sample sizes for qualitative research vary by technique but are generally small. </a:t>
            </a:r>
          </a:p>
          <a:p>
            <a:pPr marL="0" marR="0" lvl="0" indent="0" algn="l" defTabSz="457200" rtl="0" eaLnBrk="1" fontAlgn="auto" latinLnBrk="0" hangingPunct="1">
              <a:lnSpc>
                <a:spcPct val="100000"/>
              </a:lnSpc>
              <a:spcBef>
                <a:spcPts val="1000"/>
              </a:spcBef>
              <a:spcAft>
                <a:spcPts val="0"/>
              </a:spcAft>
              <a:buClr>
                <a:srgbClr val="A53010"/>
              </a:buClr>
              <a:buSzTx/>
              <a:buNone/>
              <a:tabLst/>
              <a:defRPr/>
            </a:pPr>
            <a:endParaRPr kumimoji="0" lang="en-US" alt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altLang="en-US" sz="2000" b="0" i="0" u="none" strike="noStrike" kern="1200" cap="none" spc="0" normalizeH="0" baseline="0" noProof="0" dirty="0">
                <a:ln>
                  <a:noFill/>
                </a:ln>
                <a:solidFill>
                  <a:schemeClr val="tx1"/>
                </a:solidFill>
                <a:effectLst/>
                <a:uLnTx/>
                <a:uFillTx/>
                <a:latin typeface="Century Gothic" panose="020B0502020202020204"/>
                <a:ea typeface="+mn-ea"/>
                <a:cs typeface="+mn-cs"/>
              </a:rPr>
              <a:t>Qualitative research involves </a:t>
            </a:r>
            <a:r>
              <a:rPr kumimoji="0" lang="en-US" altLang="en-US" sz="2000" b="0" i="0" u="none" strike="noStrike" kern="1200" cap="none" spc="0" normalizeH="0" baseline="0" noProof="0" dirty="0">
                <a:ln>
                  <a:noFill/>
                </a:ln>
                <a:solidFill>
                  <a:srgbClr val="FF0000"/>
                </a:solidFill>
                <a:effectLst/>
                <a:uLnTx/>
                <a:uFillTx/>
                <a:latin typeface="Century Gothic" panose="020B0502020202020204"/>
                <a:ea typeface="+mn-ea"/>
                <a:cs typeface="+mn-cs"/>
              </a:rPr>
              <a:t>non-probability sampling</a:t>
            </a:r>
            <a:r>
              <a:rPr kumimoji="0" lang="en-US" alt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US" altLang="en-US" sz="2000" b="0" i="0" u="none" strike="noStrike" kern="1200" cap="none" spc="0" normalizeH="0" baseline="0" noProof="0" dirty="0">
                <a:ln>
                  <a:noFill/>
                </a:ln>
                <a:solidFill>
                  <a:schemeClr val="tx1"/>
                </a:solidFill>
                <a:effectLst/>
                <a:uLnTx/>
                <a:uFillTx/>
                <a:latin typeface="Century Gothic" panose="020B0502020202020204"/>
                <a:ea typeface="+mn-ea"/>
                <a:cs typeface="+mn-cs"/>
              </a:rPr>
              <a:t>where little attempt is made to generate a representative sample. </a:t>
            </a:r>
          </a:p>
          <a:p>
            <a:pPr marL="0" marR="0" lvl="0" indent="0" algn="l" defTabSz="457200" rtl="0" eaLnBrk="1" fontAlgn="auto" latinLnBrk="0" hangingPunct="1">
              <a:lnSpc>
                <a:spcPct val="100000"/>
              </a:lnSpc>
              <a:spcBef>
                <a:spcPts val="1000"/>
              </a:spcBef>
              <a:spcAft>
                <a:spcPts val="0"/>
              </a:spcAft>
              <a:buClr>
                <a:srgbClr val="A53010"/>
              </a:buClr>
              <a:buSzTx/>
              <a:buNone/>
              <a:tabLst/>
              <a:defRPr/>
            </a:pPr>
            <a:endParaRPr kumimoji="0" lang="en-US" alt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AU" altLang="en-US" sz="2000" b="0" i="0" u="none" strike="noStrike" kern="1200" cap="none" spc="0" normalizeH="0" baseline="0" noProof="0" dirty="0">
                <a:ln>
                  <a:noFill/>
                </a:ln>
                <a:solidFill>
                  <a:schemeClr val="tx1"/>
                </a:solidFill>
                <a:effectLst/>
                <a:uLnTx/>
                <a:uFillTx/>
                <a:latin typeface="Century Gothic" panose="020B0502020202020204"/>
                <a:ea typeface="+mn-ea"/>
                <a:cs typeface="+mn-cs"/>
              </a:rPr>
              <a:t>Participants are always sampled deliberately, not at random in qualitative research. </a:t>
            </a:r>
            <a:endParaRPr kumimoji="0" lang="en-US" altLang="en-US" sz="2000" b="0" i="0" u="none" strike="noStrike" kern="1200" cap="none" spc="0" normalizeH="0" baseline="0" noProof="0" dirty="0">
              <a:ln>
                <a:noFill/>
              </a:ln>
              <a:solidFill>
                <a:schemeClr val="tx1"/>
              </a:solidFill>
              <a:effectLst/>
              <a:uLnTx/>
              <a:uFillTx/>
              <a:latin typeface="Century Gothic" panose="020B0502020202020204"/>
              <a:ea typeface="+mn-ea"/>
              <a:cs typeface="+mn-cs"/>
            </a:endParaRPr>
          </a:p>
          <a:p>
            <a:endParaRPr lang="en-AU" dirty="0"/>
          </a:p>
        </p:txBody>
      </p:sp>
      <p:sp>
        <p:nvSpPr>
          <p:cNvPr id="4" name="Slide Number Placeholder 3">
            <a:extLst>
              <a:ext uri="{FF2B5EF4-FFF2-40B4-BE49-F238E27FC236}">
                <a16:creationId xmlns:a16="http://schemas.microsoft.com/office/drawing/2014/main" id="{29116AAB-5947-4615-9FB9-3103F2374C0C}"/>
              </a:ext>
            </a:extLst>
          </p:cNvPr>
          <p:cNvSpPr>
            <a:spLocks noGrp="1"/>
          </p:cNvSpPr>
          <p:nvPr>
            <p:ph type="sldNum" sz="quarter" idx="12"/>
          </p:nvPr>
        </p:nvSpPr>
        <p:spPr/>
        <p:txBody>
          <a:bodyPr/>
          <a:lstStyle/>
          <a:p>
            <a:fld id="{CFF3D50A-68AC-41CF-81BF-EC1014AA1BD9}" type="slidenum">
              <a:rPr lang="en-AU" smtClean="0"/>
              <a:t>5</a:t>
            </a:fld>
            <a:endParaRPr lang="en-AU"/>
          </a:p>
        </p:txBody>
      </p:sp>
      <p:sp>
        <p:nvSpPr>
          <p:cNvPr id="5" name="Footer Placeholder 4">
            <a:extLst>
              <a:ext uri="{FF2B5EF4-FFF2-40B4-BE49-F238E27FC236}">
                <a16:creationId xmlns:a16="http://schemas.microsoft.com/office/drawing/2014/main" id="{CE1CB885-FEC4-4F78-80CF-33A33B59257C}"/>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906658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78909"/>
          </a:xfrm>
        </p:spPr>
        <p:txBody>
          <a:bodyPr/>
          <a:lstStyle/>
          <a:p>
            <a:r>
              <a:rPr lang="en-AU" b="1" dirty="0"/>
              <a:t>Introduction </a:t>
            </a:r>
          </a:p>
        </p:txBody>
      </p:sp>
      <p:sp>
        <p:nvSpPr>
          <p:cNvPr id="3" name="Content Placeholder 2"/>
          <p:cNvSpPr>
            <a:spLocks noGrp="1"/>
          </p:cNvSpPr>
          <p:nvPr>
            <p:ph idx="1"/>
          </p:nvPr>
        </p:nvSpPr>
        <p:spPr>
          <a:xfrm>
            <a:off x="874643" y="1391479"/>
            <a:ext cx="11065565" cy="4842412"/>
          </a:xfrm>
        </p:spPr>
        <p:txBody>
          <a:bodyPr>
            <a:normAutofit fontScale="92500" lnSpcReduction="20000"/>
          </a:bodyPr>
          <a:lstStyle/>
          <a:p>
            <a:r>
              <a:rPr lang="en-AU" dirty="0">
                <a:solidFill>
                  <a:schemeClr val="tx1"/>
                </a:solidFill>
              </a:rPr>
              <a:t>The sampling process in qualitative research is iterative and is expected to continue to develop and be refined during the research process.</a:t>
            </a:r>
          </a:p>
          <a:p>
            <a:pPr marL="0" indent="0" algn="ctr">
              <a:buNone/>
            </a:pPr>
            <a:r>
              <a:rPr lang="en-AU" i="1" dirty="0">
                <a:solidFill>
                  <a:srgbClr val="FF0000"/>
                </a:solidFill>
              </a:rPr>
              <a:t>iterative sampling approach whereby the research team moves back and forth (iterating) between sampling and analysing data such that preliminary analytical findings shape subsequent sampling choices. </a:t>
            </a:r>
          </a:p>
          <a:p>
            <a:pPr marL="0" indent="0">
              <a:buNone/>
            </a:pPr>
            <a:endParaRPr lang="en-AU" dirty="0">
              <a:solidFill>
                <a:schemeClr val="tx1"/>
              </a:solidFill>
            </a:endParaRPr>
          </a:p>
          <a:p>
            <a:r>
              <a:rPr lang="en-AU" dirty="0">
                <a:solidFill>
                  <a:schemeClr val="tx1"/>
                </a:solidFill>
              </a:rPr>
              <a:t>Analysis and interpretation of data collected after initial sampling feeds back to influence sampling methods and decisions regarding sample size. </a:t>
            </a:r>
          </a:p>
          <a:p>
            <a:pPr marL="0" indent="0">
              <a:buNone/>
            </a:pPr>
            <a:endParaRPr lang="en-AU" dirty="0">
              <a:solidFill>
                <a:schemeClr val="tx1"/>
              </a:solidFill>
            </a:endParaRPr>
          </a:p>
          <a:p>
            <a:r>
              <a:rPr lang="en-AU" dirty="0">
                <a:solidFill>
                  <a:schemeClr val="tx1"/>
                </a:solidFill>
              </a:rPr>
              <a:t>As the research progresses, and the sampling of additional data yields no further themes/ideas/concepts on analysis, the point of data ‘saturation’ is reached and sampling can cease. </a:t>
            </a:r>
          </a:p>
          <a:p>
            <a:endParaRPr lang="en-AU" dirty="0">
              <a:solidFill>
                <a:schemeClr val="tx1"/>
              </a:solidFill>
            </a:endParaRPr>
          </a:p>
          <a:p>
            <a:r>
              <a:rPr lang="en-AU" dirty="0">
                <a:solidFill>
                  <a:schemeClr val="tx1"/>
                </a:solidFill>
              </a:rPr>
              <a:t>You review the analysis, findings, and the quality of the participant quotes you have collected, and then decide whether sampling might be ended because of data saturation. In many cases, you will choose to carry out two or three more interviews or an additional focus group discussion to confirm that data saturation has been reached</a:t>
            </a:r>
          </a:p>
        </p:txBody>
      </p:sp>
      <p:sp>
        <p:nvSpPr>
          <p:cNvPr id="4" name="Slide Number Placeholder 3"/>
          <p:cNvSpPr>
            <a:spLocks noGrp="1"/>
          </p:cNvSpPr>
          <p:nvPr>
            <p:ph type="sldNum" sz="quarter" idx="12"/>
          </p:nvPr>
        </p:nvSpPr>
        <p:spPr/>
        <p:txBody>
          <a:bodyPr/>
          <a:lstStyle/>
          <a:p>
            <a:fld id="{CFF3D50A-68AC-41CF-81BF-EC1014AA1BD9}" type="slidenum">
              <a:rPr lang="en-AU" smtClean="0"/>
              <a:t>6</a:t>
            </a:fld>
            <a:endParaRPr lang="en-AU"/>
          </a:p>
        </p:txBody>
      </p:sp>
      <p:sp>
        <p:nvSpPr>
          <p:cNvPr id="5" name="Footer Placeholder 4">
            <a:extLst>
              <a:ext uri="{FF2B5EF4-FFF2-40B4-BE49-F238E27FC236}">
                <a16:creationId xmlns:a16="http://schemas.microsoft.com/office/drawing/2014/main" id="{5F52CEAD-88B0-490E-90CD-4914B66DD9D8}"/>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1004648548"/>
      </p:ext>
    </p:extLst>
  </p:cSld>
  <p:clrMapOvr>
    <a:masterClrMapping/>
  </p:clrMapOvr>
  <mc:AlternateContent xmlns:mc="http://schemas.openxmlformats.org/markup-compatibility/2006" xmlns:p14="http://schemas.microsoft.com/office/powerpoint/2010/main">
    <mc:Choice Requires="p14">
      <p:transition spd="slow" p14:dur="2000" advTm="201722"/>
    </mc:Choice>
    <mc:Fallback xmlns="">
      <p:transition spd="slow" advTm="20172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38F66-ADF1-4817-A6C4-8CABC82FEC53}"/>
              </a:ext>
            </a:extLst>
          </p:cNvPr>
          <p:cNvSpPr>
            <a:spLocks noGrp="1"/>
          </p:cNvSpPr>
          <p:nvPr>
            <p:ph type="title"/>
          </p:nvPr>
        </p:nvSpPr>
        <p:spPr>
          <a:xfrm>
            <a:off x="2592925" y="624110"/>
            <a:ext cx="8911687" cy="966151"/>
          </a:xfrm>
        </p:spPr>
        <p:txBody>
          <a:bodyPr/>
          <a:lstStyle/>
          <a:p>
            <a:r>
              <a:rPr lang="en-AU" b="1" dirty="0">
                <a:solidFill>
                  <a:schemeClr val="tx1"/>
                </a:solidFill>
              </a:rPr>
              <a:t>Some practicalities</a:t>
            </a:r>
          </a:p>
        </p:txBody>
      </p:sp>
      <p:sp>
        <p:nvSpPr>
          <p:cNvPr id="3" name="Content Placeholder 2">
            <a:extLst>
              <a:ext uri="{FF2B5EF4-FFF2-40B4-BE49-F238E27FC236}">
                <a16:creationId xmlns:a16="http://schemas.microsoft.com/office/drawing/2014/main" id="{9C6A5405-453E-476D-93BE-2F257511254A}"/>
              </a:ext>
            </a:extLst>
          </p:cNvPr>
          <p:cNvSpPr>
            <a:spLocks noGrp="1"/>
          </p:cNvSpPr>
          <p:nvPr>
            <p:ph idx="1"/>
          </p:nvPr>
        </p:nvSpPr>
        <p:spPr>
          <a:xfrm>
            <a:off x="1099930" y="1590261"/>
            <a:ext cx="10707757" cy="4643629"/>
          </a:xfrm>
        </p:spPr>
        <p:txBody>
          <a:bodyPr>
            <a:normAutofit/>
          </a:bodyPr>
          <a:lstStyle/>
          <a:p>
            <a:r>
              <a:rPr lang="en-AU" dirty="0">
                <a:solidFill>
                  <a:schemeClr val="tx1"/>
                </a:solidFill>
              </a:rPr>
              <a:t>You do not have to interview everyone (in a community, hospital) to get a “good” sample.  </a:t>
            </a:r>
          </a:p>
          <a:p>
            <a:endParaRPr lang="en-AU" dirty="0">
              <a:solidFill>
                <a:schemeClr val="tx1"/>
              </a:solidFill>
            </a:endParaRPr>
          </a:p>
          <a:p>
            <a:r>
              <a:rPr lang="en-AU" dirty="0">
                <a:solidFill>
                  <a:schemeClr val="tx1"/>
                </a:solidFill>
              </a:rPr>
              <a:t>a critical first step is to select settings and situations where you have access to potential participants. </a:t>
            </a:r>
          </a:p>
          <a:p>
            <a:endParaRPr lang="en-AU" dirty="0">
              <a:solidFill>
                <a:schemeClr val="tx1"/>
              </a:solidFill>
            </a:endParaRPr>
          </a:p>
          <a:p>
            <a:r>
              <a:rPr lang="en-AU" dirty="0">
                <a:solidFill>
                  <a:schemeClr val="tx1"/>
                </a:solidFill>
              </a:rPr>
              <a:t>Subsequently, the best strategy to apply is to recruit participants who can provide the richest information. Such participants have to be knowledgeable on the phenomenon and can articulate and reflect, and are motivated to communicate at length and in depth with you. </a:t>
            </a:r>
          </a:p>
          <a:p>
            <a:endParaRPr lang="en-AU" dirty="0">
              <a:solidFill>
                <a:schemeClr val="tx1"/>
              </a:solidFill>
            </a:endParaRPr>
          </a:p>
          <a:p>
            <a:r>
              <a:rPr lang="en-AU" dirty="0">
                <a:solidFill>
                  <a:schemeClr val="tx1"/>
                </a:solidFill>
              </a:rPr>
              <a:t>Finally, you should review the sampling plan regularly and adapt when necessary.</a:t>
            </a:r>
          </a:p>
        </p:txBody>
      </p:sp>
      <p:sp>
        <p:nvSpPr>
          <p:cNvPr id="4" name="Slide Number Placeholder 3">
            <a:extLst>
              <a:ext uri="{FF2B5EF4-FFF2-40B4-BE49-F238E27FC236}">
                <a16:creationId xmlns:a16="http://schemas.microsoft.com/office/drawing/2014/main" id="{833569A8-F361-46FA-840F-7456D0A3BC2B}"/>
              </a:ext>
            </a:extLst>
          </p:cNvPr>
          <p:cNvSpPr>
            <a:spLocks noGrp="1"/>
          </p:cNvSpPr>
          <p:nvPr>
            <p:ph type="sldNum" sz="quarter" idx="12"/>
          </p:nvPr>
        </p:nvSpPr>
        <p:spPr/>
        <p:txBody>
          <a:bodyPr/>
          <a:lstStyle/>
          <a:p>
            <a:fld id="{CFF3D50A-68AC-41CF-81BF-EC1014AA1BD9}" type="slidenum">
              <a:rPr lang="en-AU" smtClean="0"/>
              <a:t>7</a:t>
            </a:fld>
            <a:endParaRPr lang="en-AU"/>
          </a:p>
        </p:txBody>
      </p:sp>
      <p:sp>
        <p:nvSpPr>
          <p:cNvPr id="5" name="Footer Placeholder 4">
            <a:extLst>
              <a:ext uri="{FF2B5EF4-FFF2-40B4-BE49-F238E27FC236}">
                <a16:creationId xmlns:a16="http://schemas.microsoft.com/office/drawing/2014/main" id="{41D73B2B-3088-440A-8CC9-674B91A119E6}"/>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500626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87384"/>
            <a:ext cx="9320401" cy="865524"/>
          </a:xfrm>
        </p:spPr>
        <p:txBody>
          <a:bodyPr>
            <a:normAutofit/>
          </a:bodyPr>
          <a:lstStyle/>
          <a:p>
            <a:r>
              <a:rPr lang="en-AU" b="1" dirty="0">
                <a:solidFill>
                  <a:schemeClr val="tx1"/>
                </a:solidFill>
              </a:rPr>
              <a:t>Types of sampling</a:t>
            </a:r>
          </a:p>
        </p:txBody>
      </p:sp>
      <p:sp>
        <p:nvSpPr>
          <p:cNvPr id="4" name="Slide Number Placeholder 3"/>
          <p:cNvSpPr>
            <a:spLocks noGrp="1"/>
          </p:cNvSpPr>
          <p:nvPr>
            <p:ph type="sldNum" sz="quarter" idx="12"/>
          </p:nvPr>
        </p:nvSpPr>
        <p:spPr/>
        <p:txBody>
          <a:bodyPr/>
          <a:lstStyle/>
          <a:p>
            <a:fld id="{CFF3D50A-68AC-41CF-81BF-EC1014AA1BD9}" type="slidenum">
              <a:rPr lang="en-AU" smtClean="0"/>
              <a:t>8</a:t>
            </a:fld>
            <a:endParaRPr lang="en-AU"/>
          </a:p>
        </p:txBody>
      </p:sp>
      <p:pic>
        <p:nvPicPr>
          <p:cNvPr id="1026" name="Picture 2" descr="Image result for non- probability sampl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75749" y="1929051"/>
            <a:ext cx="3924028" cy="38796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15BF498-B505-4E40-860F-4719C431449D}"/>
              </a:ext>
            </a:extLst>
          </p:cNvPr>
          <p:cNvSpPr txBox="1"/>
          <p:nvPr/>
        </p:nvSpPr>
        <p:spPr>
          <a:xfrm>
            <a:off x="384312" y="1606729"/>
            <a:ext cx="6811617" cy="4801314"/>
          </a:xfrm>
          <a:prstGeom prst="rect">
            <a:avLst/>
          </a:prstGeom>
          <a:noFill/>
        </p:spPr>
        <p:txBody>
          <a:bodyPr wrap="square">
            <a:spAutoFit/>
          </a:bodyPr>
          <a:lstStyle/>
          <a:p>
            <a:pPr marL="285750" indent="-285750">
              <a:buFont typeface="Arial" panose="020B0604020202020204" pitchFamily="34" charset="0"/>
              <a:buChar char="•"/>
            </a:pPr>
            <a:r>
              <a:rPr lang="en-AU" b="0" i="0" dirty="0">
                <a:effectLst/>
                <a:latin typeface="Century Gothic" panose="020B0502020202020204" pitchFamily="34" charset="0"/>
              </a:rPr>
              <a:t>Probability sampling means that every member of the population has a chance of being selected. It is mainly used in </a:t>
            </a:r>
            <a:r>
              <a:rPr lang="en-AU" b="0" i="0" u="none" strike="noStrike" dirty="0">
                <a:solidFill>
                  <a:srgbClr val="1F80E8"/>
                </a:solidFill>
                <a:effectLst/>
                <a:latin typeface="Century Gothic" panose="020B0502020202020204" pitchFamily="34" charset="0"/>
                <a:hlinkClick r:id="rId3"/>
              </a:rPr>
              <a:t>quantitative research</a:t>
            </a:r>
            <a:r>
              <a:rPr lang="en-AU" b="0" i="0" dirty="0">
                <a:solidFill>
                  <a:srgbClr val="0D405F"/>
                </a:solidFill>
                <a:effectLst/>
                <a:latin typeface="Century Gothic" panose="020B0502020202020204" pitchFamily="34" charset="0"/>
              </a:rPr>
              <a:t>. </a:t>
            </a:r>
          </a:p>
          <a:p>
            <a:pPr marL="285750" indent="-285750">
              <a:buFont typeface="Arial" panose="020B0604020202020204" pitchFamily="34" charset="0"/>
              <a:buChar char="•"/>
            </a:pPr>
            <a:endParaRPr lang="en-AU" dirty="0">
              <a:solidFill>
                <a:srgbClr val="0D405F"/>
              </a:solidFill>
              <a:latin typeface="Century Gothic" panose="020B0502020202020204" pitchFamily="34" charset="0"/>
            </a:endParaRPr>
          </a:p>
          <a:p>
            <a:pPr marL="285750" indent="-285750">
              <a:buFont typeface="Arial" panose="020B0604020202020204" pitchFamily="34" charset="0"/>
              <a:buChar char="•"/>
            </a:pPr>
            <a:r>
              <a:rPr lang="en-AU" b="0" i="0" dirty="0">
                <a:effectLst/>
                <a:latin typeface="Century Gothic" panose="020B0502020202020204" pitchFamily="34" charset="0"/>
              </a:rPr>
              <a:t>If you want to produce results that are representative of the whole population, probability sampling techniques are the most valid choice.</a:t>
            </a:r>
            <a:endParaRPr lang="en-AU" dirty="0">
              <a:latin typeface="Century Gothic" panose="020B0502020202020204" pitchFamily="34" charset="0"/>
            </a:endParaRPr>
          </a:p>
          <a:p>
            <a:pPr marL="285750" indent="-285750">
              <a:buFont typeface="Arial" panose="020B0604020202020204" pitchFamily="34" charset="0"/>
              <a:buChar char="•"/>
            </a:pPr>
            <a:endParaRPr lang="en-AU" dirty="0">
              <a:latin typeface="Century Gothic" panose="020B0502020202020204" pitchFamily="34" charset="0"/>
            </a:endParaRPr>
          </a:p>
          <a:p>
            <a:pPr marL="285750" indent="-285750">
              <a:buFont typeface="Arial" panose="020B0604020202020204" pitchFamily="34" charset="0"/>
              <a:buChar char="•"/>
            </a:pPr>
            <a:r>
              <a:rPr lang="en-AU" b="0" i="0" dirty="0">
                <a:effectLst/>
                <a:latin typeface="Century Gothic" panose="020B0502020202020204" pitchFamily="34" charset="0"/>
              </a:rPr>
              <a:t>In a non-probability sample, individuals are selected based on non-random criteria, and not every individual has a chance of being included. </a:t>
            </a:r>
          </a:p>
          <a:p>
            <a:pPr marL="285750" indent="-285750">
              <a:buFont typeface="Arial" panose="020B0604020202020204" pitchFamily="34" charset="0"/>
              <a:buChar char="•"/>
            </a:pPr>
            <a:endParaRPr lang="en-AU" dirty="0">
              <a:solidFill>
                <a:srgbClr val="0D405F"/>
              </a:solidFill>
              <a:latin typeface="Century Gothic" panose="020B0502020202020204" pitchFamily="34" charset="0"/>
            </a:endParaRPr>
          </a:p>
          <a:p>
            <a:pPr marL="285750" indent="-285750">
              <a:buFont typeface="Arial" panose="020B0604020202020204" pitchFamily="34" charset="0"/>
              <a:buChar char="•"/>
            </a:pPr>
            <a:r>
              <a:rPr lang="en-AU" b="0" i="0" dirty="0">
                <a:effectLst/>
                <a:latin typeface="Century Gothic" panose="020B0502020202020204" pitchFamily="34" charset="0"/>
              </a:rPr>
              <a:t>Non-probability sampling techniques are often used in </a:t>
            </a:r>
            <a:r>
              <a:rPr lang="en-AU" b="0" i="0" u="none" strike="noStrike" dirty="0">
                <a:solidFill>
                  <a:srgbClr val="1F80E8"/>
                </a:solidFill>
                <a:effectLst/>
                <a:latin typeface="Century Gothic" panose="020B0502020202020204" pitchFamily="34" charset="0"/>
                <a:hlinkClick r:id="rId4"/>
              </a:rPr>
              <a:t>qualitative research</a:t>
            </a:r>
            <a:r>
              <a:rPr lang="en-AU" b="0" i="0" dirty="0">
                <a:solidFill>
                  <a:srgbClr val="0D405F"/>
                </a:solidFill>
                <a:effectLst/>
                <a:latin typeface="Century Gothic" panose="020B0502020202020204" pitchFamily="34" charset="0"/>
              </a:rPr>
              <a:t>. </a:t>
            </a:r>
            <a:r>
              <a:rPr lang="en-AU" b="0" i="0" dirty="0">
                <a:effectLst/>
                <a:latin typeface="Century Gothic" panose="020B0502020202020204" pitchFamily="34" charset="0"/>
              </a:rPr>
              <a:t>In these types of research, the aim is not to test a</a:t>
            </a:r>
            <a:r>
              <a:rPr lang="en-AU" b="0" i="0" u="none" strike="noStrike" dirty="0">
                <a:solidFill>
                  <a:srgbClr val="1F80E8"/>
                </a:solidFill>
                <a:effectLst/>
                <a:latin typeface="Century Gothic" panose="020B0502020202020204" pitchFamily="34" charset="0"/>
                <a:hlinkClick r:id="rId5"/>
              </a:rPr>
              <a:t> hypothesis</a:t>
            </a:r>
            <a:r>
              <a:rPr lang="en-AU" b="0" i="0" dirty="0">
                <a:solidFill>
                  <a:srgbClr val="0D405F"/>
                </a:solidFill>
                <a:effectLst/>
                <a:latin typeface="Century Gothic" panose="020B0502020202020204" pitchFamily="34" charset="0"/>
              </a:rPr>
              <a:t> </a:t>
            </a:r>
            <a:r>
              <a:rPr lang="en-AU" b="0" i="0" dirty="0">
                <a:effectLst/>
                <a:latin typeface="Century Gothic" panose="020B0502020202020204" pitchFamily="34" charset="0"/>
              </a:rPr>
              <a:t>about a broad population, but to develop an initial understanding of a small sample of population. </a:t>
            </a:r>
            <a:endParaRPr lang="en-AU" dirty="0">
              <a:latin typeface="Century Gothic" panose="020B0502020202020204" pitchFamily="34" charset="0"/>
            </a:endParaRPr>
          </a:p>
        </p:txBody>
      </p:sp>
      <p:sp>
        <p:nvSpPr>
          <p:cNvPr id="3" name="Footer Placeholder 2">
            <a:extLst>
              <a:ext uri="{FF2B5EF4-FFF2-40B4-BE49-F238E27FC236}">
                <a16:creationId xmlns:a16="http://schemas.microsoft.com/office/drawing/2014/main" id="{5D015427-5697-40E6-A60C-8C41C6D79C93}"/>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865149198"/>
      </p:ext>
    </p:extLst>
  </p:cSld>
  <p:clrMapOvr>
    <a:masterClrMapping/>
  </p:clrMapOvr>
  <mc:AlternateContent xmlns:mc="http://schemas.openxmlformats.org/markup-compatibility/2006" xmlns:p14="http://schemas.microsoft.com/office/powerpoint/2010/main">
    <mc:Choice Requires="p14">
      <p:transition spd="slow" p14:dur="2000" advTm="102466"/>
    </mc:Choice>
    <mc:Fallback xmlns="">
      <p:transition spd="slow" advTm="10246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9611" y="624110"/>
            <a:ext cx="10402389" cy="1280890"/>
          </a:xfrm>
        </p:spPr>
        <p:txBody>
          <a:bodyPr>
            <a:normAutofit/>
          </a:bodyPr>
          <a:lstStyle/>
          <a:p>
            <a:r>
              <a:rPr lang="en-AU" sz="3200" b="1" dirty="0">
                <a:solidFill>
                  <a:schemeClr val="tx1"/>
                </a:solidFill>
              </a:rPr>
              <a:t>Approaches to sampling in Qualitative Research  </a:t>
            </a:r>
          </a:p>
        </p:txBody>
      </p:sp>
      <p:sp>
        <p:nvSpPr>
          <p:cNvPr id="3" name="Content Placeholder 2"/>
          <p:cNvSpPr>
            <a:spLocks noGrp="1"/>
          </p:cNvSpPr>
          <p:nvPr>
            <p:ph idx="1"/>
          </p:nvPr>
        </p:nvSpPr>
        <p:spPr>
          <a:xfrm>
            <a:off x="1643270" y="2204974"/>
            <a:ext cx="9437273" cy="2870610"/>
          </a:xfrm>
        </p:spPr>
        <p:txBody>
          <a:bodyPr/>
          <a:lstStyle/>
          <a:p>
            <a:r>
              <a:rPr lang="en-AU" dirty="0">
                <a:solidFill>
                  <a:schemeClr val="tx1"/>
                </a:solidFill>
              </a:rPr>
              <a:t>Approaches to sample selection in qualitative research fall under two broad categories; </a:t>
            </a:r>
          </a:p>
          <a:p>
            <a:pPr marL="0" indent="0">
              <a:buNone/>
            </a:pPr>
            <a:endParaRPr lang="en-AU" dirty="0">
              <a:solidFill>
                <a:schemeClr val="tx1"/>
              </a:solidFill>
            </a:endParaRPr>
          </a:p>
          <a:p>
            <a:r>
              <a:rPr lang="en-AU" b="1" dirty="0">
                <a:solidFill>
                  <a:schemeClr val="tx1"/>
                </a:solidFill>
              </a:rPr>
              <a:t>non-conceptually-driven approaches </a:t>
            </a:r>
            <a:r>
              <a:rPr lang="en-AU" dirty="0">
                <a:solidFill>
                  <a:schemeClr val="tx1"/>
                </a:solidFill>
              </a:rPr>
              <a:t>(convenience and opportunistic sampling). </a:t>
            </a:r>
          </a:p>
          <a:p>
            <a:pPr marL="0" indent="0">
              <a:buNone/>
            </a:pPr>
            <a:endParaRPr lang="en-AU" b="1" dirty="0">
              <a:solidFill>
                <a:schemeClr val="tx1"/>
              </a:solidFill>
            </a:endParaRPr>
          </a:p>
          <a:p>
            <a:r>
              <a:rPr lang="en-AU" b="1" dirty="0">
                <a:solidFill>
                  <a:schemeClr val="tx1"/>
                </a:solidFill>
              </a:rPr>
              <a:t>conceptually-driven approaches</a:t>
            </a:r>
            <a:r>
              <a:rPr lang="en-AU" dirty="0">
                <a:solidFill>
                  <a:schemeClr val="tx1"/>
                </a:solidFill>
              </a:rPr>
              <a:t> (purposive and theoretical sampling). </a:t>
            </a:r>
          </a:p>
          <a:p>
            <a:pPr marL="0" indent="0">
              <a:buNone/>
            </a:pPr>
            <a:endParaRPr lang="en-AU" dirty="0"/>
          </a:p>
        </p:txBody>
      </p:sp>
      <p:sp>
        <p:nvSpPr>
          <p:cNvPr id="4" name="Slide Number Placeholder 3"/>
          <p:cNvSpPr>
            <a:spLocks noGrp="1"/>
          </p:cNvSpPr>
          <p:nvPr>
            <p:ph type="sldNum" sz="quarter" idx="12"/>
          </p:nvPr>
        </p:nvSpPr>
        <p:spPr/>
        <p:txBody>
          <a:bodyPr/>
          <a:lstStyle/>
          <a:p>
            <a:fld id="{CFF3D50A-68AC-41CF-81BF-EC1014AA1BD9}" type="slidenum">
              <a:rPr lang="en-AU" smtClean="0"/>
              <a:t>9</a:t>
            </a:fld>
            <a:endParaRPr lang="en-AU"/>
          </a:p>
        </p:txBody>
      </p:sp>
      <p:sp>
        <p:nvSpPr>
          <p:cNvPr id="5" name="Footer Placeholder 4">
            <a:extLst>
              <a:ext uri="{FF2B5EF4-FFF2-40B4-BE49-F238E27FC236}">
                <a16:creationId xmlns:a16="http://schemas.microsoft.com/office/drawing/2014/main" id="{5C2BB2F9-FEE0-4671-8F49-FD93AF47856F}"/>
              </a:ext>
            </a:extLst>
          </p:cNvPr>
          <p:cNvSpPr>
            <a:spLocks noGrp="1"/>
          </p:cNvSpPr>
          <p:nvPr>
            <p:ph type="ftr" sz="quarter" idx="11"/>
          </p:nvPr>
        </p:nvSpPr>
        <p:spPr/>
        <p:txBody>
          <a:bodyPr/>
          <a:lstStyle/>
          <a:p>
            <a:r>
              <a:rPr lang="en-AU" smtClean="0"/>
              <a:t>April 2022</a:t>
            </a:r>
            <a:endParaRPr lang="en-AU"/>
          </a:p>
        </p:txBody>
      </p:sp>
    </p:spTree>
    <p:extLst>
      <p:ext uri="{BB962C8B-B14F-4D97-AF65-F5344CB8AC3E}">
        <p14:creationId xmlns:p14="http://schemas.microsoft.com/office/powerpoint/2010/main" val="3836093246"/>
      </p:ext>
    </p:extLst>
  </p:cSld>
  <p:clrMapOvr>
    <a:masterClrMapping/>
  </p:clrMapOvr>
  <mc:AlternateContent xmlns:mc="http://schemas.openxmlformats.org/markup-compatibility/2006" xmlns:p14="http://schemas.microsoft.com/office/powerpoint/2010/main">
    <mc:Choice Requires="p14">
      <p:transition spd="slow" p14:dur="2000" advTm="117334"/>
    </mc:Choice>
    <mc:Fallback xmlns="">
      <p:transition spd="slow" advTm="117334"/>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2388</TotalTime>
  <Words>3729</Words>
  <Application>Microsoft Office PowerPoint</Application>
  <PresentationFormat>Widescreen</PresentationFormat>
  <Paragraphs>369</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Century Gothic</vt:lpstr>
      <vt:lpstr>Courier New</vt:lpstr>
      <vt:lpstr>Wingdings</vt:lpstr>
      <vt:lpstr>Wingdings 3</vt:lpstr>
      <vt:lpstr>Wisp</vt:lpstr>
      <vt:lpstr>Sampling in Qualitative Research  Dr. Rania Albsoul  </vt:lpstr>
      <vt:lpstr>Learning objectives </vt:lpstr>
      <vt:lpstr>Introduction </vt:lpstr>
      <vt:lpstr>Introduction </vt:lpstr>
      <vt:lpstr>Introduction </vt:lpstr>
      <vt:lpstr>Introduction </vt:lpstr>
      <vt:lpstr>Some practicalities</vt:lpstr>
      <vt:lpstr>Types of sampling</vt:lpstr>
      <vt:lpstr>Approaches to sampling in Qualitative Research  </vt:lpstr>
      <vt:lpstr>Sampling strategies in qualitative research </vt:lpstr>
      <vt:lpstr>Convenience sampling </vt:lpstr>
      <vt:lpstr>Convenience sampling examples </vt:lpstr>
      <vt:lpstr>Opportunistic (emergent) sampling </vt:lpstr>
      <vt:lpstr>Opportunistic (emergent) sampling </vt:lpstr>
      <vt:lpstr>Purposive sampling </vt:lpstr>
      <vt:lpstr>Example on purposive sampling </vt:lpstr>
      <vt:lpstr>Strategies of purposeful sampling </vt:lpstr>
      <vt:lpstr>Maximum variation sampling (Heterogenous sampling) </vt:lpstr>
      <vt:lpstr>How does one maximize variation in a small sample?</vt:lpstr>
      <vt:lpstr>Maximum variation sampling-Why use this strategy?  </vt:lpstr>
      <vt:lpstr>Homogenous sampling</vt:lpstr>
      <vt:lpstr>Homogenous Sampling- Why use this method? </vt:lpstr>
      <vt:lpstr>Deviant case (extreme instance) sampling </vt:lpstr>
      <vt:lpstr>Typical case (typical instance) sampling</vt:lpstr>
      <vt:lpstr>Typical case (typical instance) sampling</vt:lpstr>
      <vt:lpstr>Typical case (typical instance) sampling- Why use this method?  </vt:lpstr>
      <vt:lpstr>Critical case (critical incident sampling) sampling</vt:lpstr>
      <vt:lpstr>Critical case (critical incident sampling) sampling</vt:lpstr>
      <vt:lpstr>Critical case (critical incident sampling) sampling</vt:lpstr>
      <vt:lpstr>Critical case (critical incident sampling) sampling- Why use this method?  </vt:lpstr>
      <vt:lpstr>Confirming and disconfirming sampling</vt:lpstr>
      <vt:lpstr>Stratified purposeful sampling </vt:lpstr>
      <vt:lpstr>Snowball sampling (FRIEND OF FRIEND)</vt:lpstr>
      <vt:lpstr>Theoretical sampling</vt:lpstr>
      <vt:lpstr>Theoretical sampling</vt:lpstr>
      <vt:lpstr>SELECTING INFORMANTS </vt:lpstr>
      <vt:lpstr>SELECTING INFORMANTS </vt:lpstr>
      <vt:lpstr>SELECTING INFORMANTS </vt:lpstr>
      <vt:lpstr>SELECTING INFORMANTS </vt:lpstr>
      <vt:lpstr>CONCLUSION-  FLEXIBILITY IN QUALITATIVE SAMPLING</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in Qualitative Research</dc:title>
  <dc:creator>Rania Albsoul</dc:creator>
  <cp:lastModifiedBy>Rania Absoul</cp:lastModifiedBy>
  <cp:revision>135</cp:revision>
  <dcterms:created xsi:type="dcterms:W3CDTF">2021-02-07T07:24:31Z</dcterms:created>
  <dcterms:modified xsi:type="dcterms:W3CDTF">2022-04-17T12:52:15Z</dcterms:modified>
</cp:coreProperties>
</file>