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98" r:id="rId2"/>
    <p:sldId id="287" r:id="rId3"/>
    <p:sldId id="289" r:id="rId4"/>
    <p:sldId id="288" r:id="rId5"/>
    <p:sldId id="368" r:id="rId6"/>
    <p:sldId id="283" r:id="rId7"/>
    <p:sldId id="295" r:id="rId8"/>
    <p:sldId id="304" r:id="rId9"/>
    <p:sldId id="259" r:id="rId10"/>
    <p:sldId id="278" r:id="rId11"/>
    <p:sldId id="290" r:id="rId12"/>
    <p:sldId id="268" r:id="rId13"/>
    <p:sldId id="269" r:id="rId14"/>
    <p:sldId id="291" r:id="rId15"/>
    <p:sldId id="369" r:id="rId16"/>
    <p:sldId id="370" r:id="rId17"/>
    <p:sldId id="371" r:id="rId18"/>
    <p:sldId id="372" r:id="rId19"/>
    <p:sldId id="292" r:id="rId20"/>
    <p:sldId id="293" r:id="rId21"/>
    <p:sldId id="294" r:id="rId22"/>
    <p:sldId id="305" r:id="rId23"/>
    <p:sldId id="270" r:id="rId24"/>
    <p:sldId id="271" r:id="rId25"/>
    <p:sldId id="272" r:id="rId26"/>
    <p:sldId id="310" r:id="rId27"/>
    <p:sldId id="308" r:id="rId28"/>
    <p:sldId id="301" r:id="rId29"/>
    <p:sldId id="311" r:id="rId30"/>
    <p:sldId id="312" r:id="rId31"/>
    <p:sldId id="307" r:id="rId32"/>
    <p:sldId id="313" r:id="rId33"/>
    <p:sldId id="302" r:id="rId34"/>
    <p:sldId id="273" r:id="rId35"/>
    <p:sldId id="274" r:id="rId36"/>
    <p:sldId id="275" r:id="rId37"/>
    <p:sldId id="276" r:id="rId38"/>
    <p:sldId id="277" r:id="rId39"/>
    <p:sldId id="285" r:id="rId40"/>
    <p:sldId id="303" r:id="rId41"/>
    <p:sldId id="284" r:id="rId42"/>
    <p:sldId id="280" r:id="rId43"/>
    <p:sldId id="260" r:id="rId44"/>
    <p:sldId id="306" r:id="rId45"/>
    <p:sldId id="28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5552F-8F7D-4949-98DD-52082D3F6DA1}" type="datetimeFigureOut">
              <a:rPr lang="en-AU" smtClean="0"/>
              <a:t>27/03/2022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9AD96-2406-4FAB-AFAB-BBB2CDC7F9D6}" type="slidenum">
              <a:rPr lang="en-AU" smtClean="0"/>
              <a:t>‹#›</a:t>
            </a:fld>
            <a:endParaRPr lang="en-AU"/>
          </a:p>
        </p:txBody>
      </p:sp>
    </p:spTree>
    <p:extLst>
      <p:ext uri="{BB962C8B-B14F-4D97-AF65-F5344CB8AC3E}">
        <p14:creationId xmlns:p14="http://schemas.microsoft.com/office/powerpoint/2010/main" val="426480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303F-94BF-4FC1-8C84-B582630F94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8888589-26CA-4C85-A5D9-5C77DA3EB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32B5D19-0EE0-4AE1-B6FA-02A0FAF7524B}"/>
              </a:ext>
            </a:extLst>
          </p:cNvPr>
          <p:cNvSpPr>
            <a:spLocks noGrp="1"/>
          </p:cNvSpPr>
          <p:nvPr>
            <p:ph type="dt" sz="half" idx="10"/>
          </p:nvPr>
        </p:nvSpPr>
        <p:spPr/>
        <p:txBody>
          <a:bodyPr/>
          <a:lstStyle/>
          <a:p>
            <a:fld id="{01A81397-D391-47ED-84B6-CC582C4EAF83}" type="datetime1">
              <a:rPr lang="en-AU" smtClean="0"/>
              <a:t>27/03/2022</a:t>
            </a:fld>
            <a:endParaRPr lang="en-AU"/>
          </a:p>
        </p:txBody>
      </p:sp>
      <p:sp>
        <p:nvSpPr>
          <p:cNvPr id="5" name="Footer Placeholder 4">
            <a:extLst>
              <a:ext uri="{FF2B5EF4-FFF2-40B4-BE49-F238E27FC236}">
                <a16:creationId xmlns:a16="http://schemas.microsoft.com/office/drawing/2014/main" id="{4583673F-9DA4-456A-8EFE-32F95D5395CC}"/>
              </a:ext>
            </a:extLst>
          </p:cNvPr>
          <p:cNvSpPr>
            <a:spLocks noGrp="1"/>
          </p:cNvSpPr>
          <p:nvPr>
            <p:ph type="ftr" sz="quarter" idx="11"/>
          </p:nvPr>
        </p:nvSpPr>
        <p:spPr/>
        <p:txBody>
          <a:bodyPr/>
          <a:lstStyle/>
          <a:p>
            <a:r>
              <a:rPr lang="en-AU" smtClean="0"/>
              <a:t>March 2022</a:t>
            </a:r>
            <a:endParaRPr lang="en-AU"/>
          </a:p>
        </p:txBody>
      </p:sp>
      <p:sp>
        <p:nvSpPr>
          <p:cNvPr id="6" name="Slide Number Placeholder 5">
            <a:extLst>
              <a:ext uri="{FF2B5EF4-FFF2-40B4-BE49-F238E27FC236}">
                <a16:creationId xmlns:a16="http://schemas.microsoft.com/office/drawing/2014/main" id="{41D49157-E148-476C-8692-482707B5C9B6}"/>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305396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A851-9D5C-4BE4-B81D-3ED04268C8A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321EB80-A120-48C8-9335-F85563C185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853507-A790-4B0F-9502-ECC04C177D67}"/>
              </a:ext>
            </a:extLst>
          </p:cNvPr>
          <p:cNvSpPr>
            <a:spLocks noGrp="1"/>
          </p:cNvSpPr>
          <p:nvPr>
            <p:ph type="dt" sz="half" idx="10"/>
          </p:nvPr>
        </p:nvSpPr>
        <p:spPr/>
        <p:txBody>
          <a:bodyPr/>
          <a:lstStyle/>
          <a:p>
            <a:fld id="{B03F4321-B5BB-4872-B0D9-A2798CFA1DB8}" type="datetime1">
              <a:rPr lang="en-AU" smtClean="0"/>
              <a:t>27/03/2022</a:t>
            </a:fld>
            <a:endParaRPr lang="en-AU"/>
          </a:p>
        </p:txBody>
      </p:sp>
      <p:sp>
        <p:nvSpPr>
          <p:cNvPr id="5" name="Footer Placeholder 4">
            <a:extLst>
              <a:ext uri="{FF2B5EF4-FFF2-40B4-BE49-F238E27FC236}">
                <a16:creationId xmlns:a16="http://schemas.microsoft.com/office/drawing/2014/main" id="{F8DBAED6-B893-4A64-B5E1-CD4A378CD4E1}"/>
              </a:ext>
            </a:extLst>
          </p:cNvPr>
          <p:cNvSpPr>
            <a:spLocks noGrp="1"/>
          </p:cNvSpPr>
          <p:nvPr>
            <p:ph type="ftr" sz="quarter" idx="11"/>
          </p:nvPr>
        </p:nvSpPr>
        <p:spPr/>
        <p:txBody>
          <a:bodyPr/>
          <a:lstStyle/>
          <a:p>
            <a:r>
              <a:rPr lang="en-AU" smtClean="0"/>
              <a:t>March 2022</a:t>
            </a:r>
            <a:endParaRPr lang="en-AU"/>
          </a:p>
        </p:txBody>
      </p:sp>
      <p:sp>
        <p:nvSpPr>
          <p:cNvPr id="6" name="Slide Number Placeholder 5">
            <a:extLst>
              <a:ext uri="{FF2B5EF4-FFF2-40B4-BE49-F238E27FC236}">
                <a16:creationId xmlns:a16="http://schemas.microsoft.com/office/drawing/2014/main" id="{4E6ECBEF-6FC7-46A5-80A2-A9731B6ED9FC}"/>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49443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24DD9-8BC0-4B6B-A7C5-F8ADFD38FA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F3D1F74-D205-48FB-8CAC-C2A296FBE1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66AB3F-0079-4F66-8D82-26846A31E9DA}"/>
              </a:ext>
            </a:extLst>
          </p:cNvPr>
          <p:cNvSpPr>
            <a:spLocks noGrp="1"/>
          </p:cNvSpPr>
          <p:nvPr>
            <p:ph type="dt" sz="half" idx="10"/>
          </p:nvPr>
        </p:nvSpPr>
        <p:spPr/>
        <p:txBody>
          <a:bodyPr/>
          <a:lstStyle/>
          <a:p>
            <a:fld id="{AE5AABA6-794C-43E3-A9D5-82DEE573B351}" type="datetime1">
              <a:rPr lang="en-AU" smtClean="0"/>
              <a:t>27/03/2022</a:t>
            </a:fld>
            <a:endParaRPr lang="en-AU"/>
          </a:p>
        </p:txBody>
      </p:sp>
      <p:sp>
        <p:nvSpPr>
          <p:cNvPr id="5" name="Footer Placeholder 4">
            <a:extLst>
              <a:ext uri="{FF2B5EF4-FFF2-40B4-BE49-F238E27FC236}">
                <a16:creationId xmlns:a16="http://schemas.microsoft.com/office/drawing/2014/main" id="{D69DF52B-470A-46F4-9D79-0FA4B580A189}"/>
              </a:ext>
            </a:extLst>
          </p:cNvPr>
          <p:cNvSpPr>
            <a:spLocks noGrp="1"/>
          </p:cNvSpPr>
          <p:nvPr>
            <p:ph type="ftr" sz="quarter" idx="11"/>
          </p:nvPr>
        </p:nvSpPr>
        <p:spPr/>
        <p:txBody>
          <a:bodyPr/>
          <a:lstStyle/>
          <a:p>
            <a:r>
              <a:rPr lang="en-AU" smtClean="0"/>
              <a:t>March 2022</a:t>
            </a:r>
            <a:endParaRPr lang="en-AU"/>
          </a:p>
        </p:txBody>
      </p:sp>
      <p:sp>
        <p:nvSpPr>
          <p:cNvPr id="6" name="Slide Number Placeholder 5">
            <a:extLst>
              <a:ext uri="{FF2B5EF4-FFF2-40B4-BE49-F238E27FC236}">
                <a16:creationId xmlns:a16="http://schemas.microsoft.com/office/drawing/2014/main" id="{E04961A9-1DD1-454B-8C09-4A87A51B0326}"/>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106572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067C-3A11-48EE-AA1A-ECE713F9F9E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C44264C-EF01-4339-A3C1-DFB8894158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F0EC72F-C4A7-47CD-A93A-FC7B0A908C5A}"/>
              </a:ext>
            </a:extLst>
          </p:cNvPr>
          <p:cNvSpPr>
            <a:spLocks noGrp="1"/>
          </p:cNvSpPr>
          <p:nvPr>
            <p:ph type="dt" sz="half" idx="10"/>
          </p:nvPr>
        </p:nvSpPr>
        <p:spPr/>
        <p:txBody>
          <a:bodyPr/>
          <a:lstStyle/>
          <a:p>
            <a:fld id="{F8920E7E-FA8A-4E7E-AFBB-043FB42030BE}" type="datetime1">
              <a:rPr lang="en-AU" smtClean="0"/>
              <a:t>27/03/2022</a:t>
            </a:fld>
            <a:endParaRPr lang="en-AU"/>
          </a:p>
        </p:txBody>
      </p:sp>
      <p:sp>
        <p:nvSpPr>
          <p:cNvPr id="5" name="Footer Placeholder 4">
            <a:extLst>
              <a:ext uri="{FF2B5EF4-FFF2-40B4-BE49-F238E27FC236}">
                <a16:creationId xmlns:a16="http://schemas.microsoft.com/office/drawing/2014/main" id="{E3A96431-202D-40C7-9B37-4924613C04AC}"/>
              </a:ext>
            </a:extLst>
          </p:cNvPr>
          <p:cNvSpPr>
            <a:spLocks noGrp="1"/>
          </p:cNvSpPr>
          <p:nvPr>
            <p:ph type="ftr" sz="quarter" idx="11"/>
          </p:nvPr>
        </p:nvSpPr>
        <p:spPr/>
        <p:txBody>
          <a:bodyPr/>
          <a:lstStyle/>
          <a:p>
            <a:r>
              <a:rPr lang="en-AU" smtClean="0"/>
              <a:t>March 2022</a:t>
            </a:r>
            <a:endParaRPr lang="en-AU"/>
          </a:p>
        </p:txBody>
      </p:sp>
      <p:sp>
        <p:nvSpPr>
          <p:cNvPr id="6" name="Slide Number Placeholder 5">
            <a:extLst>
              <a:ext uri="{FF2B5EF4-FFF2-40B4-BE49-F238E27FC236}">
                <a16:creationId xmlns:a16="http://schemas.microsoft.com/office/drawing/2014/main" id="{0715DAE0-6F04-47E9-A6AE-AEF2CC3D8118}"/>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253326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5817-6B65-47EC-8A86-276D4F82B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118CE19-F049-4624-8E49-BB15E2420A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379200-C735-422C-9DC5-EBD6E802D761}"/>
              </a:ext>
            </a:extLst>
          </p:cNvPr>
          <p:cNvSpPr>
            <a:spLocks noGrp="1"/>
          </p:cNvSpPr>
          <p:nvPr>
            <p:ph type="dt" sz="half" idx="10"/>
          </p:nvPr>
        </p:nvSpPr>
        <p:spPr/>
        <p:txBody>
          <a:bodyPr/>
          <a:lstStyle/>
          <a:p>
            <a:fld id="{FC006260-514A-41D0-8476-37BC7D2E62FE}" type="datetime1">
              <a:rPr lang="en-AU" smtClean="0"/>
              <a:t>27/03/2022</a:t>
            </a:fld>
            <a:endParaRPr lang="en-AU"/>
          </a:p>
        </p:txBody>
      </p:sp>
      <p:sp>
        <p:nvSpPr>
          <p:cNvPr id="5" name="Footer Placeholder 4">
            <a:extLst>
              <a:ext uri="{FF2B5EF4-FFF2-40B4-BE49-F238E27FC236}">
                <a16:creationId xmlns:a16="http://schemas.microsoft.com/office/drawing/2014/main" id="{62EFC565-0DB7-4FD2-8002-F3527E81E5DF}"/>
              </a:ext>
            </a:extLst>
          </p:cNvPr>
          <p:cNvSpPr>
            <a:spLocks noGrp="1"/>
          </p:cNvSpPr>
          <p:nvPr>
            <p:ph type="ftr" sz="quarter" idx="11"/>
          </p:nvPr>
        </p:nvSpPr>
        <p:spPr/>
        <p:txBody>
          <a:bodyPr/>
          <a:lstStyle/>
          <a:p>
            <a:r>
              <a:rPr lang="en-AU" smtClean="0"/>
              <a:t>March 2022</a:t>
            </a:r>
            <a:endParaRPr lang="en-AU"/>
          </a:p>
        </p:txBody>
      </p:sp>
      <p:sp>
        <p:nvSpPr>
          <p:cNvPr id="6" name="Slide Number Placeholder 5">
            <a:extLst>
              <a:ext uri="{FF2B5EF4-FFF2-40B4-BE49-F238E27FC236}">
                <a16:creationId xmlns:a16="http://schemas.microsoft.com/office/drawing/2014/main" id="{CB717861-3DE7-427A-B08C-7C1C09EBB273}"/>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39163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4E4F-639F-49A4-93BB-3F1CC3A52D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88D0F5A-031D-4E05-B114-9069C7045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1258A7-FC48-45D2-ABFA-6102B3AED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42857C8-A4D6-4D8A-B412-28FD529FD910}"/>
              </a:ext>
            </a:extLst>
          </p:cNvPr>
          <p:cNvSpPr>
            <a:spLocks noGrp="1"/>
          </p:cNvSpPr>
          <p:nvPr>
            <p:ph type="dt" sz="half" idx="10"/>
          </p:nvPr>
        </p:nvSpPr>
        <p:spPr/>
        <p:txBody>
          <a:bodyPr/>
          <a:lstStyle/>
          <a:p>
            <a:fld id="{850A396E-CD1D-4959-809A-6F03C43CC1B8}" type="datetime1">
              <a:rPr lang="en-AU" smtClean="0"/>
              <a:t>27/03/2022</a:t>
            </a:fld>
            <a:endParaRPr lang="en-AU"/>
          </a:p>
        </p:txBody>
      </p:sp>
      <p:sp>
        <p:nvSpPr>
          <p:cNvPr id="6" name="Footer Placeholder 5">
            <a:extLst>
              <a:ext uri="{FF2B5EF4-FFF2-40B4-BE49-F238E27FC236}">
                <a16:creationId xmlns:a16="http://schemas.microsoft.com/office/drawing/2014/main" id="{0C67033A-5397-4568-9A61-C6975DACD365}"/>
              </a:ext>
            </a:extLst>
          </p:cNvPr>
          <p:cNvSpPr>
            <a:spLocks noGrp="1"/>
          </p:cNvSpPr>
          <p:nvPr>
            <p:ph type="ftr" sz="quarter" idx="11"/>
          </p:nvPr>
        </p:nvSpPr>
        <p:spPr/>
        <p:txBody>
          <a:bodyPr/>
          <a:lstStyle/>
          <a:p>
            <a:r>
              <a:rPr lang="en-AU" smtClean="0"/>
              <a:t>March 2022</a:t>
            </a:r>
            <a:endParaRPr lang="en-AU"/>
          </a:p>
        </p:txBody>
      </p:sp>
      <p:sp>
        <p:nvSpPr>
          <p:cNvPr id="7" name="Slide Number Placeholder 6">
            <a:extLst>
              <a:ext uri="{FF2B5EF4-FFF2-40B4-BE49-F238E27FC236}">
                <a16:creationId xmlns:a16="http://schemas.microsoft.com/office/drawing/2014/main" id="{2E9F3865-D839-48C3-A90E-03FB066E986A}"/>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406407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6076-5CC5-4DC6-BA4C-6C969719BA8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8CBC0EB-674F-4275-8D28-FB22241FA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4B45D-A849-48E7-B9DD-354929DEE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4B06872-500C-48A2-97AE-9BF05756E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05092-334A-4475-92DF-D3BCD6000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B4AEFFA-CAA0-4DEA-B5AF-AC6DF9983687}"/>
              </a:ext>
            </a:extLst>
          </p:cNvPr>
          <p:cNvSpPr>
            <a:spLocks noGrp="1"/>
          </p:cNvSpPr>
          <p:nvPr>
            <p:ph type="dt" sz="half" idx="10"/>
          </p:nvPr>
        </p:nvSpPr>
        <p:spPr/>
        <p:txBody>
          <a:bodyPr/>
          <a:lstStyle/>
          <a:p>
            <a:fld id="{A77F98F8-56CE-4E3F-96E9-2177A47349BD}" type="datetime1">
              <a:rPr lang="en-AU" smtClean="0"/>
              <a:t>27/03/2022</a:t>
            </a:fld>
            <a:endParaRPr lang="en-AU"/>
          </a:p>
        </p:txBody>
      </p:sp>
      <p:sp>
        <p:nvSpPr>
          <p:cNvPr id="8" name="Footer Placeholder 7">
            <a:extLst>
              <a:ext uri="{FF2B5EF4-FFF2-40B4-BE49-F238E27FC236}">
                <a16:creationId xmlns:a16="http://schemas.microsoft.com/office/drawing/2014/main" id="{5717A7D3-399F-458C-B31E-B7C61CE82470}"/>
              </a:ext>
            </a:extLst>
          </p:cNvPr>
          <p:cNvSpPr>
            <a:spLocks noGrp="1"/>
          </p:cNvSpPr>
          <p:nvPr>
            <p:ph type="ftr" sz="quarter" idx="11"/>
          </p:nvPr>
        </p:nvSpPr>
        <p:spPr/>
        <p:txBody>
          <a:bodyPr/>
          <a:lstStyle/>
          <a:p>
            <a:r>
              <a:rPr lang="en-AU" smtClean="0"/>
              <a:t>March 2022</a:t>
            </a:r>
            <a:endParaRPr lang="en-AU"/>
          </a:p>
        </p:txBody>
      </p:sp>
      <p:sp>
        <p:nvSpPr>
          <p:cNvPr id="9" name="Slide Number Placeholder 8">
            <a:extLst>
              <a:ext uri="{FF2B5EF4-FFF2-40B4-BE49-F238E27FC236}">
                <a16:creationId xmlns:a16="http://schemas.microsoft.com/office/drawing/2014/main" id="{004E96BE-4688-4511-98C9-3D2A5AA9493E}"/>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162738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009C-118C-4EB8-ABB7-E3BED2AA27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F17CF50-EAF4-4236-B773-E67FDA45F43E}"/>
              </a:ext>
            </a:extLst>
          </p:cNvPr>
          <p:cNvSpPr>
            <a:spLocks noGrp="1"/>
          </p:cNvSpPr>
          <p:nvPr>
            <p:ph type="dt" sz="half" idx="10"/>
          </p:nvPr>
        </p:nvSpPr>
        <p:spPr/>
        <p:txBody>
          <a:bodyPr/>
          <a:lstStyle/>
          <a:p>
            <a:fld id="{B4761E0C-C9C5-49E6-8D67-D7B9831D1E38}" type="datetime1">
              <a:rPr lang="en-AU" smtClean="0"/>
              <a:t>27/03/2022</a:t>
            </a:fld>
            <a:endParaRPr lang="en-AU"/>
          </a:p>
        </p:txBody>
      </p:sp>
      <p:sp>
        <p:nvSpPr>
          <p:cNvPr id="4" name="Footer Placeholder 3">
            <a:extLst>
              <a:ext uri="{FF2B5EF4-FFF2-40B4-BE49-F238E27FC236}">
                <a16:creationId xmlns:a16="http://schemas.microsoft.com/office/drawing/2014/main" id="{709F1E06-E068-47DA-B0B0-9561EFC9F275}"/>
              </a:ext>
            </a:extLst>
          </p:cNvPr>
          <p:cNvSpPr>
            <a:spLocks noGrp="1"/>
          </p:cNvSpPr>
          <p:nvPr>
            <p:ph type="ftr" sz="quarter" idx="11"/>
          </p:nvPr>
        </p:nvSpPr>
        <p:spPr/>
        <p:txBody>
          <a:bodyPr/>
          <a:lstStyle/>
          <a:p>
            <a:r>
              <a:rPr lang="en-AU" smtClean="0"/>
              <a:t>March 2022</a:t>
            </a:r>
            <a:endParaRPr lang="en-AU"/>
          </a:p>
        </p:txBody>
      </p:sp>
      <p:sp>
        <p:nvSpPr>
          <p:cNvPr id="5" name="Slide Number Placeholder 4">
            <a:extLst>
              <a:ext uri="{FF2B5EF4-FFF2-40B4-BE49-F238E27FC236}">
                <a16:creationId xmlns:a16="http://schemas.microsoft.com/office/drawing/2014/main" id="{287D9CEB-A829-46A3-8102-72C137FB9898}"/>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371345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1AA00-6441-47EC-9EC9-351F1B3F28FC}"/>
              </a:ext>
            </a:extLst>
          </p:cNvPr>
          <p:cNvSpPr>
            <a:spLocks noGrp="1"/>
          </p:cNvSpPr>
          <p:nvPr>
            <p:ph type="dt" sz="half" idx="10"/>
          </p:nvPr>
        </p:nvSpPr>
        <p:spPr/>
        <p:txBody>
          <a:bodyPr/>
          <a:lstStyle/>
          <a:p>
            <a:fld id="{BD649F25-BBF3-4C91-ABFF-567E8381DF43}" type="datetime1">
              <a:rPr lang="en-AU" smtClean="0"/>
              <a:t>27/03/2022</a:t>
            </a:fld>
            <a:endParaRPr lang="en-AU"/>
          </a:p>
        </p:txBody>
      </p:sp>
      <p:sp>
        <p:nvSpPr>
          <p:cNvPr id="3" name="Footer Placeholder 2">
            <a:extLst>
              <a:ext uri="{FF2B5EF4-FFF2-40B4-BE49-F238E27FC236}">
                <a16:creationId xmlns:a16="http://schemas.microsoft.com/office/drawing/2014/main" id="{963ABAB6-C96F-4A76-948C-DFA20FB67DD9}"/>
              </a:ext>
            </a:extLst>
          </p:cNvPr>
          <p:cNvSpPr>
            <a:spLocks noGrp="1"/>
          </p:cNvSpPr>
          <p:nvPr>
            <p:ph type="ftr" sz="quarter" idx="11"/>
          </p:nvPr>
        </p:nvSpPr>
        <p:spPr/>
        <p:txBody>
          <a:bodyPr/>
          <a:lstStyle/>
          <a:p>
            <a:r>
              <a:rPr lang="en-AU" smtClean="0"/>
              <a:t>March 2022</a:t>
            </a:r>
            <a:endParaRPr lang="en-AU"/>
          </a:p>
        </p:txBody>
      </p:sp>
      <p:sp>
        <p:nvSpPr>
          <p:cNvPr id="4" name="Slide Number Placeholder 3">
            <a:extLst>
              <a:ext uri="{FF2B5EF4-FFF2-40B4-BE49-F238E27FC236}">
                <a16:creationId xmlns:a16="http://schemas.microsoft.com/office/drawing/2014/main" id="{BB1EBB2F-052E-4AAC-AF05-243BCE7223AD}"/>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349427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9B20-EEEA-4D47-AF4A-5489DE69E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CD52BBB-6E3F-445C-AFD8-8C36C486F6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0A7BFF5-4424-4F68-BE05-0046C482F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FA3DA-AB11-4E90-B256-48F65BBA3A28}"/>
              </a:ext>
            </a:extLst>
          </p:cNvPr>
          <p:cNvSpPr>
            <a:spLocks noGrp="1"/>
          </p:cNvSpPr>
          <p:nvPr>
            <p:ph type="dt" sz="half" idx="10"/>
          </p:nvPr>
        </p:nvSpPr>
        <p:spPr/>
        <p:txBody>
          <a:bodyPr/>
          <a:lstStyle/>
          <a:p>
            <a:fld id="{F2A01EB2-C141-41B8-837D-101AFD12ADC6}" type="datetime1">
              <a:rPr lang="en-AU" smtClean="0"/>
              <a:t>27/03/2022</a:t>
            </a:fld>
            <a:endParaRPr lang="en-AU"/>
          </a:p>
        </p:txBody>
      </p:sp>
      <p:sp>
        <p:nvSpPr>
          <p:cNvPr id="6" name="Footer Placeholder 5">
            <a:extLst>
              <a:ext uri="{FF2B5EF4-FFF2-40B4-BE49-F238E27FC236}">
                <a16:creationId xmlns:a16="http://schemas.microsoft.com/office/drawing/2014/main" id="{B2B0098E-D33B-4873-8523-CA324BCDF7B8}"/>
              </a:ext>
            </a:extLst>
          </p:cNvPr>
          <p:cNvSpPr>
            <a:spLocks noGrp="1"/>
          </p:cNvSpPr>
          <p:nvPr>
            <p:ph type="ftr" sz="quarter" idx="11"/>
          </p:nvPr>
        </p:nvSpPr>
        <p:spPr/>
        <p:txBody>
          <a:bodyPr/>
          <a:lstStyle/>
          <a:p>
            <a:r>
              <a:rPr lang="en-AU" smtClean="0"/>
              <a:t>March 2022</a:t>
            </a:r>
            <a:endParaRPr lang="en-AU"/>
          </a:p>
        </p:txBody>
      </p:sp>
      <p:sp>
        <p:nvSpPr>
          <p:cNvPr id="7" name="Slide Number Placeholder 6">
            <a:extLst>
              <a:ext uri="{FF2B5EF4-FFF2-40B4-BE49-F238E27FC236}">
                <a16:creationId xmlns:a16="http://schemas.microsoft.com/office/drawing/2014/main" id="{252084CD-84BB-4E7A-AA26-59ACCFD958C5}"/>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45753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A1FA-459B-4F84-9ED8-81CAC978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4E41372-D456-4250-AA7F-68458DFDC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5AA4230-5F1A-47BE-A5D2-DE797F03E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3F000-3314-44F0-9099-B4CF4BE44F44}"/>
              </a:ext>
            </a:extLst>
          </p:cNvPr>
          <p:cNvSpPr>
            <a:spLocks noGrp="1"/>
          </p:cNvSpPr>
          <p:nvPr>
            <p:ph type="dt" sz="half" idx="10"/>
          </p:nvPr>
        </p:nvSpPr>
        <p:spPr/>
        <p:txBody>
          <a:bodyPr/>
          <a:lstStyle/>
          <a:p>
            <a:fld id="{4FB5E7B3-0BAC-4554-8328-239BF7EF42FA}" type="datetime1">
              <a:rPr lang="en-AU" smtClean="0"/>
              <a:t>27/03/2022</a:t>
            </a:fld>
            <a:endParaRPr lang="en-AU"/>
          </a:p>
        </p:txBody>
      </p:sp>
      <p:sp>
        <p:nvSpPr>
          <p:cNvPr id="6" name="Footer Placeholder 5">
            <a:extLst>
              <a:ext uri="{FF2B5EF4-FFF2-40B4-BE49-F238E27FC236}">
                <a16:creationId xmlns:a16="http://schemas.microsoft.com/office/drawing/2014/main" id="{BD514687-920A-406E-A4F1-7EC95D07742C}"/>
              </a:ext>
            </a:extLst>
          </p:cNvPr>
          <p:cNvSpPr>
            <a:spLocks noGrp="1"/>
          </p:cNvSpPr>
          <p:nvPr>
            <p:ph type="ftr" sz="quarter" idx="11"/>
          </p:nvPr>
        </p:nvSpPr>
        <p:spPr/>
        <p:txBody>
          <a:bodyPr/>
          <a:lstStyle/>
          <a:p>
            <a:r>
              <a:rPr lang="en-AU" smtClean="0"/>
              <a:t>March 2022</a:t>
            </a:r>
            <a:endParaRPr lang="en-AU"/>
          </a:p>
        </p:txBody>
      </p:sp>
      <p:sp>
        <p:nvSpPr>
          <p:cNvPr id="7" name="Slide Number Placeholder 6">
            <a:extLst>
              <a:ext uri="{FF2B5EF4-FFF2-40B4-BE49-F238E27FC236}">
                <a16:creationId xmlns:a16="http://schemas.microsoft.com/office/drawing/2014/main" id="{DBCE3D6D-BDB4-4B8D-B71E-D8C10FABE6CD}"/>
              </a:ext>
            </a:extLst>
          </p:cNvPr>
          <p:cNvSpPr>
            <a:spLocks noGrp="1"/>
          </p:cNvSpPr>
          <p:nvPr>
            <p:ph type="sldNum" sz="quarter" idx="12"/>
          </p:nvPr>
        </p:nvSpPr>
        <p:spPr/>
        <p:txBody>
          <a:bodyPr/>
          <a:lstStyle/>
          <a:p>
            <a:fld id="{A95027A1-4E42-4CAC-8036-1861E397235F}" type="slidenum">
              <a:rPr lang="en-AU" smtClean="0"/>
              <a:t>‹#›</a:t>
            </a:fld>
            <a:endParaRPr lang="en-AU"/>
          </a:p>
        </p:txBody>
      </p:sp>
    </p:spTree>
    <p:extLst>
      <p:ext uri="{BB962C8B-B14F-4D97-AF65-F5344CB8AC3E}">
        <p14:creationId xmlns:p14="http://schemas.microsoft.com/office/powerpoint/2010/main" val="222009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71CD8F-E551-4BFA-AFDF-A2C3F5483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8F0A0E0-F4A0-4F83-B9C6-612415F2A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0DA330-0D2A-4741-9533-95AA53AE2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8FB60-B0E5-4C11-8907-728CEF7B8C13}" type="datetime1">
              <a:rPr lang="en-AU" smtClean="0"/>
              <a:t>27/03/2022</a:t>
            </a:fld>
            <a:endParaRPr lang="en-AU"/>
          </a:p>
        </p:txBody>
      </p:sp>
      <p:sp>
        <p:nvSpPr>
          <p:cNvPr id="5" name="Footer Placeholder 4">
            <a:extLst>
              <a:ext uri="{FF2B5EF4-FFF2-40B4-BE49-F238E27FC236}">
                <a16:creationId xmlns:a16="http://schemas.microsoft.com/office/drawing/2014/main" id="{F5F1B42E-F74C-4C12-9953-2C8C1A91B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March 2022</a:t>
            </a:r>
            <a:endParaRPr lang="en-AU"/>
          </a:p>
        </p:txBody>
      </p:sp>
      <p:sp>
        <p:nvSpPr>
          <p:cNvPr id="6" name="Slide Number Placeholder 5">
            <a:extLst>
              <a:ext uri="{FF2B5EF4-FFF2-40B4-BE49-F238E27FC236}">
                <a16:creationId xmlns:a16="http://schemas.microsoft.com/office/drawing/2014/main" id="{2F13CFB2-DC68-4D8C-8741-8E1683D36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027A1-4E42-4CAC-8036-1861E397235F}" type="slidenum">
              <a:rPr lang="en-AU" smtClean="0"/>
              <a:t>‹#›</a:t>
            </a:fld>
            <a:endParaRPr lang="en-AU"/>
          </a:p>
        </p:txBody>
      </p:sp>
    </p:spTree>
    <p:extLst>
      <p:ext uri="{BB962C8B-B14F-4D97-AF65-F5344CB8AC3E}">
        <p14:creationId xmlns:p14="http://schemas.microsoft.com/office/powerpoint/2010/main" val="68851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D754D8-2F42-4C7D-997D-EF59BC99C493}"/>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b="1" kern="1200">
                <a:solidFill>
                  <a:schemeClr val="bg1"/>
                </a:solidFill>
                <a:latin typeface="+mj-lt"/>
                <a:ea typeface="+mj-ea"/>
                <a:cs typeface="+mj-cs"/>
              </a:rPr>
              <a:t>Focus groups </a:t>
            </a:r>
          </a:p>
        </p:txBody>
      </p:sp>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CEC72E25-3409-4813-88E2-F1C753B7B8F6}"/>
              </a:ext>
            </a:extLst>
          </p:cNvPr>
          <p:cNvPicPr>
            <a:picLocks noGrp="1" noChangeAspect="1"/>
          </p:cNvPicPr>
          <p:nvPr>
            <p:ph idx="1"/>
          </p:nvPr>
        </p:nvPicPr>
        <p:blipFill rotWithShape="1">
          <a:blip r:embed="rId2"/>
          <a:srcRect r="444"/>
          <a:stretch/>
        </p:blipFill>
        <p:spPr>
          <a:xfrm>
            <a:off x="419382" y="1606464"/>
            <a:ext cx="4047843" cy="2276901"/>
          </a:xfrm>
          <a:prstGeom prst="rect">
            <a:avLst/>
          </a:prstGeom>
        </p:spPr>
      </p:pic>
      <p:sp>
        <p:nvSpPr>
          <p:cNvPr id="4" name="Slide Number Placeholder 3">
            <a:extLst>
              <a:ext uri="{FF2B5EF4-FFF2-40B4-BE49-F238E27FC236}">
                <a16:creationId xmlns:a16="http://schemas.microsoft.com/office/drawing/2014/main" id="{29727211-403A-492D-BF78-06AB68BCBDE4}"/>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A95027A1-4E42-4CAC-8036-1861E397235F}"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a:t>
            </a:fld>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838607408"/>
      </p:ext>
    </p:extLst>
  </p:cSld>
  <p:clrMapOvr>
    <a:masterClrMapping/>
  </p:clrMapOvr>
  <mc:AlternateContent xmlns:mc="http://schemas.openxmlformats.org/markup-compatibility/2006" xmlns:p14="http://schemas.microsoft.com/office/powerpoint/2010/main">
    <mc:Choice Requires="p14">
      <p:transition spd="slow" p14:dur="2000" advTm="77583"/>
    </mc:Choice>
    <mc:Fallback xmlns="">
      <p:transition spd="slow" advTm="775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DE8F-96FF-4BE8-B481-B2E2778B14BA}"/>
              </a:ext>
            </a:extLst>
          </p:cNvPr>
          <p:cNvSpPr>
            <a:spLocks noGrp="1"/>
          </p:cNvSpPr>
          <p:nvPr>
            <p:ph type="title"/>
          </p:nvPr>
        </p:nvSpPr>
        <p:spPr>
          <a:xfrm>
            <a:off x="838200" y="365125"/>
            <a:ext cx="10515600" cy="946633"/>
          </a:xfrm>
        </p:spPr>
        <p:txBody>
          <a:bodyPr/>
          <a:lstStyle/>
          <a:p>
            <a:r>
              <a:rPr lang="en-AU" b="1" dirty="0">
                <a:latin typeface="+mn-lt"/>
              </a:rPr>
              <a:t>Observation (Continued)</a:t>
            </a:r>
          </a:p>
        </p:txBody>
      </p:sp>
      <p:sp>
        <p:nvSpPr>
          <p:cNvPr id="3" name="Content Placeholder 2">
            <a:extLst>
              <a:ext uri="{FF2B5EF4-FFF2-40B4-BE49-F238E27FC236}">
                <a16:creationId xmlns:a16="http://schemas.microsoft.com/office/drawing/2014/main" id="{793B8B92-7E65-41EC-971B-152E6E31EDAF}"/>
              </a:ext>
            </a:extLst>
          </p:cNvPr>
          <p:cNvSpPr>
            <a:spLocks noGrp="1"/>
          </p:cNvSpPr>
          <p:nvPr>
            <p:ph idx="1"/>
          </p:nvPr>
        </p:nvSpPr>
        <p:spPr>
          <a:xfrm>
            <a:off x="315685" y="1676883"/>
            <a:ext cx="11560629" cy="4679467"/>
          </a:xfrm>
        </p:spPr>
        <p:txBody>
          <a:bodyPr>
            <a:normAutofit fontScale="85000" lnSpcReduction="20000"/>
          </a:bodyPr>
          <a:lstStyle/>
          <a:p>
            <a:r>
              <a:rPr lang="en-AU" dirty="0"/>
              <a:t>Observation sometimes referred to as </a:t>
            </a:r>
            <a:r>
              <a:rPr lang="en-AU" u="sng" dirty="0"/>
              <a:t>unobtrusive method</a:t>
            </a:r>
          </a:p>
          <a:p>
            <a:pPr>
              <a:buFont typeface="Courier New" panose="02070309020205020404" pitchFamily="49" charset="0"/>
              <a:buChar char="o"/>
            </a:pPr>
            <a:r>
              <a:rPr lang="en-AU" sz="1500" dirty="0">
                <a:solidFill>
                  <a:srgbClr val="333333"/>
                </a:solidFill>
                <a:latin typeface="Arial" panose="020B0604020202020204" pitchFamily="34" charset="0"/>
              </a:rPr>
              <a:t> </a:t>
            </a:r>
            <a:r>
              <a:rPr lang="en-AU" sz="1500" dirty="0">
                <a:latin typeface="Arial" panose="020B0604020202020204" pitchFamily="34" charset="0"/>
              </a:rPr>
              <a:t>Unobtrusive measures allow for data collection and analysis to be completed without the researcher intruding in the research context.</a:t>
            </a:r>
          </a:p>
          <a:p>
            <a:pPr marL="0" indent="0">
              <a:buNone/>
            </a:pPr>
            <a:endParaRPr lang="en-AU" sz="1500" dirty="0">
              <a:latin typeface="Arial" panose="020B0604020202020204" pitchFamily="34" charset="0"/>
            </a:endParaRPr>
          </a:p>
          <a:p>
            <a:pPr>
              <a:buFont typeface="Courier New" panose="02070309020205020404" pitchFamily="49" charset="0"/>
              <a:buChar char="o"/>
            </a:pPr>
            <a:r>
              <a:rPr lang="en-AU" sz="1500" dirty="0">
                <a:latin typeface="Arial" panose="020B0604020202020204" pitchFamily="34" charset="0"/>
              </a:rPr>
              <a:t>  Their advantage is that they do not disturb the naturally occurring processes that are the subject of the research. In particular, because the informants are not aware of the research that is going on, their behaviour and self-descriptions are not modified by the researcher's presence or activities . </a:t>
            </a:r>
          </a:p>
          <a:p>
            <a:pPr>
              <a:buFont typeface="Courier New" panose="02070309020205020404" pitchFamily="49" charset="0"/>
              <a:buChar char="o"/>
            </a:pPr>
            <a:endParaRPr lang="en-AU" sz="1500" dirty="0">
              <a:latin typeface="Arial" panose="020B0604020202020204" pitchFamily="34" charset="0"/>
            </a:endParaRPr>
          </a:p>
          <a:p>
            <a:pPr>
              <a:buFont typeface="Courier New" panose="02070309020205020404" pitchFamily="49" charset="0"/>
              <a:buChar char="o"/>
            </a:pPr>
            <a:r>
              <a:rPr lang="en-AU" sz="1500" dirty="0">
                <a:latin typeface="Arial" panose="020B0604020202020204" pitchFamily="34" charset="0"/>
              </a:rPr>
              <a:t>Other names for these techniques are ‘non-reactive’ or ‘indirect’ methods.</a:t>
            </a:r>
            <a:r>
              <a:rPr lang="en-AU" sz="1500" u="sng" dirty="0"/>
              <a:t> </a:t>
            </a:r>
            <a:endParaRPr lang="en-AU" sz="1500" dirty="0"/>
          </a:p>
          <a:p>
            <a:pPr marL="0" indent="0">
              <a:buNone/>
            </a:pPr>
            <a:endParaRPr lang="en-AU" dirty="0"/>
          </a:p>
          <a:p>
            <a:r>
              <a:rPr lang="en-AU" dirty="0"/>
              <a:t>The research setting for participant observation is the study informants’ own daily environment rather than a setting assigned by researchers  </a:t>
            </a:r>
            <a:r>
              <a:rPr lang="en-AU" sz="1800" dirty="0"/>
              <a:t>(Spradley, 2016). </a:t>
            </a:r>
          </a:p>
          <a:p>
            <a:pPr marL="0" indent="0">
              <a:buNone/>
            </a:pPr>
            <a:endParaRPr lang="en-AU" sz="1800" dirty="0"/>
          </a:p>
          <a:p>
            <a:r>
              <a:rPr lang="en-GB" dirty="0"/>
              <a:t>Observation provides an enormous amount of data to be captured and analysed.</a:t>
            </a:r>
          </a:p>
          <a:p>
            <a:endParaRPr lang="en-GB" dirty="0"/>
          </a:p>
          <a:p>
            <a:r>
              <a:rPr lang="en-GB" dirty="0"/>
              <a:t>One approach to helping with collection and analysis is to digitally record observations to allow for repeated viewing </a:t>
            </a:r>
            <a:r>
              <a:rPr lang="en-GB" sz="1400" dirty="0"/>
              <a:t>(</a:t>
            </a:r>
            <a:r>
              <a:rPr lang="en-GB" sz="1400" dirty="0" err="1"/>
              <a:t>Meriläinen</a:t>
            </a:r>
            <a:r>
              <a:rPr lang="en-GB" sz="1400" dirty="0"/>
              <a:t>, </a:t>
            </a:r>
            <a:r>
              <a:rPr lang="en-GB" sz="1400" dirty="0" err="1"/>
              <a:t>Kyngäs</a:t>
            </a:r>
            <a:r>
              <a:rPr lang="en-GB" sz="1400" dirty="0"/>
              <a:t>, &amp; Ala-</a:t>
            </a:r>
            <a:r>
              <a:rPr lang="en-GB" sz="1400" dirty="0" err="1"/>
              <a:t>Kokko</a:t>
            </a:r>
            <a:r>
              <a:rPr lang="en-GB" sz="1400" dirty="0"/>
              <a:t>, 2010). </a:t>
            </a:r>
            <a:endParaRPr lang="en-AU" sz="1400" dirty="0"/>
          </a:p>
        </p:txBody>
      </p:sp>
      <p:sp>
        <p:nvSpPr>
          <p:cNvPr id="4" name="Slide Number Placeholder 3">
            <a:extLst>
              <a:ext uri="{FF2B5EF4-FFF2-40B4-BE49-F238E27FC236}">
                <a16:creationId xmlns:a16="http://schemas.microsoft.com/office/drawing/2014/main" id="{94473808-ABB6-4478-8E44-809D5560C6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427065024"/>
      </p:ext>
    </p:extLst>
  </p:cSld>
  <p:clrMapOvr>
    <a:masterClrMapping/>
  </p:clrMapOvr>
  <mc:AlternateContent xmlns:mc="http://schemas.openxmlformats.org/markup-compatibility/2006" xmlns:p14="http://schemas.microsoft.com/office/powerpoint/2010/main">
    <mc:Choice Requires="p14">
      <p:transition spd="slow" p14:dur="2000" advTm="171233"/>
    </mc:Choice>
    <mc:Fallback xmlns="">
      <p:transition spd="slow" advTm="17123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890E-02C5-4102-8E97-4F21D2FB4297}"/>
              </a:ext>
            </a:extLst>
          </p:cNvPr>
          <p:cNvSpPr>
            <a:spLocks noGrp="1"/>
          </p:cNvSpPr>
          <p:nvPr>
            <p:ph type="title"/>
          </p:nvPr>
        </p:nvSpPr>
        <p:spPr>
          <a:xfrm>
            <a:off x="838200" y="365125"/>
            <a:ext cx="10515600" cy="1145623"/>
          </a:xfrm>
        </p:spPr>
        <p:txBody>
          <a:bodyPr/>
          <a:lstStyle/>
          <a:p>
            <a:r>
              <a:rPr lang="en-AU" b="1" dirty="0">
                <a:latin typeface="+mn-lt"/>
              </a:rPr>
              <a:t>Observation (Continued) </a:t>
            </a:r>
          </a:p>
        </p:txBody>
      </p:sp>
      <p:sp>
        <p:nvSpPr>
          <p:cNvPr id="3" name="Content Placeholder 2">
            <a:extLst>
              <a:ext uri="{FF2B5EF4-FFF2-40B4-BE49-F238E27FC236}">
                <a16:creationId xmlns:a16="http://schemas.microsoft.com/office/drawing/2014/main" id="{48B990A7-3E55-4364-8768-6DE4117D0B8A}"/>
              </a:ext>
            </a:extLst>
          </p:cNvPr>
          <p:cNvSpPr>
            <a:spLocks noGrp="1"/>
          </p:cNvSpPr>
          <p:nvPr>
            <p:ph idx="1"/>
          </p:nvPr>
        </p:nvSpPr>
        <p:spPr>
          <a:xfrm>
            <a:off x="424070" y="1510748"/>
            <a:ext cx="10929730" cy="4666215"/>
          </a:xfrm>
        </p:spPr>
        <p:txBody>
          <a:bodyPr/>
          <a:lstStyle/>
          <a:p>
            <a:r>
              <a:rPr lang="en-AU" dirty="0"/>
              <a:t>Observation’ is more than just recording of data from the environment. </a:t>
            </a:r>
          </a:p>
          <a:p>
            <a:endParaRPr lang="en-AU" dirty="0"/>
          </a:p>
          <a:p>
            <a:r>
              <a:rPr lang="en-AU" dirty="0"/>
              <a:t>When we observe, we are active, not passive collectors of data like a tape recorder or video camera. </a:t>
            </a:r>
          </a:p>
          <a:p>
            <a:endParaRPr lang="en-AU" dirty="0"/>
          </a:p>
          <a:p>
            <a:r>
              <a:rPr lang="en-AU" dirty="0"/>
              <a:t>Observation seeks to find out </a:t>
            </a:r>
            <a:r>
              <a:rPr lang="en-AU" dirty="0">
                <a:solidFill>
                  <a:srgbClr val="FF0000"/>
                </a:solidFill>
              </a:rPr>
              <a:t>“what is going on here?</a:t>
            </a:r>
          </a:p>
          <a:p>
            <a:pPr marL="0" indent="0">
              <a:buNone/>
            </a:pPr>
            <a:endParaRPr lang="en-AU" dirty="0"/>
          </a:p>
          <a:p>
            <a:r>
              <a:rPr lang="en-AU" dirty="0"/>
              <a:t>Data collected in observational studies can be qualitative, quantitative or both. </a:t>
            </a:r>
          </a:p>
          <a:p>
            <a:endParaRPr lang="en-AU" dirty="0"/>
          </a:p>
          <a:p>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484BE943-CF91-4B4B-8640-04594AD0AB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749201278"/>
      </p:ext>
    </p:extLst>
  </p:cSld>
  <p:clrMapOvr>
    <a:masterClrMapping/>
  </p:clrMapOvr>
  <mc:AlternateContent xmlns:mc="http://schemas.openxmlformats.org/markup-compatibility/2006" xmlns:p14="http://schemas.microsoft.com/office/powerpoint/2010/main">
    <mc:Choice Requires="p14">
      <p:transition spd="slow" p14:dur="2000" advTm="51551"/>
    </mc:Choice>
    <mc:Fallback xmlns="">
      <p:transition spd="slow" advTm="5155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AD8E-A076-4797-9113-EFE7EB9CD7BF}"/>
              </a:ext>
            </a:extLst>
          </p:cNvPr>
          <p:cNvSpPr>
            <a:spLocks noGrp="1"/>
          </p:cNvSpPr>
          <p:nvPr>
            <p:ph type="title"/>
          </p:nvPr>
        </p:nvSpPr>
        <p:spPr>
          <a:xfrm>
            <a:off x="838200" y="365126"/>
            <a:ext cx="10515600" cy="655291"/>
          </a:xfrm>
        </p:spPr>
        <p:txBody>
          <a:bodyPr>
            <a:normAutofit fontScale="90000"/>
          </a:bodyPr>
          <a:lstStyle/>
          <a:p>
            <a:r>
              <a:rPr lang="en-AU" b="1" dirty="0">
                <a:latin typeface="+mn-lt"/>
              </a:rPr>
              <a:t> Why Use Observation to Collect Data?</a:t>
            </a:r>
          </a:p>
        </p:txBody>
      </p:sp>
      <p:sp>
        <p:nvSpPr>
          <p:cNvPr id="3" name="Content Placeholder 2">
            <a:extLst>
              <a:ext uri="{FF2B5EF4-FFF2-40B4-BE49-F238E27FC236}">
                <a16:creationId xmlns:a16="http://schemas.microsoft.com/office/drawing/2014/main" id="{890604E5-CAA4-4B44-BEBC-497B37CC7694}"/>
              </a:ext>
            </a:extLst>
          </p:cNvPr>
          <p:cNvSpPr>
            <a:spLocks noGrp="1"/>
          </p:cNvSpPr>
          <p:nvPr>
            <p:ph idx="1"/>
          </p:nvPr>
        </p:nvSpPr>
        <p:spPr>
          <a:xfrm>
            <a:off x="384313" y="1113184"/>
            <a:ext cx="10515600" cy="5379690"/>
          </a:xfrm>
        </p:spPr>
        <p:txBody>
          <a:bodyPr>
            <a:noAutofit/>
          </a:bodyPr>
          <a:lstStyle/>
          <a:p>
            <a:r>
              <a:rPr lang="en-AU" sz="2400" dirty="0"/>
              <a:t>They provide researchers with ways to check for nonverbal expression of feelings, determine who interacts with whom, grasp how participants communicate with each other, and check for how much time is spent on various activities.</a:t>
            </a:r>
          </a:p>
          <a:p>
            <a:pPr marL="0" indent="0">
              <a:buNone/>
            </a:pPr>
            <a:endParaRPr lang="en-AU" sz="2400" dirty="0"/>
          </a:p>
          <a:p>
            <a:endParaRPr lang="en-AU" sz="2400" dirty="0"/>
          </a:p>
          <a:p>
            <a:r>
              <a:rPr lang="en-AU" sz="2400" dirty="0"/>
              <a:t>Participant observation allows researchers to check definitions of terms that participants use in interviews, observe events that informants may be unable or unwilling to share.</a:t>
            </a:r>
          </a:p>
          <a:p>
            <a:pPr marL="0" indent="0">
              <a:buNone/>
            </a:pPr>
            <a:endParaRPr lang="en-AU" sz="2400" dirty="0"/>
          </a:p>
          <a:p>
            <a:endParaRPr lang="en-AU" sz="2400" dirty="0"/>
          </a:p>
          <a:p>
            <a:r>
              <a:rPr lang="en-AU" sz="2400" dirty="0"/>
              <a:t>Help researchers observe situations informants have described in interviews, thereby making them aware of distortions or inaccuracies in description provided by those informants </a:t>
            </a:r>
            <a:r>
              <a:rPr lang="en-AU" sz="1800" dirty="0"/>
              <a:t>(</a:t>
            </a:r>
            <a:r>
              <a:rPr lang="en-AU" sz="1800" dirty="0" err="1"/>
              <a:t>Kawulich</a:t>
            </a:r>
            <a:r>
              <a:rPr lang="en-AU" sz="1800" dirty="0"/>
              <a:t>, 2005)</a:t>
            </a:r>
          </a:p>
          <a:p>
            <a:pPr marL="0" indent="0">
              <a:buNone/>
            </a:pPr>
            <a:r>
              <a:rPr lang="en-AU" sz="2400" dirty="0"/>
              <a:t> . </a:t>
            </a:r>
          </a:p>
          <a:p>
            <a:endParaRPr lang="en-AU" sz="2400" dirty="0"/>
          </a:p>
          <a:p>
            <a:endParaRPr lang="en-AU" sz="2400" dirty="0"/>
          </a:p>
          <a:p>
            <a:endParaRPr lang="en-AU" sz="2400" dirty="0"/>
          </a:p>
          <a:p>
            <a:pPr marL="0" indent="0">
              <a:buNone/>
            </a:pPr>
            <a:r>
              <a:rPr lang="en-AU" sz="2400" dirty="0"/>
              <a:t> (</a:t>
            </a:r>
            <a:r>
              <a:rPr lang="en-AU" sz="2400" dirty="0" err="1"/>
              <a:t>Kawulich</a:t>
            </a:r>
            <a:r>
              <a:rPr lang="en-AU" sz="2400" dirty="0"/>
              <a:t>, 2005)</a:t>
            </a:r>
          </a:p>
        </p:txBody>
      </p:sp>
      <p:sp>
        <p:nvSpPr>
          <p:cNvPr id="4" name="Slide Number Placeholder 3">
            <a:extLst>
              <a:ext uri="{FF2B5EF4-FFF2-40B4-BE49-F238E27FC236}">
                <a16:creationId xmlns:a16="http://schemas.microsoft.com/office/drawing/2014/main" id="{F971ABBE-1E26-4B73-925A-6A64D7EF60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380558873"/>
      </p:ext>
    </p:extLst>
  </p:cSld>
  <p:clrMapOvr>
    <a:masterClrMapping/>
  </p:clrMapOvr>
  <mc:AlternateContent xmlns:mc="http://schemas.openxmlformats.org/markup-compatibility/2006" xmlns:p14="http://schemas.microsoft.com/office/powerpoint/2010/main">
    <mc:Choice Requires="p14">
      <p:transition spd="slow" p14:dur="2000" advTm="147405"/>
    </mc:Choice>
    <mc:Fallback xmlns="">
      <p:transition spd="slow" advTm="14740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7122-32A3-4F1E-96B6-CCBF5A9402C5}"/>
              </a:ext>
            </a:extLst>
          </p:cNvPr>
          <p:cNvSpPr>
            <a:spLocks noGrp="1"/>
          </p:cNvSpPr>
          <p:nvPr>
            <p:ph type="title"/>
          </p:nvPr>
        </p:nvSpPr>
        <p:spPr>
          <a:xfrm>
            <a:off x="373144" y="404314"/>
            <a:ext cx="11449878" cy="980349"/>
          </a:xfrm>
        </p:spPr>
        <p:txBody>
          <a:bodyPr>
            <a:normAutofit/>
          </a:bodyPr>
          <a:lstStyle/>
          <a:p>
            <a:r>
              <a:rPr lang="en-AU" sz="3600" b="1" dirty="0">
                <a:solidFill>
                  <a:prstClr val="black"/>
                </a:solidFill>
                <a:latin typeface="Calibri" panose="020F0502020204030204"/>
              </a:rPr>
              <a:t> Why Use Observation to Collect Data? (Continued)</a:t>
            </a:r>
            <a:endParaRPr lang="en-AU" sz="3600" dirty="0"/>
          </a:p>
        </p:txBody>
      </p:sp>
      <p:sp>
        <p:nvSpPr>
          <p:cNvPr id="3" name="Content Placeholder 2">
            <a:extLst>
              <a:ext uri="{FF2B5EF4-FFF2-40B4-BE49-F238E27FC236}">
                <a16:creationId xmlns:a16="http://schemas.microsoft.com/office/drawing/2014/main" id="{70231ACD-59DC-43EB-92F9-AA79F2A2C131}"/>
              </a:ext>
            </a:extLst>
          </p:cNvPr>
          <p:cNvSpPr>
            <a:spLocks noGrp="1"/>
          </p:cNvSpPr>
          <p:nvPr>
            <p:ph idx="1"/>
          </p:nvPr>
        </p:nvSpPr>
        <p:spPr>
          <a:xfrm>
            <a:off x="225761" y="1315448"/>
            <a:ext cx="11439370" cy="5110117"/>
          </a:xfrm>
        </p:spPr>
        <p:txBody>
          <a:bodyPr>
            <a:normAutofit/>
          </a:bodyPr>
          <a:lstStyle/>
          <a:p>
            <a:r>
              <a:rPr lang="en-AU" dirty="0"/>
              <a:t>Makes it possible to collect different types of data. Being onsite over a period of time familiarizes the researcher to the community, thereby facilitating involvement in sensitive activities to which he/she generally would not be invited.</a:t>
            </a:r>
          </a:p>
          <a:p>
            <a:r>
              <a:rPr lang="en-AU" dirty="0"/>
              <a:t>It helps the researcher to develop questions that make sense in the native language or are culturally relevant.</a:t>
            </a:r>
          </a:p>
          <a:p>
            <a:r>
              <a:rPr lang="en-AU" dirty="0"/>
              <a:t>It gives the researcher a better understanding of what is happening in the culture.</a:t>
            </a:r>
          </a:p>
          <a:p>
            <a:r>
              <a:rPr lang="en-AU" dirty="0"/>
              <a:t>Enables the researcher to collect both quantitative and qualitative data through surveys and interviews.</a:t>
            </a:r>
          </a:p>
          <a:p>
            <a:pPr marL="0" indent="0">
              <a:buNone/>
            </a:pPr>
            <a:r>
              <a:rPr lang="en-AU" sz="1600" dirty="0"/>
              <a:t>(Bernard, 2017)</a:t>
            </a:r>
          </a:p>
          <a:p>
            <a:endParaRPr lang="en-AU" dirty="0"/>
          </a:p>
        </p:txBody>
      </p:sp>
      <p:sp>
        <p:nvSpPr>
          <p:cNvPr id="4" name="Slide Number Placeholder 3">
            <a:extLst>
              <a:ext uri="{FF2B5EF4-FFF2-40B4-BE49-F238E27FC236}">
                <a16:creationId xmlns:a16="http://schemas.microsoft.com/office/drawing/2014/main" id="{34C1AEA7-871E-4F5C-A28C-2676F71C69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997386489"/>
      </p:ext>
    </p:extLst>
  </p:cSld>
  <p:clrMapOvr>
    <a:masterClrMapping/>
  </p:clrMapOvr>
  <mc:AlternateContent xmlns:mc="http://schemas.openxmlformats.org/markup-compatibility/2006" xmlns:p14="http://schemas.microsoft.com/office/powerpoint/2010/main">
    <mc:Choice Requires="p14">
      <p:transition spd="slow" p14:dur="2000" advTm="82656"/>
    </mc:Choice>
    <mc:Fallback xmlns="">
      <p:transition spd="slow" advTm="8265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44D1-BE5D-4C5D-94F4-370E7E02A0EA}"/>
              </a:ext>
            </a:extLst>
          </p:cNvPr>
          <p:cNvSpPr>
            <a:spLocks noGrp="1"/>
          </p:cNvSpPr>
          <p:nvPr>
            <p:ph type="title"/>
          </p:nvPr>
        </p:nvSpPr>
        <p:spPr>
          <a:xfrm>
            <a:off x="838200" y="365125"/>
            <a:ext cx="10903226" cy="1325563"/>
          </a:xfrm>
        </p:spPr>
        <p:txBody>
          <a:bodyPr/>
          <a:lstStyle/>
          <a:p>
            <a:r>
              <a:rPr lang="en-AU" b="1" dirty="0">
                <a:latin typeface="+mn-lt"/>
              </a:rPr>
              <a:t>Two types of observations </a:t>
            </a:r>
          </a:p>
        </p:txBody>
      </p:sp>
      <p:sp>
        <p:nvSpPr>
          <p:cNvPr id="3" name="Content Placeholder 2">
            <a:extLst>
              <a:ext uri="{FF2B5EF4-FFF2-40B4-BE49-F238E27FC236}">
                <a16:creationId xmlns:a16="http://schemas.microsoft.com/office/drawing/2014/main" id="{72FC9755-9205-4CC5-AD4F-F31C2FDAD4ED}"/>
              </a:ext>
            </a:extLst>
          </p:cNvPr>
          <p:cNvSpPr>
            <a:spLocks noGrp="1"/>
          </p:cNvSpPr>
          <p:nvPr>
            <p:ph idx="1"/>
          </p:nvPr>
        </p:nvSpPr>
        <p:spPr>
          <a:xfrm>
            <a:off x="450574" y="1417983"/>
            <a:ext cx="10903226" cy="4797287"/>
          </a:xfrm>
        </p:spPr>
        <p:txBody>
          <a:bodyPr/>
          <a:lstStyle/>
          <a:p>
            <a:pPr fontAlgn="base">
              <a:lnSpc>
                <a:spcPct val="100000"/>
              </a:lnSpc>
              <a:spcBef>
                <a:spcPct val="20000"/>
              </a:spcBef>
              <a:spcAft>
                <a:spcPct val="0"/>
              </a:spcAft>
              <a:buClr>
                <a:srgbClr val="330066"/>
              </a:buClr>
              <a:buSzPct val="70000"/>
            </a:pPr>
            <a:r>
              <a:rPr lang="en-US" altLang="en-US" sz="3000" b="1" dirty="0">
                <a:solidFill>
                  <a:srgbClr val="000000"/>
                </a:solidFill>
              </a:rPr>
              <a:t>Non- participant observation</a:t>
            </a:r>
            <a:r>
              <a:rPr lang="en-US" altLang="en-US" sz="3000" dirty="0">
                <a:solidFill>
                  <a:srgbClr val="000000"/>
                </a:solidFill>
              </a:rPr>
              <a:t>. Researcher is not part of the activity taking place, but simply observes. May be identified as observer/researcher (</a:t>
            </a:r>
            <a:r>
              <a:rPr lang="en-AU" altLang="en-US" sz="3000" dirty="0">
                <a:solidFill>
                  <a:srgbClr val="000000"/>
                </a:solidFill>
              </a:rPr>
              <a:t>Observers adopt a detached role) </a:t>
            </a:r>
            <a:endParaRPr lang="en-US" altLang="en-US" sz="3000" dirty="0">
              <a:solidFill>
                <a:srgbClr val="000000"/>
              </a:solidFill>
            </a:endParaRPr>
          </a:p>
          <a:p>
            <a:pPr marL="0" lvl="0" indent="0" fontAlgn="base">
              <a:lnSpc>
                <a:spcPct val="100000"/>
              </a:lnSpc>
              <a:spcBef>
                <a:spcPct val="20000"/>
              </a:spcBef>
              <a:spcAft>
                <a:spcPct val="0"/>
              </a:spcAft>
              <a:buClr>
                <a:srgbClr val="330066"/>
              </a:buClr>
              <a:buSzPct val="70000"/>
              <a:buNone/>
            </a:pPr>
            <a:endParaRPr lang="en-US" altLang="en-US" sz="3000" dirty="0">
              <a:solidFill>
                <a:srgbClr val="000000"/>
              </a:solidFill>
            </a:endParaRPr>
          </a:p>
          <a:p>
            <a:pPr fontAlgn="base">
              <a:lnSpc>
                <a:spcPct val="100000"/>
              </a:lnSpc>
              <a:spcBef>
                <a:spcPct val="20000"/>
              </a:spcBef>
              <a:spcAft>
                <a:spcPct val="0"/>
              </a:spcAft>
              <a:buClr>
                <a:srgbClr val="330066"/>
              </a:buClr>
              <a:buSzPct val="70000"/>
            </a:pPr>
            <a:r>
              <a:rPr lang="en-US" altLang="en-US" sz="3000" b="1" dirty="0">
                <a:solidFill>
                  <a:srgbClr val="000000"/>
                </a:solidFill>
              </a:rPr>
              <a:t>Participant observation</a:t>
            </a:r>
            <a:r>
              <a:rPr lang="en-US" altLang="en-US" sz="3000" dirty="0">
                <a:solidFill>
                  <a:srgbClr val="000000"/>
                </a:solidFill>
              </a:rPr>
              <a:t>. Researcher takes part in community, organization, or activity. Researcher attempts to learn what it is like to be part of the community, organization, or participate in the activity ( i.e. observer </a:t>
            </a:r>
            <a:r>
              <a:rPr lang="en-AU" altLang="en-US" sz="3000" dirty="0">
                <a:solidFill>
                  <a:srgbClr val="000000"/>
                </a:solidFill>
              </a:rPr>
              <a:t>participates in the activities being observed). </a:t>
            </a:r>
            <a:r>
              <a:rPr lang="en-US" altLang="en-US" sz="3000" dirty="0">
                <a:solidFill>
                  <a:srgbClr val="000000"/>
                </a:solidFill>
              </a:rPr>
              <a:t> </a:t>
            </a:r>
            <a:endParaRPr lang="en-AU" dirty="0"/>
          </a:p>
        </p:txBody>
      </p:sp>
      <p:sp>
        <p:nvSpPr>
          <p:cNvPr id="4" name="Slide Number Placeholder 3">
            <a:extLst>
              <a:ext uri="{FF2B5EF4-FFF2-40B4-BE49-F238E27FC236}">
                <a16:creationId xmlns:a16="http://schemas.microsoft.com/office/drawing/2014/main" id="{E1F65502-DFE5-4A52-8C40-5E50B80EB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4079501696"/>
      </p:ext>
    </p:extLst>
  </p:cSld>
  <p:clrMapOvr>
    <a:masterClrMapping/>
  </p:clrMapOvr>
  <mc:AlternateContent xmlns:mc="http://schemas.openxmlformats.org/markup-compatibility/2006" xmlns:p14="http://schemas.microsoft.com/office/powerpoint/2010/main">
    <mc:Choice Requires="p14">
      <p:transition spd="slow" p14:dur="2000" advTm="132900"/>
    </mc:Choice>
    <mc:Fallback xmlns="">
      <p:transition spd="slow" advTm="1329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mn-lt"/>
              </a:rPr>
              <a:t>Types of observation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Observational research - definition and meaning - Market Business New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9288" y="2474923"/>
            <a:ext cx="4144512" cy="32164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53588" y="2474923"/>
            <a:ext cx="4728755" cy="3333081"/>
          </a:xfrm>
          <a:prstGeom prst="rect">
            <a:avLst/>
          </a:prstGeom>
        </p:spPr>
      </p:pic>
      <p:sp>
        <p:nvSpPr>
          <p:cNvPr id="3" name="Footer Placeholder 2"/>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2391200025"/>
      </p:ext>
    </p:extLst>
  </p:cSld>
  <p:clrMapOvr>
    <a:masterClrMapping/>
  </p:clrMapOvr>
  <mc:AlternateContent xmlns:mc="http://schemas.openxmlformats.org/markup-compatibility/2006" xmlns:p14="http://schemas.microsoft.com/office/powerpoint/2010/main">
    <mc:Choice Requires="p14">
      <p:transition spd="slow" p14:dur="2000" advTm="42802"/>
    </mc:Choice>
    <mc:Fallback xmlns="">
      <p:transition spd="slow" advTm="428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40972" y="1394551"/>
            <a:ext cx="8869680" cy="4351338"/>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506741186"/>
      </p:ext>
    </p:extLst>
  </p:cSld>
  <p:clrMapOvr>
    <a:masterClrMapping/>
  </p:clrMapOvr>
  <mc:AlternateContent xmlns:mc="http://schemas.openxmlformats.org/markup-compatibility/2006" xmlns:p14="http://schemas.microsoft.com/office/powerpoint/2010/main">
    <mc:Choice Requires="p14">
      <p:transition spd="slow" p14:dur="2000" advTm="91370"/>
    </mc:Choice>
    <mc:Fallback xmlns="">
      <p:transition spd="slow" advTm="9137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mn-lt"/>
              </a:rPr>
              <a:t>Participant observation  </a:t>
            </a:r>
          </a:p>
        </p:txBody>
      </p:sp>
      <p:sp>
        <p:nvSpPr>
          <p:cNvPr id="3" name="Content Placeholder 2"/>
          <p:cNvSpPr>
            <a:spLocks noGrp="1"/>
          </p:cNvSpPr>
          <p:nvPr>
            <p:ph idx="1"/>
          </p:nvPr>
        </p:nvSpPr>
        <p:spPr>
          <a:xfrm>
            <a:off x="600891" y="1690688"/>
            <a:ext cx="10752909" cy="4665662"/>
          </a:xfrm>
        </p:spPr>
        <p:txBody>
          <a:bodyPr/>
          <a:lstStyle/>
          <a:p>
            <a:r>
              <a:rPr lang="en-US" dirty="0"/>
              <a:t>Marshall &amp; </a:t>
            </a:r>
            <a:r>
              <a:rPr lang="en-US" dirty="0" err="1"/>
              <a:t>Rossman</a:t>
            </a:r>
            <a:r>
              <a:rPr lang="en-US" dirty="0"/>
              <a:t> (1989)</a:t>
            </a:r>
          </a:p>
          <a:p>
            <a:pPr lvl="1"/>
            <a:r>
              <a:rPr lang="en-US" dirty="0"/>
              <a:t>“The systematic description of events, behaviors, and artifacts in the social setting chosen for study" (p.79). </a:t>
            </a:r>
          </a:p>
          <a:p>
            <a:pPr lvl="1"/>
            <a:r>
              <a:rPr lang="en-US" dirty="0"/>
              <a:t>Observations enable the researcher to describe existing situations using the five senses, providing a "written photograph" of the situation under study</a:t>
            </a:r>
          </a:p>
          <a:p>
            <a:pPr lvl="1"/>
            <a:r>
              <a:rPr lang="en-US" dirty="0"/>
              <a:t>A process enabling researchers to learn about the activities of the people under study in the natural setting through observing and participating in those activities. </a:t>
            </a:r>
          </a:p>
          <a:p>
            <a:pPr lvl="1"/>
            <a:r>
              <a:rPr lang="en-US" dirty="0"/>
              <a:t>“The process of learning through exposure to or involvement in the day-to-day or routine activities of participants in the researcher setting”</a:t>
            </a:r>
          </a:p>
          <a:p>
            <a:pPr marL="457200" lvl="1" indent="0">
              <a:buNone/>
            </a:pPr>
            <a:r>
              <a:rPr lang="en-US" dirty="0"/>
              <a:t> </a:t>
            </a:r>
          </a:p>
          <a:p>
            <a:endParaRPr lang="en-AU"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588388383"/>
      </p:ext>
    </p:extLst>
  </p:cSld>
  <p:clrMapOvr>
    <a:masterClrMapping/>
  </p:clrMapOvr>
  <mc:AlternateContent xmlns:mc="http://schemas.openxmlformats.org/markup-compatibility/2006" xmlns:p14="http://schemas.microsoft.com/office/powerpoint/2010/main">
    <mc:Choice Requires="p14">
      <p:transition spd="slow" p14:dur="2000" advTm="66957"/>
    </mc:Choice>
    <mc:Fallback xmlns="">
      <p:transition spd="slow" advTm="6695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mn-lt"/>
              </a:rPr>
              <a:t>Participant observation- Methodology </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r>
              <a:rPr lang="en-US" sz="3200" dirty="0">
                <a:solidFill>
                  <a:prstClr val="black"/>
                </a:solidFill>
              </a:rPr>
              <a:t>The researcher assumes a role in the setting or group being studied. </a:t>
            </a:r>
          </a:p>
          <a:p>
            <a:pPr marL="742950" lvl="1" indent="-285750">
              <a:lnSpc>
                <a:spcPct val="100000"/>
              </a:lnSpc>
              <a:spcBef>
                <a:spcPct val="20000"/>
              </a:spcBef>
              <a:buFont typeface="Arial" panose="020B0604020202020204" pitchFamily="34" charset="0"/>
              <a:buChar char="–"/>
            </a:pPr>
            <a:r>
              <a:rPr lang="en-US" sz="3200" dirty="0">
                <a:solidFill>
                  <a:prstClr val="black"/>
                </a:solidFill>
              </a:rPr>
              <a:t>Often the researcher actually takes on the role being studied; </a:t>
            </a:r>
          </a:p>
          <a:p>
            <a:pPr lvl="2">
              <a:lnSpc>
                <a:spcPct val="100000"/>
              </a:lnSpc>
              <a:spcBef>
                <a:spcPct val="20000"/>
              </a:spcBef>
            </a:pPr>
            <a:r>
              <a:rPr lang="en-US" sz="3200" dirty="0">
                <a:solidFill>
                  <a:prstClr val="black"/>
                </a:solidFill>
              </a:rPr>
              <a:t>Becoming a firefighter</a:t>
            </a:r>
          </a:p>
          <a:p>
            <a:pPr lvl="2">
              <a:lnSpc>
                <a:spcPct val="100000"/>
              </a:lnSpc>
              <a:spcBef>
                <a:spcPct val="20000"/>
              </a:spcBef>
            </a:pPr>
            <a:r>
              <a:rPr lang="en-US" sz="3200" dirty="0">
                <a:solidFill>
                  <a:prstClr val="black"/>
                </a:solidFill>
              </a:rPr>
              <a:t>Enrolling in flight training school</a:t>
            </a:r>
          </a:p>
          <a:p>
            <a:pPr lvl="2">
              <a:lnSpc>
                <a:spcPct val="100000"/>
              </a:lnSpc>
              <a:spcBef>
                <a:spcPct val="20000"/>
              </a:spcBef>
            </a:pPr>
            <a:r>
              <a:rPr lang="en-US" sz="3200" dirty="0">
                <a:solidFill>
                  <a:prstClr val="black"/>
                </a:solidFill>
              </a:rPr>
              <a:t>Working in a mental hospital (or passing as a patient)</a:t>
            </a:r>
          </a:p>
          <a:p>
            <a:pPr marL="0" indent="0">
              <a:buNone/>
            </a:pPr>
            <a:endParaRPr lang="en-AU" sz="3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564148112"/>
      </p:ext>
    </p:extLst>
  </p:cSld>
  <p:clrMapOvr>
    <a:masterClrMapping/>
  </p:clrMapOvr>
  <mc:AlternateContent xmlns:mc="http://schemas.openxmlformats.org/markup-compatibility/2006" xmlns:p14="http://schemas.microsoft.com/office/powerpoint/2010/main">
    <mc:Choice Requires="p14">
      <p:transition spd="slow" p14:dur="2000" advTm="33365"/>
    </mc:Choice>
    <mc:Fallback xmlns="">
      <p:transition spd="slow" advTm="3336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2DF3-B0E5-45C0-8E80-9E5556858057}"/>
              </a:ext>
            </a:extLst>
          </p:cNvPr>
          <p:cNvSpPr>
            <a:spLocks noGrp="1"/>
          </p:cNvSpPr>
          <p:nvPr>
            <p:ph type="title"/>
          </p:nvPr>
        </p:nvSpPr>
        <p:spPr>
          <a:xfrm>
            <a:off x="838199" y="365125"/>
            <a:ext cx="10810461" cy="1325563"/>
          </a:xfrm>
        </p:spPr>
        <p:txBody>
          <a:bodyPr>
            <a:normAutofit/>
          </a:bodyPr>
          <a:lstStyle/>
          <a:p>
            <a:r>
              <a:rPr lang="en-US" altLang="en-US" sz="2800" b="1" dirty="0">
                <a:latin typeface="+mn-lt"/>
              </a:rPr>
              <a:t>In both types of observation, the researcher attempts to learn about context in which behavior takes place. Context includes:</a:t>
            </a:r>
            <a:endParaRPr lang="en-AU" sz="2800" b="1" dirty="0">
              <a:latin typeface="+mn-lt"/>
            </a:endParaRPr>
          </a:p>
        </p:txBody>
      </p:sp>
      <p:sp>
        <p:nvSpPr>
          <p:cNvPr id="3" name="Content Placeholder 2">
            <a:extLst>
              <a:ext uri="{FF2B5EF4-FFF2-40B4-BE49-F238E27FC236}">
                <a16:creationId xmlns:a16="http://schemas.microsoft.com/office/drawing/2014/main" id="{76EDB813-2C58-40B5-BE1C-A6ED3DBAD33F}"/>
              </a:ext>
            </a:extLst>
          </p:cNvPr>
          <p:cNvSpPr>
            <a:spLocks noGrp="1"/>
          </p:cNvSpPr>
          <p:nvPr>
            <p:ph idx="1"/>
          </p:nvPr>
        </p:nvSpPr>
        <p:spPr>
          <a:xfrm>
            <a:off x="944218" y="1690688"/>
            <a:ext cx="9723782" cy="3729451"/>
          </a:xfrm>
        </p:spPr>
        <p:txBody>
          <a:bodyPr>
            <a:normAutofit/>
          </a:bodyPr>
          <a:lstStyle/>
          <a:p>
            <a:r>
              <a:rPr lang="en-US" altLang="en-US" sz="3600" dirty="0"/>
              <a:t>Physical surroundings.</a:t>
            </a:r>
          </a:p>
          <a:p>
            <a:r>
              <a:rPr lang="en-US" altLang="en-US" sz="3600" dirty="0"/>
              <a:t>Other people in the setting.</a:t>
            </a:r>
          </a:p>
          <a:p>
            <a:r>
              <a:rPr lang="en-US" altLang="en-US" sz="3600" dirty="0"/>
              <a:t>The interactions among different people in the setting.</a:t>
            </a:r>
          </a:p>
          <a:p>
            <a:r>
              <a:rPr lang="en-US" altLang="en-US" sz="3600" dirty="0"/>
              <a:t>The social, cultural, political, or economic context in which the behavior occurs and why it occurs</a:t>
            </a:r>
            <a:endParaRPr lang="en-AU" sz="3600" dirty="0"/>
          </a:p>
        </p:txBody>
      </p:sp>
      <p:sp>
        <p:nvSpPr>
          <p:cNvPr id="4" name="Slide Number Placeholder 3">
            <a:extLst>
              <a:ext uri="{FF2B5EF4-FFF2-40B4-BE49-F238E27FC236}">
                <a16:creationId xmlns:a16="http://schemas.microsoft.com/office/drawing/2014/main" id="{7C6AA6C9-4C97-4223-8D94-6BAA9721CB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895323875"/>
      </p:ext>
    </p:extLst>
  </p:cSld>
  <p:clrMapOvr>
    <a:masterClrMapping/>
  </p:clrMapOvr>
  <mc:AlternateContent xmlns:mc="http://schemas.openxmlformats.org/markup-compatibility/2006" xmlns:p14="http://schemas.microsoft.com/office/powerpoint/2010/main">
    <mc:Choice Requires="p14">
      <p:transition spd="slow" p14:dur="2000" advTm="93799"/>
    </mc:Choice>
    <mc:Fallback xmlns="">
      <p:transition spd="slow" advTm="937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226B-E414-4E35-B932-80C94A4848F9}"/>
              </a:ext>
            </a:extLst>
          </p:cNvPr>
          <p:cNvSpPr>
            <a:spLocks noGrp="1"/>
          </p:cNvSpPr>
          <p:nvPr>
            <p:ph type="title"/>
          </p:nvPr>
        </p:nvSpPr>
        <p:spPr>
          <a:xfrm>
            <a:off x="838200" y="365126"/>
            <a:ext cx="10515600" cy="1079362"/>
          </a:xfrm>
        </p:spPr>
        <p:txBody>
          <a:bodyPr/>
          <a:lstStyle/>
          <a:p>
            <a:r>
              <a:rPr lang="en-AU" b="1" dirty="0">
                <a:latin typeface="+mn-lt"/>
              </a:rPr>
              <a:t>Focus groups </a:t>
            </a:r>
          </a:p>
        </p:txBody>
      </p:sp>
      <p:sp>
        <p:nvSpPr>
          <p:cNvPr id="3" name="Content Placeholder 2">
            <a:extLst>
              <a:ext uri="{FF2B5EF4-FFF2-40B4-BE49-F238E27FC236}">
                <a16:creationId xmlns:a16="http://schemas.microsoft.com/office/drawing/2014/main" id="{CFC647D6-9D71-4910-A66A-5954941C91B5}"/>
              </a:ext>
            </a:extLst>
          </p:cNvPr>
          <p:cNvSpPr>
            <a:spLocks noGrp="1"/>
          </p:cNvSpPr>
          <p:nvPr>
            <p:ph idx="1"/>
          </p:nvPr>
        </p:nvSpPr>
        <p:spPr>
          <a:xfrm>
            <a:off x="838200" y="1703595"/>
            <a:ext cx="10757452" cy="4359965"/>
          </a:xfrm>
        </p:spPr>
        <p:txBody>
          <a:bodyPr>
            <a:normAutofit fontScale="92500" lnSpcReduction="10000"/>
          </a:bodyPr>
          <a:lstStyle/>
          <a:p>
            <a:r>
              <a:rPr lang="en-AU" sz="4300" dirty="0"/>
              <a:t>Focus groups ( sometimes called focus group interviews) take place in a group setting. </a:t>
            </a:r>
          </a:p>
          <a:p>
            <a:pPr lvl="0"/>
            <a:endParaRPr lang="en-AU" sz="4300" dirty="0">
              <a:solidFill>
                <a:prstClr val="black"/>
              </a:solidFill>
            </a:endParaRPr>
          </a:p>
          <a:p>
            <a:pPr lvl="0"/>
            <a:r>
              <a:rPr lang="en-AU" sz="4300" dirty="0">
                <a:solidFill>
                  <a:prstClr val="black"/>
                </a:solidFill>
              </a:rPr>
              <a:t>Focus groups are not recommended for studying sensitive topics that people will be reluctant to discuss in public. </a:t>
            </a:r>
          </a:p>
          <a:p>
            <a:pPr marL="0" lvl="0" indent="0">
              <a:buNone/>
            </a:pPr>
            <a:endParaRPr lang="en-AU" sz="3800" dirty="0">
              <a:solidFill>
                <a:prstClr val="black"/>
              </a:solidFill>
            </a:endParaRPr>
          </a:p>
          <a:p>
            <a:pPr marL="0" indent="0">
              <a:buNone/>
            </a:pPr>
            <a:r>
              <a:rPr lang="en-AU" dirty="0">
                <a:solidFill>
                  <a:prstClr val="black"/>
                </a:solidFill>
              </a:rPr>
              <a:t>(Qu &amp; Dumay, 2011)</a:t>
            </a:r>
          </a:p>
          <a:p>
            <a:endParaRPr lang="en-AU" dirty="0"/>
          </a:p>
        </p:txBody>
      </p:sp>
      <p:sp>
        <p:nvSpPr>
          <p:cNvPr id="4" name="Slide Number Placeholder 3">
            <a:extLst>
              <a:ext uri="{FF2B5EF4-FFF2-40B4-BE49-F238E27FC236}">
                <a16:creationId xmlns:a16="http://schemas.microsoft.com/office/drawing/2014/main" id="{A777CCC4-0BE2-40C6-A5E1-EE15EDFA23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159317603"/>
      </p:ext>
    </p:extLst>
  </p:cSld>
  <p:clrMapOvr>
    <a:masterClrMapping/>
  </p:clrMapOvr>
  <mc:AlternateContent xmlns:mc="http://schemas.openxmlformats.org/markup-compatibility/2006" xmlns:p14="http://schemas.microsoft.com/office/powerpoint/2010/main">
    <mc:Choice Requires="p14">
      <p:transition spd="slow" p14:dur="2000" advTm="177489"/>
    </mc:Choice>
    <mc:Fallback xmlns="">
      <p:transition spd="slow" advTm="17748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69A2-0BB6-4E62-8C3F-4505BA3A6563}"/>
              </a:ext>
            </a:extLst>
          </p:cNvPr>
          <p:cNvSpPr>
            <a:spLocks noGrp="1"/>
          </p:cNvSpPr>
          <p:nvPr>
            <p:ph type="title"/>
          </p:nvPr>
        </p:nvSpPr>
        <p:spPr/>
        <p:txBody>
          <a:bodyPr/>
          <a:lstStyle/>
          <a:p>
            <a:r>
              <a:rPr lang="en-AU" b="1" dirty="0">
                <a:latin typeface="+mn-lt"/>
              </a:rPr>
              <a:t>Styles of observation </a:t>
            </a:r>
          </a:p>
        </p:txBody>
      </p:sp>
      <p:sp>
        <p:nvSpPr>
          <p:cNvPr id="3" name="Content Placeholder 2">
            <a:extLst>
              <a:ext uri="{FF2B5EF4-FFF2-40B4-BE49-F238E27FC236}">
                <a16:creationId xmlns:a16="http://schemas.microsoft.com/office/drawing/2014/main" id="{0F83C9DA-B18A-476A-93D5-33380A8B0EFA}"/>
              </a:ext>
            </a:extLst>
          </p:cNvPr>
          <p:cNvSpPr>
            <a:spLocks noGrp="1"/>
          </p:cNvSpPr>
          <p:nvPr>
            <p:ph idx="1"/>
          </p:nvPr>
        </p:nvSpPr>
        <p:spPr>
          <a:xfrm>
            <a:off x="838200" y="1484243"/>
            <a:ext cx="10717696" cy="4692720"/>
          </a:xfrm>
        </p:spPr>
        <p:txBody>
          <a:bodyPr>
            <a:normAutofit lnSpcReduction="10000"/>
          </a:bodyPr>
          <a:lstStyle/>
          <a:p>
            <a:r>
              <a:rPr lang="en-US" altLang="en-US" dirty="0"/>
              <a:t>Unstructured observation – describing what occurs. Researcher usually does not have a preconceived idea about what would occur.</a:t>
            </a:r>
          </a:p>
          <a:p>
            <a:pPr>
              <a:buFont typeface="Wingdings" panose="05000000000000000000" pitchFamily="2" charset="2"/>
              <a:buChar char="q"/>
            </a:pPr>
            <a:r>
              <a:rPr lang="en-US" altLang="en-US" sz="1800" dirty="0"/>
              <a:t> The most common type</a:t>
            </a:r>
          </a:p>
          <a:p>
            <a:pPr>
              <a:buFont typeface="Wingdings" panose="05000000000000000000" pitchFamily="2" charset="2"/>
              <a:buChar char="q"/>
            </a:pPr>
            <a:r>
              <a:rPr lang="en-AU" altLang="en-US" sz="1800" dirty="0"/>
              <a:t>Uses the researcher’s words for thick description of phenomena or events (Mulhall, 2003).</a:t>
            </a:r>
          </a:p>
          <a:p>
            <a:pPr marL="0" indent="0">
              <a:buNone/>
            </a:pPr>
            <a:endParaRPr lang="en-US" altLang="en-US" dirty="0"/>
          </a:p>
          <a:p>
            <a:r>
              <a:rPr lang="en-US" altLang="en-US" dirty="0"/>
              <a:t>Structured observation. Starting with an operational definition of what you want to measure – and counting only the behavior or situation that “fits” the definition</a:t>
            </a:r>
          </a:p>
          <a:p>
            <a:pPr>
              <a:buFont typeface="Wingdings" panose="05000000000000000000" pitchFamily="2" charset="2"/>
              <a:buChar char="q"/>
            </a:pPr>
            <a:r>
              <a:rPr lang="en-AU" altLang="en-US" sz="1800" dirty="0"/>
              <a:t> Uses a template to record tabulations of specific behaviours that can be measured and analysed statistically (Callahan &amp; </a:t>
            </a:r>
            <a:r>
              <a:rPr lang="en-AU" altLang="en-US" sz="1800" dirty="0" err="1"/>
              <a:t>Bertakis</a:t>
            </a:r>
            <a:r>
              <a:rPr lang="en-AU" altLang="en-US" sz="1800" dirty="0"/>
              <a:t>, 1991). </a:t>
            </a:r>
          </a:p>
          <a:p>
            <a:pPr>
              <a:buFont typeface="Wingdings" panose="05000000000000000000" pitchFamily="2" charset="2"/>
              <a:buChar char="q"/>
            </a:pPr>
            <a:endParaRPr lang="en-AU" altLang="en-US" sz="1800" dirty="0"/>
          </a:p>
          <a:p>
            <a:r>
              <a:rPr lang="en-US" altLang="en-US" dirty="0"/>
              <a:t>Mix of both- unstructured and structured  </a:t>
            </a:r>
          </a:p>
          <a:p>
            <a:pPr marL="0" indent="0">
              <a:buNone/>
            </a:pPr>
            <a:endParaRPr lang="en-AU" dirty="0"/>
          </a:p>
        </p:txBody>
      </p:sp>
      <p:sp>
        <p:nvSpPr>
          <p:cNvPr id="4" name="Slide Number Placeholder 3">
            <a:extLst>
              <a:ext uri="{FF2B5EF4-FFF2-40B4-BE49-F238E27FC236}">
                <a16:creationId xmlns:a16="http://schemas.microsoft.com/office/drawing/2014/main" id="{928DDC3F-6A1D-4605-B59F-2D87006F84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2436564593"/>
      </p:ext>
    </p:extLst>
  </p:cSld>
  <p:clrMapOvr>
    <a:masterClrMapping/>
  </p:clrMapOvr>
  <mc:AlternateContent xmlns:mc="http://schemas.openxmlformats.org/markup-compatibility/2006" xmlns:p14="http://schemas.microsoft.com/office/powerpoint/2010/main">
    <mc:Choice Requires="p14">
      <p:transition spd="slow" p14:dur="2000" advTm="130211"/>
    </mc:Choice>
    <mc:Fallback xmlns="">
      <p:transition spd="slow" advTm="13021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F4EA33-21AA-4482-B1DB-D8609CABC954}"/>
              </a:ext>
            </a:extLst>
          </p:cNvPr>
          <p:cNvSpPr>
            <a:spLocks noGrp="1"/>
          </p:cNvSpPr>
          <p:nvPr>
            <p:ph type="title"/>
          </p:nvPr>
        </p:nvSpPr>
        <p:spPr>
          <a:xfrm>
            <a:off x="821516" y="640263"/>
            <a:ext cx="6204984" cy="1344975"/>
          </a:xfrm>
        </p:spPr>
        <p:txBody>
          <a:bodyPr>
            <a:normAutofit/>
          </a:bodyPr>
          <a:lstStyle/>
          <a:p>
            <a:r>
              <a:rPr lang="en-US" altLang="en-US" sz="3400" b="1">
                <a:latin typeface="+mn-lt"/>
              </a:rPr>
              <a:t>Researchers record what they see, hear, smell, and taste using:</a:t>
            </a:r>
            <a:endParaRPr lang="en-AU" sz="3400" b="1">
              <a:latin typeface="+mn-lt"/>
            </a:endParaRPr>
          </a:p>
        </p:txBody>
      </p:sp>
      <p:sp>
        <p:nvSpPr>
          <p:cNvPr id="3" name="Content Placeholder 2">
            <a:extLst>
              <a:ext uri="{FF2B5EF4-FFF2-40B4-BE49-F238E27FC236}">
                <a16:creationId xmlns:a16="http://schemas.microsoft.com/office/drawing/2014/main" id="{61CC3DB5-CFA4-46BC-8DD6-6CC56DF021AF}"/>
              </a:ext>
            </a:extLst>
          </p:cNvPr>
          <p:cNvSpPr>
            <a:spLocks noGrp="1"/>
          </p:cNvSpPr>
          <p:nvPr>
            <p:ph idx="1"/>
          </p:nvPr>
        </p:nvSpPr>
        <p:spPr>
          <a:xfrm>
            <a:off x="821515" y="2121762"/>
            <a:ext cx="6204984" cy="3626917"/>
          </a:xfrm>
        </p:spPr>
        <p:txBody>
          <a:bodyPr>
            <a:normAutofit/>
          </a:bodyPr>
          <a:lstStyle/>
          <a:p>
            <a:r>
              <a:rPr lang="en-US" altLang="en-US" sz="2400" dirty="0"/>
              <a:t>Field notes.  Written record of what is observed, impressions, reactions, and hypotheses about what has happened.</a:t>
            </a:r>
          </a:p>
          <a:p>
            <a:pPr marL="0" indent="0">
              <a:buNone/>
            </a:pPr>
            <a:endParaRPr lang="en-US" altLang="en-US" sz="2400" dirty="0"/>
          </a:p>
          <a:p>
            <a:r>
              <a:rPr lang="en-US" altLang="en-US" sz="2400" dirty="0"/>
              <a:t>Photos of people and setting may be added to analysis.</a:t>
            </a:r>
          </a:p>
          <a:p>
            <a:pPr marL="0" indent="0">
              <a:buNone/>
            </a:pPr>
            <a:endParaRPr lang="en-US" altLang="en-US" sz="2400" dirty="0"/>
          </a:p>
          <a:p>
            <a:r>
              <a:rPr lang="en-US" altLang="en-US" sz="2400" dirty="0"/>
              <a:t>Audio-tape and video-tape are also used to document what researchers find.</a:t>
            </a:r>
          </a:p>
          <a:p>
            <a:pPr marL="0" indent="0">
              <a:buNone/>
            </a:pPr>
            <a:endParaRPr lang="en-AU" sz="2400" dirty="0"/>
          </a:p>
        </p:txBody>
      </p:sp>
      <p:pic>
        <p:nvPicPr>
          <p:cNvPr id="5" name="Picture 4">
            <a:extLst>
              <a:ext uri="{FF2B5EF4-FFF2-40B4-BE49-F238E27FC236}">
                <a16:creationId xmlns:a16="http://schemas.microsoft.com/office/drawing/2014/main" id="{5776C20E-A6DF-4AF6-9960-EA94FCA2D23B}"/>
              </a:ext>
            </a:extLst>
          </p:cNvPr>
          <p:cNvPicPr>
            <a:picLocks noChangeAspect="1"/>
          </p:cNvPicPr>
          <p:nvPr/>
        </p:nvPicPr>
        <p:blipFill rotWithShape="1">
          <a:blip r:embed="rId2"/>
          <a:srcRect l="29297" r="9946" b="-1"/>
          <a:stretch/>
        </p:blipFill>
        <p:spPr>
          <a:xfrm>
            <a:off x="8798565" y="306909"/>
            <a:ext cx="2104380" cy="2286000"/>
          </a:xfrm>
          <a:prstGeom prst="rect">
            <a:avLst/>
          </a:prstGeom>
        </p:spPr>
      </p:pic>
      <p:pic>
        <p:nvPicPr>
          <p:cNvPr id="6" name="Picture 5">
            <a:extLst>
              <a:ext uri="{FF2B5EF4-FFF2-40B4-BE49-F238E27FC236}">
                <a16:creationId xmlns:a16="http://schemas.microsoft.com/office/drawing/2014/main" id="{1AE5E64E-4361-4E3C-9D27-04BA3A666650}"/>
              </a:ext>
            </a:extLst>
          </p:cNvPr>
          <p:cNvPicPr>
            <a:picLocks noChangeAspect="1"/>
          </p:cNvPicPr>
          <p:nvPr/>
        </p:nvPicPr>
        <p:blipFill>
          <a:blip r:embed="rId3"/>
          <a:stretch>
            <a:fillRect/>
          </a:stretch>
        </p:blipFill>
        <p:spPr>
          <a:xfrm>
            <a:off x="7829551" y="3174268"/>
            <a:ext cx="4042410" cy="2698308"/>
          </a:xfrm>
          <a:prstGeom prst="rect">
            <a:avLst/>
          </a:prstGeom>
        </p:spPr>
      </p:pic>
      <p:sp>
        <p:nvSpPr>
          <p:cNvPr id="4" name="Slide Number Placeholder 3">
            <a:extLst>
              <a:ext uri="{FF2B5EF4-FFF2-40B4-BE49-F238E27FC236}">
                <a16:creationId xmlns:a16="http://schemas.microsoft.com/office/drawing/2014/main" id="{C998E83E-BADA-4B7E-BD92-C51C03927548}"/>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6"/>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2708868818"/>
      </p:ext>
    </p:extLst>
  </p:cSld>
  <p:clrMapOvr>
    <a:masterClrMapping/>
  </p:clrMapOvr>
  <mc:AlternateContent xmlns:mc="http://schemas.openxmlformats.org/markup-compatibility/2006" xmlns:p14="http://schemas.microsoft.com/office/powerpoint/2010/main">
    <mc:Choice Requires="p14">
      <p:transition spd="slow" p14:dur="2000" advTm="76857"/>
    </mc:Choice>
    <mc:Fallback xmlns="">
      <p:transition spd="slow" advTm="7685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A590-5276-4E82-BC98-F900DEBBD0EB}"/>
              </a:ext>
            </a:extLst>
          </p:cNvPr>
          <p:cNvSpPr>
            <a:spLocks noGrp="1"/>
          </p:cNvSpPr>
          <p:nvPr>
            <p:ph type="title"/>
          </p:nvPr>
        </p:nvSpPr>
        <p:spPr>
          <a:xfrm>
            <a:off x="503583" y="365125"/>
            <a:ext cx="11251095" cy="1325563"/>
          </a:xfrm>
        </p:spPr>
        <p:txBody>
          <a:bodyPr/>
          <a:lstStyle/>
          <a:p>
            <a:r>
              <a:rPr lang="en-AU" b="1" dirty="0">
                <a:latin typeface="+mn-lt"/>
              </a:rPr>
              <a:t>An example of field note taken during triage nurse observation </a:t>
            </a:r>
          </a:p>
        </p:txBody>
      </p:sp>
      <p:sp>
        <p:nvSpPr>
          <p:cNvPr id="3" name="Content Placeholder 2">
            <a:extLst>
              <a:ext uri="{FF2B5EF4-FFF2-40B4-BE49-F238E27FC236}">
                <a16:creationId xmlns:a16="http://schemas.microsoft.com/office/drawing/2014/main" id="{AA047837-8B94-44CD-8BB8-3D5A79575EA4}"/>
              </a:ext>
            </a:extLst>
          </p:cNvPr>
          <p:cNvSpPr>
            <a:spLocks noGrp="1"/>
          </p:cNvSpPr>
          <p:nvPr>
            <p:ph idx="1"/>
          </p:nvPr>
        </p:nvSpPr>
        <p:spPr>
          <a:xfrm>
            <a:off x="838200" y="1825624"/>
            <a:ext cx="10916478" cy="4530726"/>
          </a:xfrm>
        </p:spPr>
        <p:txBody>
          <a:bodyPr>
            <a:normAutofit fontScale="92500" lnSpcReduction="10000"/>
          </a:bodyPr>
          <a:lstStyle/>
          <a:p>
            <a:pPr marL="0" indent="0">
              <a:buNone/>
            </a:pPr>
            <a:r>
              <a:rPr lang="en-AU" i="1" dirty="0"/>
              <a:t>‘</a:t>
            </a:r>
            <a:r>
              <a:rPr lang="en-AU" sz="2600" i="1" dirty="0"/>
              <a:t>7am Saturday. I followed Andrew as he moved through each clinical area on his way to triage. I asked about this behaviour. He explained, it’s important to know the number of patients in each area and which beds are free. Arriving at triage, the night nurse was directing a patient to the waiting room. Andrew asked about the shift. Looking out into the waiting room, eight people sat on chairs. Some were watching the television, others rested with their eyes closed, of which two had draped around them hospital blankets. Andrew listened, mainly nodding, as the nurse discussed each patient: how long they had waited, why they came to the ED, if the Triage Nurse had done anything to speed up their care, and the rate that patients were seen. The Triage Nurses, turned back towards the computer and brought up a different screen that appeared labelled Patient Expect. Doctors entered the details and conditions of expected ED patient arrivals into this screen. Expected patients appeared listed on the computer screen. The information provided on this screen sometimes assisted Triage Nurses to determine their activities. </a:t>
            </a:r>
          </a:p>
        </p:txBody>
      </p:sp>
      <p:sp>
        <p:nvSpPr>
          <p:cNvPr id="4" name="Slide Number Placeholder 3">
            <a:extLst>
              <a:ext uri="{FF2B5EF4-FFF2-40B4-BE49-F238E27FC236}">
                <a16:creationId xmlns:a16="http://schemas.microsoft.com/office/drawing/2014/main" id="{34DC46AF-1943-4CF2-B136-10B3891D7B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535580133"/>
      </p:ext>
    </p:extLst>
  </p:cSld>
  <p:clrMapOvr>
    <a:masterClrMapping/>
  </p:clrMapOvr>
  <mc:AlternateContent xmlns:mc="http://schemas.openxmlformats.org/markup-compatibility/2006" xmlns:p14="http://schemas.microsoft.com/office/powerpoint/2010/main">
    <mc:Choice Requires="p14">
      <p:transition spd="slow" p14:dur="2000" advTm="63546"/>
    </mc:Choice>
    <mc:Fallback xmlns="">
      <p:transition spd="slow" advTm="6354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132C1-4B53-455A-A540-8CCCD5618B5F}"/>
              </a:ext>
            </a:extLst>
          </p:cNvPr>
          <p:cNvSpPr>
            <a:spLocks noGrp="1"/>
          </p:cNvSpPr>
          <p:nvPr>
            <p:ph type="title"/>
          </p:nvPr>
        </p:nvSpPr>
        <p:spPr>
          <a:xfrm>
            <a:off x="838200" y="1201254"/>
            <a:ext cx="10515600" cy="444984"/>
          </a:xfrm>
        </p:spPr>
        <p:txBody>
          <a:bodyPr>
            <a:normAutofit fontScale="90000"/>
          </a:bodyPr>
          <a:lstStyle/>
          <a:p>
            <a:r>
              <a:rPr lang="en-AU" b="1" dirty="0">
                <a:latin typeface="+mn-lt"/>
              </a:rPr>
              <a:t>How Does One Conduct an Observation?</a:t>
            </a:r>
            <a:br>
              <a:rPr lang="en-AU" b="1" dirty="0">
                <a:latin typeface="+mn-lt"/>
              </a:rPr>
            </a:br>
            <a:r>
              <a:rPr lang="en-AU" b="1" dirty="0">
                <a:latin typeface="+mn-lt"/>
              </a:rPr>
              <a:t/>
            </a:r>
            <a:br>
              <a:rPr lang="en-AU" b="1" dirty="0">
                <a:latin typeface="+mn-lt"/>
              </a:rPr>
            </a:br>
            <a:endParaRPr lang="en-AU" b="1" dirty="0">
              <a:latin typeface="+mn-lt"/>
            </a:endParaRPr>
          </a:p>
        </p:txBody>
      </p:sp>
      <p:sp>
        <p:nvSpPr>
          <p:cNvPr id="3" name="Content Placeholder 2">
            <a:extLst>
              <a:ext uri="{FF2B5EF4-FFF2-40B4-BE49-F238E27FC236}">
                <a16:creationId xmlns:a16="http://schemas.microsoft.com/office/drawing/2014/main" id="{FCA6CE1A-BFA0-4A72-8912-27C7B644501B}"/>
              </a:ext>
            </a:extLst>
          </p:cNvPr>
          <p:cNvSpPr>
            <a:spLocks noGrp="1"/>
          </p:cNvSpPr>
          <p:nvPr>
            <p:ph idx="1"/>
          </p:nvPr>
        </p:nvSpPr>
        <p:spPr>
          <a:xfrm>
            <a:off x="838200" y="1550504"/>
            <a:ext cx="10515600" cy="4626459"/>
          </a:xfrm>
        </p:spPr>
        <p:txBody>
          <a:bodyPr/>
          <a:lstStyle/>
          <a:p>
            <a:r>
              <a:rPr lang="en-AU" dirty="0"/>
              <a:t>Conducting observations involves a variety of activities and considerations for the researchers: </a:t>
            </a:r>
          </a:p>
          <a:p>
            <a:pPr marL="0" indent="0">
              <a:buNone/>
            </a:pPr>
            <a:r>
              <a:rPr lang="en-AU" b="1" dirty="0"/>
              <a:t>- Ethics.</a:t>
            </a:r>
          </a:p>
          <a:p>
            <a:pPr marL="0" indent="0">
              <a:buNone/>
            </a:pPr>
            <a:r>
              <a:rPr lang="en-AU" b="1" dirty="0"/>
              <a:t>- Establishing rapport. </a:t>
            </a:r>
          </a:p>
          <a:p>
            <a:pPr marL="0" indent="0">
              <a:buNone/>
            </a:pPr>
            <a:r>
              <a:rPr lang="en-AU" dirty="0"/>
              <a:t> - Selecting key informants. </a:t>
            </a:r>
          </a:p>
          <a:p>
            <a:pPr marL="0" indent="0">
              <a:buNone/>
            </a:pPr>
            <a:r>
              <a:rPr lang="en-AU" b="1" dirty="0"/>
              <a:t> - The processes for conducting observations.</a:t>
            </a:r>
          </a:p>
          <a:p>
            <a:pPr marL="0" indent="0">
              <a:buNone/>
            </a:pPr>
            <a:r>
              <a:rPr lang="en-AU" dirty="0"/>
              <a:t> - Keeping field notes.</a:t>
            </a:r>
          </a:p>
          <a:p>
            <a:pPr marL="0" indent="0">
              <a:buNone/>
            </a:pPr>
            <a:r>
              <a:rPr lang="en-AU" dirty="0"/>
              <a:t> - Writing up one's findings. </a:t>
            </a:r>
          </a:p>
          <a:p>
            <a:pPr marL="0" indent="0">
              <a:buNone/>
            </a:pPr>
            <a:r>
              <a:rPr lang="en-AU" sz="1200" dirty="0"/>
              <a:t>(</a:t>
            </a:r>
            <a:r>
              <a:rPr lang="en-AU" sz="1200" dirty="0" err="1"/>
              <a:t>Kawulich</a:t>
            </a:r>
            <a:r>
              <a:rPr lang="en-AU" sz="1200" dirty="0"/>
              <a:t>, 2005)</a:t>
            </a:r>
          </a:p>
        </p:txBody>
      </p:sp>
      <p:sp>
        <p:nvSpPr>
          <p:cNvPr id="4" name="Slide Number Placeholder 3">
            <a:extLst>
              <a:ext uri="{FF2B5EF4-FFF2-40B4-BE49-F238E27FC236}">
                <a16:creationId xmlns:a16="http://schemas.microsoft.com/office/drawing/2014/main" id="{78DEF1DF-0012-474D-97DA-19EA2F7D0609}"/>
              </a:ext>
            </a:extLst>
          </p:cNvPr>
          <p:cNvSpPr>
            <a:spLocks noGrp="1"/>
          </p:cNvSpPr>
          <p:nvPr>
            <p:ph type="sldNum" sz="quarter" idx="12"/>
          </p:nvPr>
        </p:nvSpPr>
        <p:spPr/>
        <p:txBody>
          <a:bodyPr/>
          <a:lstStyle/>
          <a:p>
            <a:fld id="{A95027A1-4E42-4CAC-8036-1861E397235F}" type="slidenum">
              <a:rPr lang="en-AU" smtClean="0"/>
              <a:t>23</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512416352"/>
      </p:ext>
    </p:extLst>
  </p:cSld>
  <p:clrMapOvr>
    <a:masterClrMapping/>
  </p:clrMapOvr>
  <mc:AlternateContent xmlns:mc="http://schemas.openxmlformats.org/markup-compatibility/2006" xmlns:p14="http://schemas.microsoft.com/office/powerpoint/2010/main">
    <mc:Choice Requires="p14">
      <p:transition spd="slow" p14:dur="2000" advTm="129250"/>
    </mc:Choice>
    <mc:Fallback xmlns="">
      <p:transition spd="slow" advTm="12925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A4D9-D76C-479C-AB2B-E96654E7CC04}"/>
              </a:ext>
            </a:extLst>
          </p:cNvPr>
          <p:cNvSpPr>
            <a:spLocks noGrp="1"/>
          </p:cNvSpPr>
          <p:nvPr>
            <p:ph type="title"/>
          </p:nvPr>
        </p:nvSpPr>
        <p:spPr/>
        <p:txBody>
          <a:bodyPr/>
          <a:lstStyle/>
          <a:p>
            <a:r>
              <a:rPr lang="en-AU" b="1" dirty="0">
                <a:latin typeface="+mn-lt"/>
              </a:rPr>
              <a:t>Ethics </a:t>
            </a:r>
          </a:p>
        </p:txBody>
      </p:sp>
      <p:sp>
        <p:nvSpPr>
          <p:cNvPr id="3" name="Content Placeholder 2">
            <a:extLst>
              <a:ext uri="{FF2B5EF4-FFF2-40B4-BE49-F238E27FC236}">
                <a16:creationId xmlns:a16="http://schemas.microsoft.com/office/drawing/2014/main" id="{D1BE961B-7845-4045-A03E-2E29075B0785}"/>
              </a:ext>
            </a:extLst>
          </p:cNvPr>
          <p:cNvSpPr>
            <a:spLocks noGrp="1"/>
          </p:cNvSpPr>
          <p:nvPr>
            <p:ph idx="1"/>
          </p:nvPr>
        </p:nvSpPr>
        <p:spPr>
          <a:xfrm>
            <a:off x="838200" y="1510748"/>
            <a:ext cx="10515600" cy="5088835"/>
          </a:xfrm>
        </p:spPr>
        <p:txBody>
          <a:bodyPr>
            <a:normAutofit/>
          </a:bodyPr>
          <a:lstStyle/>
          <a:p>
            <a:r>
              <a:rPr lang="en-AU" dirty="0"/>
              <a:t>The researcher must take some of the field notes to reinforce that what the researcher is doing is collecting data for research purposes. </a:t>
            </a:r>
          </a:p>
          <a:p>
            <a:pPr marL="0" indent="0">
              <a:buNone/>
            </a:pPr>
            <a:endParaRPr lang="en-AU" dirty="0"/>
          </a:p>
          <a:p>
            <a:pPr marL="0" indent="0">
              <a:buNone/>
            </a:pPr>
            <a:endParaRPr lang="en-AU" dirty="0"/>
          </a:p>
          <a:p>
            <a:r>
              <a:rPr lang="en-AU" dirty="0"/>
              <a:t>When the researcher meets community members for the first time, he/she should be sure to inform them of the purpose for being there, sharing sufficient information with them about the research topic. This means that one is constantly introducing oneself as a researcher. </a:t>
            </a:r>
          </a:p>
          <a:p>
            <a:endParaRPr lang="en-AU" dirty="0"/>
          </a:p>
          <a:p>
            <a:pPr marL="0" indent="0">
              <a:buNone/>
            </a:pPr>
            <a:r>
              <a:rPr lang="en-AU" sz="1800" dirty="0"/>
              <a:t>(</a:t>
            </a:r>
            <a:r>
              <a:rPr lang="en-AU" sz="1800" dirty="0" err="1"/>
              <a:t>Kawulich</a:t>
            </a:r>
            <a:r>
              <a:rPr lang="en-AU" sz="1800" dirty="0"/>
              <a:t>, 2005)</a:t>
            </a:r>
          </a:p>
        </p:txBody>
      </p:sp>
      <p:sp>
        <p:nvSpPr>
          <p:cNvPr id="4" name="Slide Number Placeholder 3">
            <a:extLst>
              <a:ext uri="{FF2B5EF4-FFF2-40B4-BE49-F238E27FC236}">
                <a16:creationId xmlns:a16="http://schemas.microsoft.com/office/drawing/2014/main" id="{3CDCEC23-52B9-4C1E-9446-BBEBBCFEB8F6}"/>
              </a:ext>
            </a:extLst>
          </p:cNvPr>
          <p:cNvSpPr>
            <a:spLocks noGrp="1"/>
          </p:cNvSpPr>
          <p:nvPr>
            <p:ph type="sldNum" sz="quarter" idx="12"/>
          </p:nvPr>
        </p:nvSpPr>
        <p:spPr/>
        <p:txBody>
          <a:bodyPr/>
          <a:lstStyle/>
          <a:p>
            <a:fld id="{A95027A1-4E42-4CAC-8036-1861E397235F}" type="slidenum">
              <a:rPr lang="en-AU" smtClean="0"/>
              <a:t>24</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641020308"/>
      </p:ext>
    </p:extLst>
  </p:cSld>
  <p:clrMapOvr>
    <a:masterClrMapping/>
  </p:clrMapOvr>
  <mc:AlternateContent xmlns:mc="http://schemas.openxmlformats.org/markup-compatibility/2006" xmlns:p14="http://schemas.microsoft.com/office/powerpoint/2010/main">
    <mc:Choice Requires="p14">
      <p:transition spd="slow" p14:dur="2000" advTm="128056"/>
    </mc:Choice>
    <mc:Fallback xmlns="">
      <p:transition spd="slow" advTm="12805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834C-7430-4735-84A0-33331C742691}"/>
              </a:ext>
            </a:extLst>
          </p:cNvPr>
          <p:cNvSpPr>
            <a:spLocks noGrp="1"/>
          </p:cNvSpPr>
          <p:nvPr>
            <p:ph type="title"/>
          </p:nvPr>
        </p:nvSpPr>
        <p:spPr/>
        <p:txBody>
          <a:bodyPr/>
          <a:lstStyle/>
          <a:p>
            <a:r>
              <a:rPr lang="en-AU" b="1" dirty="0">
                <a:latin typeface="+mn-lt"/>
              </a:rPr>
              <a:t>Ethics (Continued) </a:t>
            </a:r>
          </a:p>
        </p:txBody>
      </p:sp>
      <p:sp>
        <p:nvSpPr>
          <p:cNvPr id="3" name="Content Placeholder 2">
            <a:extLst>
              <a:ext uri="{FF2B5EF4-FFF2-40B4-BE49-F238E27FC236}">
                <a16:creationId xmlns:a16="http://schemas.microsoft.com/office/drawing/2014/main" id="{778BE436-C1E1-4F68-9096-9C30E72BCF2D}"/>
              </a:ext>
            </a:extLst>
          </p:cNvPr>
          <p:cNvSpPr>
            <a:spLocks noGrp="1"/>
          </p:cNvSpPr>
          <p:nvPr>
            <p:ph idx="1"/>
          </p:nvPr>
        </p:nvSpPr>
        <p:spPr>
          <a:xfrm>
            <a:off x="1524000" y="2353985"/>
            <a:ext cx="8958470" cy="2469805"/>
          </a:xfrm>
        </p:spPr>
        <p:txBody>
          <a:bodyPr/>
          <a:lstStyle/>
          <a:p>
            <a:r>
              <a:rPr lang="en-AU" dirty="0"/>
              <a:t>Another ethical responsibility is to preserve the anonymity of the participants in the final write-up and in field notes to prevent their identification.</a:t>
            </a:r>
          </a:p>
          <a:p>
            <a:endParaRPr lang="en-AU" dirty="0"/>
          </a:p>
          <a:p>
            <a:pPr marL="0" indent="0">
              <a:buNone/>
            </a:pPr>
            <a:r>
              <a:rPr lang="en-AU" sz="1600" dirty="0"/>
              <a:t>(</a:t>
            </a:r>
            <a:r>
              <a:rPr lang="en-AU" sz="1600" dirty="0" err="1"/>
              <a:t>Kawulich</a:t>
            </a:r>
            <a:r>
              <a:rPr lang="en-AU" sz="1600" dirty="0"/>
              <a:t>, 2005) </a:t>
            </a:r>
          </a:p>
          <a:p>
            <a:endParaRPr lang="en-AU" dirty="0"/>
          </a:p>
          <a:p>
            <a:endParaRPr lang="en-AU" dirty="0"/>
          </a:p>
        </p:txBody>
      </p:sp>
      <p:sp>
        <p:nvSpPr>
          <p:cNvPr id="4" name="Slide Number Placeholder 3">
            <a:extLst>
              <a:ext uri="{FF2B5EF4-FFF2-40B4-BE49-F238E27FC236}">
                <a16:creationId xmlns:a16="http://schemas.microsoft.com/office/drawing/2014/main" id="{4F3E2C47-957E-455C-9E50-3ECB67AECD52}"/>
              </a:ext>
            </a:extLst>
          </p:cNvPr>
          <p:cNvSpPr>
            <a:spLocks noGrp="1"/>
          </p:cNvSpPr>
          <p:nvPr>
            <p:ph type="sldNum" sz="quarter" idx="12"/>
          </p:nvPr>
        </p:nvSpPr>
        <p:spPr/>
        <p:txBody>
          <a:bodyPr/>
          <a:lstStyle/>
          <a:p>
            <a:fld id="{A95027A1-4E42-4CAC-8036-1861E397235F}" type="slidenum">
              <a:rPr lang="en-AU" smtClean="0"/>
              <a:t>25</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2602399413"/>
      </p:ext>
    </p:extLst>
  </p:cSld>
  <p:clrMapOvr>
    <a:masterClrMapping/>
  </p:clrMapOvr>
  <mc:AlternateContent xmlns:mc="http://schemas.openxmlformats.org/markup-compatibility/2006" xmlns:p14="http://schemas.microsoft.com/office/powerpoint/2010/main">
    <mc:Choice Requires="p14">
      <p:transition spd="slow" p14:dur="2000" advTm="57974"/>
    </mc:Choice>
    <mc:Fallback xmlns="">
      <p:transition spd="slow" advTm="5797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AU" b="1" dirty="0">
                <a:latin typeface="+mn-lt"/>
              </a:rPr>
              <a:t>Maintaining ethics in naturalistic observation </a:t>
            </a:r>
          </a:p>
        </p:txBody>
      </p:sp>
      <p:pic>
        <p:nvPicPr>
          <p:cNvPr id="5" name="Content Placeholder 4"/>
          <p:cNvPicPr>
            <a:picLocks noGrp="1" noChangeAspect="1"/>
          </p:cNvPicPr>
          <p:nvPr>
            <p:ph idx="1"/>
          </p:nvPr>
        </p:nvPicPr>
        <p:blipFill>
          <a:blip r:embed="rId2"/>
          <a:stretch>
            <a:fillRect/>
          </a:stretch>
        </p:blipFill>
        <p:spPr>
          <a:xfrm>
            <a:off x="692331" y="1436914"/>
            <a:ext cx="11090366" cy="4807132"/>
          </a:xfrm>
          <a:prstGeom prst="rect">
            <a:avLst/>
          </a:prstGeom>
        </p:spPr>
      </p:pic>
      <p:sp>
        <p:nvSpPr>
          <p:cNvPr id="4" name="Slide Number Placeholder 3"/>
          <p:cNvSpPr>
            <a:spLocks noGrp="1"/>
          </p:cNvSpPr>
          <p:nvPr>
            <p:ph type="sldNum" sz="quarter" idx="12"/>
          </p:nvPr>
        </p:nvSpPr>
        <p:spPr/>
        <p:txBody>
          <a:bodyPr/>
          <a:lstStyle/>
          <a:p>
            <a:fld id="{A95027A1-4E42-4CAC-8036-1861E397235F}" type="slidenum">
              <a:rPr lang="en-AU" smtClean="0"/>
              <a:t>26</a:t>
            </a:fld>
            <a:endParaRPr lang="en-AU"/>
          </a:p>
        </p:txBody>
      </p:sp>
      <p:sp>
        <p:nvSpPr>
          <p:cNvPr id="3" name="Footer Placeholder 2"/>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363732530"/>
      </p:ext>
    </p:extLst>
  </p:cSld>
  <p:clrMapOvr>
    <a:masterClrMapping/>
  </p:clrMapOvr>
  <mc:AlternateContent xmlns:mc="http://schemas.openxmlformats.org/markup-compatibility/2006" xmlns:p14="http://schemas.microsoft.com/office/powerpoint/2010/main">
    <mc:Choice Requires="p14">
      <p:transition spd="slow" p14:dur="2000" advTm="86295"/>
    </mc:Choice>
    <mc:Fallback xmlns="">
      <p:transition spd="slow" advTm="8629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5027A1-4E42-4CAC-8036-1861E397235F}" type="slidenum">
              <a:rPr lang="en-AU" smtClean="0"/>
              <a:t>27</a:t>
            </a:fld>
            <a:endParaRPr lang="en-AU"/>
          </a:p>
        </p:txBody>
      </p:sp>
      <p:pic>
        <p:nvPicPr>
          <p:cNvPr id="1026" name="Picture 2" descr="IB Psychology - Qualitative Research Part III : Naturalistic Observ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897" y="718457"/>
            <a:ext cx="10045337" cy="563789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743363520"/>
      </p:ext>
    </p:extLst>
  </p:cSld>
  <p:clrMapOvr>
    <a:masterClrMapping/>
  </p:clrMapOvr>
  <mc:AlternateContent xmlns:mc="http://schemas.openxmlformats.org/markup-compatibility/2006" xmlns:p14="http://schemas.microsoft.com/office/powerpoint/2010/main">
    <mc:Choice Requires="p14">
      <p:transition spd="slow" p14:dur="2000" advTm="45564"/>
    </mc:Choice>
    <mc:Fallback xmlns="">
      <p:transition spd="slow" advTm="4556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3F5A-A01D-4463-9ECE-8479C7AB5DE8}"/>
              </a:ext>
            </a:extLst>
          </p:cNvPr>
          <p:cNvSpPr>
            <a:spLocks noGrp="1"/>
          </p:cNvSpPr>
          <p:nvPr>
            <p:ph type="title"/>
          </p:nvPr>
        </p:nvSpPr>
        <p:spPr>
          <a:xfrm>
            <a:off x="838200" y="365126"/>
            <a:ext cx="10515600" cy="913227"/>
          </a:xfrm>
        </p:spPr>
        <p:txBody>
          <a:bodyPr/>
          <a:lstStyle/>
          <a:p>
            <a:r>
              <a:rPr lang="en-AU" b="1" dirty="0">
                <a:latin typeface="+mn-lt"/>
              </a:rPr>
              <a:t>Overt versus covert observation </a:t>
            </a:r>
          </a:p>
        </p:txBody>
      </p:sp>
      <p:sp>
        <p:nvSpPr>
          <p:cNvPr id="3" name="Content Placeholder 2">
            <a:extLst>
              <a:ext uri="{FF2B5EF4-FFF2-40B4-BE49-F238E27FC236}">
                <a16:creationId xmlns:a16="http://schemas.microsoft.com/office/drawing/2014/main" id="{47A150C4-3E3D-4FDB-8DE0-6E3C9F5669CD}"/>
              </a:ext>
            </a:extLst>
          </p:cNvPr>
          <p:cNvSpPr>
            <a:spLocks noGrp="1"/>
          </p:cNvSpPr>
          <p:nvPr>
            <p:ph idx="1"/>
          </p:nvPr>
        </p:nvSpPr>
        <p:spPr>
          <a:xfrm>
            <a:off x="838200" y="1457740"/>
            <a:ext cx="10515600" cy="4719223"/>
          </a:xfrm>
        </p:spPr>
        <p:txBody>
          <a:bodyPr/>
          <a:lstStyle/>
          <a:p>
            <a:r>
              <a:rPr lang="en-AU" dirty="0"/>
              <a:t>Overt observation occurs when participants know they are being observed and are aware of the purpose of the study </a:t>
            </a:r>
            <a:r>
              <a:rPr lang="en-AU" sz="1800" dirty="0"/>
              <a:t>(Couchman &amp; Dawson, 1996). </a:t>
            </a:r>
          </a:p>
          <a:p>
            <a:endParaRPr lang="en-AU" dirty="0"/>
          </a:p>
          <a:p>
            <a:endParaRPr lang="en-AU" dirty="0"/>
          </a:p>
          <a:p>
            <a:pPr marL="0" indent="0">
              <a:buNone/>
            </a:pPr>
            <a:endParaRPr lang="en-AU" dirty="0"/>
          </a:p>
          <a:p>
            <a:r>
              <a:rPr lang="en-AU" dirty="0"/>
              <a:t>Covert observation means that participants are either unaware of being observed or that the observer conceals the real reason for observing them </a:t>
            </a:r>
            <a:r>
              <a:rPr lang="en-AU" sz="1800" dirty="0"/>
              <a:t>(Hammersley &amp; Atkinson, 2007). </a:t>
            </a:r>
          </a:p>
        </p:txBody>
      </p:sp>
      <p:sp>
        <p:nvSpPr>
          <p:cNvPr id="4" name="Slide Number Placeholder 3">
            <a:extLst>
              <a:ext uri="{FF2B5EF4-FFF2-40B4-BE49-F238E27FC236}">
                <a16:creationId xmlns:a16="http://schemas.microsoft.com/office/drawing/2014/main" id="{75C96F2D-836F-45E2-9C20-C232607D48EA}"/>
              </a:ext>
            </a:extLst>
          </p:cNvPr>
          <p:cNvSpPr>
            <a:spLocks noGrp="1"/>
          </p:cNvSpPr>
          <p:nvPr>
            <p:ph type="sldNum" sz="quarter" idx="12"/>
          </p:nvPr>
        </p:nvSpPr>
        <p:spPr/>
        <p:txBody>
          <a:bodyPr/>
          <a:lstStyle/>
          <a:p>
            <a:fld id="{A95027A1-4E42-4CAC-8036-1861E397235F}" type="slidenum">
              <a:rPr lang="en-AU" smtClean="0"/>
              <a:t>28</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233983635"/>
      </p:ext>
    </p:extLst>
  </p:cSld>
  <p:clrMapOvr>
    <a:masterClrMapping/>
  </p:clrMapOvr>
  <mc:AlternateContent xmlns:mc="http://schemas.openxmlformats.org/markup-compatibility/2006" xmlns:p14="http://schemas.microsoft.com/office/powerpoint/2010/main">
    <mc:Choice Requires="p14">
      <p:transition spd="slow" p14:dur="2000" advTm="108179"/>
    </mc:Choice>
    <mc:Fallback xmlns="">
      <p:transition spd="slow" advTm="10817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5027A1-4E42-4CAC-8036-1861E397235F}" type="slidenum">
              <a:rPr lang="en-AU" smtClean="0"/>
              <a:t>29</a:t>
            </a:fld>
            <a:endParaRPr lang="en-AU"/>
          </a:p>
        </p:txBody>
      </p:sp>
      <p:pic>
        <p:nvPicPr>
          <p:cNvPr id="2050" name="Picture 2" descr="Overt Observation&#10;• Means the observed group is aware of the&#10;presence of the researcher and that their&#10;behavior is being 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80" y="783771"/>
            <a:ext cx="10713720" cy="539319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7174618"/>
      </p:ext>
    </p:extLst>
  </p:cSld>
  <p:clrMapOvr>
    <a:masterClrMapping/>
  </p:clrMapOvr>
  <mc:AlternateContent xmlns:mc="http://schemas.openxmlformats.org/markup-compatibility/2006" xmlns:p14="http://schemas.microsoft.com/office/powerpoint/2010/main">
    <mc:Choice Requires="p14">
      <p:transition spd="slow" p14:dur="2000" advTm="23421"/>
    </mc:Choice>
    <mc:Fallback xmlns="">
      <p:transition spd="slow" advTm="234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7C10-2D84-4426-B415-2B90AFE7029E}"/>
              </a:ext>
            </a:extLst>
          </p:cNvPr>
          <p:cNvSpPr>
            <a:spLocks noGrp="1"/>
          </p:cNvSpPr>
          <p:nvPr>
            <p:ph type="title"/>
          </p:nvPr>
        </p:nvSpPr>
        <p:spPr/>
        <p:txBody>
          <a:bodyPr/>
          <a:lstStyle/>
          <a:p>
            <a:r>
              <a:rPr lang="en-AU" b="1" dirty="0">
                <a:latin typeface="+mn-lt"/>
              </a:rPr>
              <a:t>Focus groups (Continued) </a:t>
            </a:r>
          </a:p>
        </p:txBody>
      </p:sp>
      <p:sp>
        <p:nvSpPr>
          <p:cNvPr id="3" name="Content Placeholder 2">
            <a:extLst>
              <a:ext uri="{FF2B5EF4-FFF2-40B4-BE49-F238E27FC236}">
                <a16:creationId xmlns:a16="http://schemas.microsoft.com/office/drawing/2014/main" id="{3B97B6AA-3DA8-4A28-B255-F67BD98BDFBB}"/>
              </a:ext>
            </a:extLst>
          </p:cNvPr>
          <p:cNvSpPr>
            <a:spLocks noGrp="1"/>
          </p:cNvSpPr>
          <p:nvPr>
            <p:ph idx="1"/>
          </p:nvPr>
        </p:nvSpPr>
        <p:spPr>
          <a:xfrm>
            <a:off x="838200" y="1524000"/>
            <a:ext cx="10515600" cy="4968875"/>
          </a:xfrm>
        </p:spPr>
        <p:txBody>
          <a:bodyPr>
            <a:normAutofit fontScale="85000" lnSpcReduction="20000"/>
          </a:bodyPr>
          <a:lstStyle/>
          <a:p>
            <a:r>
              <a:rPr lang="en-AU" dirty="0">
                <a:solidFill>
                  <a:prstClr val="black"/>
                </a:solidFill>
              </a:rPr>
              <a:t>A key characteristic is the interaction between members of the group </a:t>
            </a:r>
            <a:r>
              <a:rPr lang="en-AU" sz="2100" dirty="0">
                <a:solidFill>
                  <a:prstClr val="black"/>
                </a:solidFill>
              </a:rPr>
              <a:t>(Cameron, 2005). </a:t>
            </a:r>
          </a:p>
          <a:p>
            <a:endParaRPr lang="en-AU" dirty="0">
              <a:solidFill>
                <a:prstClr val="black"/>
              </a:solidFill>
            </a:endParaRPr>
          </a:p>
          <a:p>
            <a:r>
              <a:rPr lang="en-AU" dirty="0">
                <a:solidFill>
                  <a:prstClr val="black"/>
                </a:solidFill>
              </a:rPr>
              <a:t>Focus groups typically consist of 8-12 people (ideal 4-8), with a moderator who focuses the discussion on relevant topics in a nondirective manner.</a:t>
            </a:r>
          </a:p>
          <a:p>
            <a:endParaRPr lang="en-AU" dirty="0">
              <a:solidFill>
                <a:prstClr val="black"/>
              </a:solidFill>
            </a:endParaRPr>
          </a:p>
          <a:p>
            <a:r>
              <a:rPr lang="en-AU" dirty="0">
                <a:solidFill>
                  <a:prstClr val="black"/>
                </a:solidFill>
              </a:rPr>
              <a:t>The smaller the group, the less information we gather.</a:t>
            </a:r>
          </a:p>
          <a:p>
            <a:pPr marL="0" indent="0">
              <a:buNone/>
            </a:pPr>
            <a:endParaRPr lang="en-AU" dirty="0">
              <a:solidFill>
                <a:prstClr val="black"/>
              </a:solidFill>
            </a:endParaRPr>
          </a:p>
          <a:p>
            <a:r>
              <a:rPr lang="en-AU" dirty="0">
                <a:solidFill>
                  <a:prstClr val="black"/>
                </a:solidFill>
              </a:rPr>
              <a:t>On the other hand, having more than 10 people in the group make it crowded and difficult for all members to participate and interact. </a:t>
            </a:r>
          </a:p>
          <a:p>
            <a:pPr marL="0" indent="0">
              <a:buNone/>
            </a:pPr>
            <a:endParaRPr lang="en-AU" dirty="0">
              <a:solidFill>
                <a:prstClr val="black"/>
              </a:solidFill>
            </a:endParaRPr>
          </a:p>
          <a:p>
            <a:r>
              <a:rPr lang="en-AU" dirty="0">
                <a:solidFill>
                  <a:prstClr val="black"/>
                </a:solidFill>
              </a:rPr>
              <a:t>Multiple focus groups should be conducted in order to gather sufficient amount of data, opinion, and views on the study </a:t>
            </a:r>
            <a:r>
              <a:rPr lang="en-AU" sz="2100" dirty="0">
                <a:solidFill>
                  <a:prstClr val="black"/>
                </a:solidFill>
              </a:rPr>
              <a:t>(</a:t>
            </a:r>
            <a:r>
              <a:rPr lang="en-AU" sz="2100" dirty="0" err="1">
                <a:solidFill>
                  <a:prstClr val="black"/>
                </a:solidFill>
              </a:rPr>
              <a:t>Oun</a:t>
            </a:r>
            <a:r>
              <a:rPr lang="en-AU" sz="2100" dirty="0">
                <a:solidFill>
                  <a:prstClr val="black"/>
                </a:solidFill>
              </a:rPr>
              <a:t> &amp; Bach, 2014). </a:t>
            </a:r>
          </a:p>
          <a:p>
            <a:pPr marL="0" lvl="0" indent="0">
              <a:buNone/>
            </a:pPr>
            <a:r>
              <a:rPr lang="en-AU" dirty="0">
                <a:solidFill>
                  <a:prstClr val="black"/>
                </a:solidFill>
              </a:rPr>
              <a:t> </a:t>
            </a:r>
          </a:p>
          <a:p>
            <a:endParaRPr lang="en-AU" dirty="0">
              <a:solidFill>
                <a:prstClr val="black"/>
              </a:solidFill>
            </a:endParaRPr>
          </a:p>
          <a:p>
            <a:endParaRPr lang="en-AU" sz="1800" dirty="0">
              <a:solidFill>
                <a:prstClr val="black"/>
              </a:solidFill>
            </a:endParaRPr>
          </a:p>
          <a:p>
            <a:endParaRPr lang="en-AU" dirty="0"/>
          </a:p>
        </p:txBody>
      </p:sp>
      <p:sp>
        <p:nvSpPr>
          <p:cNvPr id="4" name="Slide Number Placeholder 3">
            <a:extLst>
              <a:ext uri="{FF2B5EF4-FFF2-40B4-BE49-F238E27FC236}">
                <a16:creationId xmlns:a16="http://schemas.microsoft.com/office/drawing/2014/main" id="{6571E228-9780-4531-8C28-CA19ED6F76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2088034239"/>
      </p:ext>
    </p:extLst>
  </p:cSld>
  <p:clrMapOvr>
    <a:masterClrMapping/>
  </p:clrMapOvr>
  <mc:AlternateContent xmlns:mc="http://schemas.openxmlformats.org/markup-compatibility/2006" xmlns:p14="http://schemas.microsoft.com/office/powerpoint/2010/main">
    <mc:Choice Requires="p14">
      <p:transition spd="slow" p14:dur="2000" advTm="253829"/>
    </mc:Choice>
    <mc:Fallback xmlns="">
      <p:transition spd="slow" advTm="25382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5027A1-4E42-4CAC-8036-1861E397235F}" type="slidenum">
              <a:rPr lang="en-AU" smtClean="0"/>
              <a:t>30</a:t>
            </a:fld>
            <a:endParaRPr lang="en-AU"/>
          </a:p>
        </p:txBody>
      </p:sp>
      <p:pic>
        <p:nvPicPr>
          <p:cNvPr id="3074" name="Picture 2" descr="Covert Observation&#10;• Means the participants are not aware of the&#10;presence of the researcher and they are that&#10;their behav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280" y="744583"/>
            <a:ext cx="10256519" cy="561176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2920533113"/>
      </p:ext>
    </p:extLst>
  </p:cSld>
  <p:clrMapOvr>
    <a:masterClrMapping/>
  </p:clrMapOvr>
  <mc:AlternateContent xmlns:mc="http://schemas.openxmlformats.org/markup-compatibility/2006" xmlns:p14="http://schemas.microsoft.com/office/powerpoint/2010/main">
    <mc:Choice Requires="p14">
      <p:transition spd="slow" p14:dur="2000" advTm="26886"/>
    </mc:Choice>
    <mc:Fallback xmlns="">
      <p:transition spd="slow" advTm="2688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63220" y="418012"/>
            <a:ext cx="11612880" cy="5718991"/>
          </a:xfrm>
          <a:prstGeom prst="rect">
            <a:avLst/>
          </a:prstGeom>
        </p:spPr>
      </p:pic>
      <p:sp>
        <p:nvSpPr>
          <p:cNvPr id="4" name="Slide Number Placeholder 3"/>
          <p:cNvSpPr>
            <a:spLocks noGrp="1"/>
          </p:cNvSpPr>
          <p:nvPr>
            <p:ph type="sldNum" sz="quarter" idx="12"/>
          </p:nvPr>
        </p:nvSpPr>
        <p:spPr/>
        <p:txBody>
          <a:bodyPr/>
          <a:lstStyle/>
          <a:p>
            <a:fld id="{A95027A1-4E42-4CAC-8036-1861E397235F}" type="slidenum">
              <a:rPr lang="en-AU" smtClean="0"/>
              <a:t>31</a:t>
            </a:fld>
            <a:endParaRPr lang="en-AU"/>
          </a:p>
        </p:txBody>
      </p:sp>
      <p:sp>
        <p:nvSpPr>
          <p:cNvPr id="2" name="Footer Placeholder 1"/>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2380431612"/>
      </p:ext>
    </p:extLst>
  </p:cSld>
  <p:clrMapOvr>
    <a:masterClrMapping/>
  </p:clrMapOvr>
  <mc:AlternateContent xmlns:mc="http://schemas.openxmlformats.org/markup-compatibility/2006" xmlns:p14="http://schemas.microsoft.com/office/powerpoint/2010/main">
    <mc:Choice Requires="p14">
      <p:transition spd="slow" p14:dur="2000" advTm="78149"/>
    </mc:Choice>
    <mc:Fallback xmlns="">
      <p:transition spd="slow" advTm="7814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5027A1-4E42-4CAC-8036-1861E397235F}" type="slidenum">
              <a:rPr lang="en-AU" smtClean="0"/>
              <a:t>32</a:t>
            </a:fld>
            <a:endParaRPr lang="en-AU"/>
          </a:p>
        </p:txBody>
      </p:sp>
      <p:pic>
        <p:nvPicPr>
          <p:cNvPr id="4098" name="Picture 2" descr="Living On Campus Vs Living Off Campus Essay Hel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3954" y="156754"/>
            <a:ext cx="10933612" cy="619959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868896903"/>
      </p:ext>
    </p:extLst>
  </p:cSld>
  <p:clrMapOvr>
    <a:masterClrMapping/>
  </p:clrMapOvr>
  <mc:AlternateContent xmlns:mc="http://schemas.openxmlformats.org/markup-compatibility/2006" xmlns:p14="http://schemas.microsoft.com/office/powerpoint/2010/main">
    <mc:Choice Requires="p14">
      <p:transition spd="slow" p14:dur="2000" advTm="91107"/>
    </mc:Choice>
    <mc:Fallback xmlns="">
      <p:transition spd="slow" advTm="9110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E4EF9-7254-4924-90BC-8680D2C7F679}"/>
              </a:ext>
            </a:extLst>
          </p:cNvPr>
          <p:cNvSpPr>
            <a:spLocks noGrp="1"/>
          </p:cNvSpPr>
          <p:nvPr>
            <p:ph type="title"/>
          </p:nvPr>
        </p:nvSpPr>
        <p:spPr>
          <a:xfrm>
            <a:off x="225287" y="136525"/>
            <a:ext cx="11860696" cy="1554163"/>
          </a:xfrm>
        </p:spPr>
        <p:txBody>
          <a:bodyPr>
            <a:normAutofit/>
          </a:bodyPr>
          <a:lstStyle/>
          <a:p>
            <a:r>
              <a:rPr lang="en-AU" sz="3200" b="1" dirty="0">
                <a:latin typeface="+mn-lt"/>
              </a:rPr>
              <a:t>All in all. Ethical issues that need considering when carrying out an observational study… Adopted from </a:t>
            </a:r>
            <a:r>
              <a:rPr lang="en-AU" sz="1800" dirty="0">
                <a:latin typeface="+mn-lt"/>
              </a:rPr>
              <a:t>(Twycross &amp; Shorten, 2016)</a:t>
            </a:r>
          </a:p>
        </p:txBody>
      </p:sp>
      <p:graphicFrame>
        <p:nvGraphicFramePr>
          <p:cNvPr id="5" name="Table 5">
            <a:extLst>
              <a:ext uri="{FF2B5EF4-FFF2-40B4-BE49-F238E27FC236}">
                <a16:creationId xmlns:a16="http://schemas.microsoft.com/office/drawing/2014/main" id="{5B9D8876-29D7-4B25-86AE-85D353A187D6}"/>
              </a:ext>
            </a:extLst>
          </p:cNvPr>
          <p:cNvGraphicFramePr>
            <a:graphicFrameLocks noGrp="1"/>
          </p:cNvGraphicFramePr>
          <p:nvPr>
            <p:ph idx="1"/>
            <p:extLst>
              <p:ext uri="{D42A27DB-BD31-4B8C-83A1-F6EECF244321}">
                <p14:modId xmlns:p14="http://schemas.microsoft.com/office/powerpoint/2010/main" val="72382372"/>
              </p:ext>
            </p:extLst>
          </p:nvPr>
        </p:nvGraphicFramePr>
        <p:xfrm>
          <a:off x="400878" y="1470991"/>
          <a:ext cx="11088758" cy="5123493"/>
        </p:xfrm>
        <a:graphic>
          <a:graphicData uri="http://schemas.openxmlformats.org/drawingml/2006/table">
            <a:tbl>
              <a:tblPr firstRow="1" bandRow="1">
                <a:tableStyleId>{9D7B26C5-4107-4FEC-AEDC-1716B250A1EF}</a:tableStyleId>
              </a:tblPr>
              <a:tblGrid>
                <a:gridCol w="3482010">
                  <a:extLst>
                    <a:ext uri="{9D8B030D-6E8A-4147-A177-3AD203B41FA5}">
                      <a16:colId xmlns:a16="http://schemas.microsoft.com/office/drawing/2014/main" val="4197884478"/>
                    </a:ext>
                  </a:extLst>
                </a:gridCol>
                <a:gridCol w="7606748">
                  <a:extLst>
                    <a:ext uri="{9D8B030D-6E8A-4147-A177-3AD203B41FA5}">
                      <a16:colId xmlns:a16="http://schemas.microsoft.com/office/drawing/2014/main" val="849445263"/>
                    </a:ext>
                  </a:extLst>
                </a:gridCol>
              </a:tblGrid>
              <a:tr h="402605">
                <a:tc>
                  <a:txBody>
                    <a:bodyPr/>
                    <a:lstStyle/>
                    <a:p>
                      <a:r>
                        <a:rPr lang="en-AU" sz="1200" dirty="0"/>
                        <a:t>Ethical issues </a:t>
                      </a:r>
                    </a:p>
                  </a:txBody>
                  <a:tcPr/>
                </a:tc>
                <a:tc>
                  <a:txBody>
                    <a:bodyPr/>
                    <a:lstStyle/>
                    <a:p>
                      <a:r>
                        <a:rPr lang="en-AU" sz="1200" dirty="0"/>
                        <a:t>Consideration </a:t>
                      </a:r>
                    </a:p>
                  </a:txBody>
                  <a:tcPr/>
                </a:tc>
                <a:extLst>
                  <a:ext uri="{0D108BD9-81ED-4DB2-BD59-A6C34878D82A}">
                    <a16:rowId xmlns:a16="http://schemas.microsoft.com/office/drawing/2014/main" val="859981158"/>
                  </a:ext>
                </a:extLst>
              </a:tr>
              <a:tr h="828071">
                <a:tc>
                  <a:txBody>
                    <a:bodyPr/>
                    <a:lstStyle/>
                    <a:p>
                      <a:r>
                        <a:rPr lang="en-AU" sz="1200" dirty="0"/>
                        <a:t>Covert versus overt data collection </a:t>
                      </a:r>
                    </a:p>
                  </a:txBody>
                  <a:tcPr/>
                </a:tc>
                <a:tc>
                  <a:txBody>
                    <a:bodyPr/>
                    <a:lstStyle/>
                    <a:p>
                      <a:r>
                        <a:rPr lang="en-AU" sz="1200" dirty="0"/>
                        <a:t>Covert methods involve deception, with researchers pretending to be someone they are not. This type of observation is now considered unethical because it violates individuals' right to autonomy and their ability to decide whether they want to be observed. Nowadays participants are normally told what the purpose of the research is. </a:t>
                      </a:r>
                    </a:p>
                  </a:txBody>
                  <a:tcPr/>
                </a:tc>
                <a:extLst>
                  <a:ext uri="{0D108BD9-81ED-4DB2-BD59-A6C34878D82A}">
                    <a16:rowId xmlns:a16="http://schemas.microsoft.com/office/drawing/2014/main" val="3423559349"/>
                  </a:ext>
                </a:extLst>
              </a:tr>
              <a:tr h="1408604">
                <a:tc>
                  <a:txBody>
                    <a:bodyPr/>
                    <a:lstStyle/>
                    <a:p>
                      <a:r>
                        <a:rPr lang="en-AU" sz="1200" dirty="0"/>
                        <a:t>Gaining consent </a:t>
                      </a:r>
                    </a:p>
                  </a:txBody>
                  <a:tcPr/>
                </a:tc>
                <a:tc>
                  <a:txBody>
                    <a:bodyPr/>
                    <a:lstStyle/>
                    <a:p>
                      <a:r>
                        <a:rPr lang="en-AU" sz="1200" dirty="0"/>
                        <a:t>If collecting data in a hospital setting some researchers recommend gaining informed consent from all individuals present on the ward on a regular basis. </a:t>
                      </a:r>
                    </a:p>
                    <a:p>
                      <a:endParaRPr lang="en-AU" sz="1200" dirty="0"/>
                    </a:p>
                    <a:p>
                      <a:r>
                        <a:rPr lang="en-AU" sz="1200" dirty="0"/>
                        <a:t>Collecting data about a specific patient,  informed consent should be obtained. For other people within the general area a simple explanation that you are collecting data for a study along with obtaining their verbal consent, may be adequate ( REC: Research Ethics Committee will determine the approach). </a:t>
                      </a:r>
                    </a:p>
                    <a:p>
                      <a:endParaRPr lang="en-AU" sz="1200" dirty="0"/>
                    </a:p>
                  </a:txBody>
                  <a:tcPr/>
                </a:tc>
                <a:extLst>
                  <a:ext uri="{0D108BD9-81ED-4DB2-BD59-A6C34878D82A}">
                    <a16:rowId xmlns:a16="http://schemas.microsoft.com/office/drawing/2014/main" val="1348004810"/>
                  </a:ext>
                </a:extLst>
              </a:tr>
              <a:tr h="828071">
                <a:tc>
                  <a:txBody>
                    <a:bodyPr/>
                    <a:lstStyle/>
                    <a:p>
                      <a:r>
                        <a:rPr lang="en-AU" sz="1200" b="0" i="0" kern="1200" dirty="0">
                          <a:solidFill>
                            <a:schemeClr val="tx1"/>
                          </a:solidFill>
                          <a:effectLst/>
                          <a:latin typeface="+mn-lt"/>
                          <a:ea typeface="+mn-ea"/>
                          <a:cs typeface="+mn-cs"/>
                        </a:rPr>
                        <a:t>What will you do if you see poor practice?</a:t>
                      </a:r>
                      <a:endParaRPr lang="en-AU" sz="1200" dirty="0"/>
                    </a:p>
                  </a:txBody>
                  <a:tcPr/>
                </a:tc>
                <a:tc>
                  <a:txBody>
                    <a:bodyPr/>
                    <a:lstStyle/>
                    <a:p>
                      <a:r>
                        <a:rPr lang="en-AU" sz="1200" dirty="0"/>
                        <a:t>Observation of practices that require improvement but are not dangerous or harmful (see below), without intervening, would not be considered unethical.</a:t>
                      </a:r>
                    </a:p>
                  </a:txBody>
                  <a:tcPr/>
                </a:tc>
                <a:extLst>
                  <a:ext uri="{0D108BD9-81ED-4DB2-BD59-A6C34878D82A}">
                    <a16:rowId xmlns:a16="http://schemas.microsoft.com/office/drawing/2014/main" val="2784063765"/>
                  </a:ext>
                </a:extLst>
              </a:tr>
              <a:tr h="828071">
                <a:tc>
                  <a:txBody>
                    <a:bodyPr/>
                    <a:lstStyle/>
                    <a:p>
                      <a:r>
                        <a:rPr lang="en-AU" sz="1200" dirty="0"/>
                        <a:t>What will you do if you see dangerous practice?</a:t>
                      </a:r>
                    </a:p>
                  </a:txBody>
                  <a:tcPr/>
                </a:tc>
                <a:tc>
                  <a:txBody>
                    <a:bodyPr/>
                    <a:lstStyle/>
                    <a:p>
                      <a:r>
                        <a:rPr lang="en-AU" sz="1200" dirty="0"/>
                        <a:t>The REC approving an observational study will expect a researcher to have identified the steps they will take if they observe dangerous practice. For example, the researcher may arrange  to discuss any dangerous practice she observed with the ward manager. The ward manager would then take any necessary action.</a:t>
                      </a:r>
                    </a:p>
                  </a:txBody>
                  <a:tcPr/>
                </a:tc>
                <a:extLst>
                  <a:ext uri="{0D108BD9-81ED-4DB2-BD59-A6C34878D82A}">
                    <a16:rowId xmlns:a16="http://schemas.microsoft.com/office/drawing/2014/main" val="4271512727"/>
                  </a:ext>
                </a:extLst>
              </a:tr>
              <a:tr h="828071">
                <a:tc>
                  <a:txBody>
                    <a:bodyPr/>
                    <a:lstStyle/>
                    <a:p>
                      <a:r>
                        <a:rPr lang="en-AU" sz="1200" dirty="0"/>
                        <a:t>Protecting participants anonymity </a:t>
                      </a:r>
                    </a:p>
                  </a:txBody>
                  <a:tcPr/>
                </a:tc>
                <a:tc>
                  <a:txBody>
                    <a:bodyPr/>
                    <a:lstStyle/>
                    <a:p>
                      <a:r>
                        <a:rPr lang="en-AU" sz="1200" dirty="0"/>
                        <a:t>Anonymity can be maintained by referring to participants using identifying codes.</a:t>
                      </a:r>
                    </a:p>
                    <a:p>
                      <a:endParaRPr lang="en-AU" sz="1200" dirty="0"/>
                    </a:p>
                  </a:txBody>
                  <a:tcPr/>
                </a:tc>
                <a:extLst>
                  <a:ext uri="{0D108BD9-81ED-4DB2-BD59-A6C34878D82A}">
                    <a16:rowId xmlns:a16="http://schemas.microsoft.com/office/drawing/2014/main" val="2769612392"/>
                  </a:ext>
                </a:extLst>
              </a:tr>
            </a:tbl>
          </a:graphicData>
        </a:graphic>
      </p:graphicFrame>
      <p:sp>
        <p:nvSpPr>
          <p:cNvPr id="4" name="Slide Number Placeholder 3">
            <a:extLst>
              <a:ext uri="{FF2B5EF4-FFF2-40B4-BE49-F238E27FC236}">
                <a16:creationId xmlns:a16="http://schemas.microsoft.com/office/drawing/2014/main" id="{8B5ED92E-6189-4D96-AF1A-CD4592BD5378}"/>
              </a:ext>
            </a:extLst>
          </p:cNvPr>
          <p:cNvSpPr>
            <a:spLocks noGrp="1"/>
          </p:cNvSpPr>
          <p:nvPr>
            <p:ph type="sldNum" sz="quarter" idx="12"/>
          </p:nvPr>
        </p:nvSpPr>
        <p:spPr/>
        <p:txBody>
          <a:bodyPr/>
          <a:lstStyle/>
          <a:p>
            <a:fld id="{A95027A1-4E42-4CAC-8036-1861E397235F}" type="slidenum">
              <a:rPr lang="en-AU" smtClean="0"/>
              <a:t>33</a:t>
            </a:fld>
            <a:endParaRPr lang="en-AU"/>
          </a:p>
        </p:txBody>
      </p:sp>
      <p:sp>
        <p:nvSpPr>
          <p:cNvPr id="3" name="Footer Placeholder 2"/>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086496244"/>
      </p:ext>
    </p:extLst>
  </p:cSld>
  <p:clrMapOvr>
    <a:masterClrMapping/>
  </p:clrMapOvr>
  <mc:AlternateContent xmlns:mc="http://schemas.openxmlformats.org/markup-compatibility/2006" xmlns:p14="http://schemas.microsoft.com/office/powerpoint/2010/main">
    <mc:Choice Requires="p14">
      <p:transition spd="slow" p14:dur="2000" advTm="399289"/>
    </mc:Choice>
    <mc:Fallback xmlns="">
      <p:transition spd="slow" advTm="39928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8CF2-4DEB-4E4F-983B-41B5F2FAB697}"/>
              </a:ext>
            </a:extLst>
          </p:cNvPr>
          <p:cNvSpPr>
            <a:spLocks noGrp="1"/>
          </p:cNvSpPr>
          <p:nvPr>
            <p:ph type="title"/>
          </p:nvPr>
        </p:nvSpPr>
        <p:spPr>
          <a:xfrm>
            <a:off x="838200" y="476906"/>
            <a:ext cx="10515600" cy="662782"/>
          </a:xfrm>
        </p:spPr>
        <p:txBody>
          <a:bodyPr>
            <a:normAutofit fontScale="90000"/>
          </a:bodyPr>
          <a:lstStyle/>
          <a:p>
            <a:r>
              <a:rPr lang="en-AU" b="1" dirty="0">
                <a:latin typeface="+mn-lt"/>
              </a:rPr>
              <a:t>Gaining Entry and Establishing Rapport </a:t>
            </a:r>
          </a:p>
        </p:txBody>
      </p:sp>
      <p:sp>
        <p:nvSpPr>
          <p:cNvPr id="3" name="Content Placeholder 2">
            <a:extLst>
              <a:ext uri="{FF2B5EF4-FFF2-40B4-BE49-F238E27FC236}">
                <a16:creationId xmlns:a16="http://schemas.microsoft.com/office/drawing/2014/main" id="{06F3570F-B969-4C0E-ACE2-32FEC983429C}"/>
              </a:ext>
            </a:extLst>
          </p:cNvPr>
          <p:cNvSpPr>
            <a:spLocks noGrp="1"/>
          </p:cNvSpPr>
          <p:nvPr>
            <p:ph idx="1"/>
          </p:nvPr>
        </p:nvSpPr>
        <p:spPr>
          <a:xfrm>
            <a:off x="1036983" y="1501636"/>
            <a:ext cx="10515600" cy="5037276"/>
          </a:xfrm>
        </p:spPr>
        <p:txBody>
          <a:bodyPr>
            <a:normAutofit fontScale="55000" lnSpcReduction="20000"/>
          </a:bodyPr>
          <a:lstStyle/>
          <a:p>
            <a:r>
              <a:rPr lang="en-AU" dirty="0"/>
              <a:t>A key strategy in minimising the effect of the researcher's presence on behaviour is to establish rapport before starting data collection </a:t>
            </a:r>
            <a:r>
              <a:rPr lang="en-AU" sz="2600" dirty="0"/>
              <a:t>(Twycross &amp; Shorten, 2016). </a:t>
            </a:r>
          </a:p>
          <a:p>
            <a:r>
              <a:rPr lang="en-AU" sz="2600" dirty="0"/>
              <a:t>To assist in gaining permission from the community to conduct the study, the researcher may bring letters of introduction or other information that will ease entry, such as information about one’s affiliation, funding sources, and planned length of time in the field. One may need to meet with the community leaders. For example, when one wishes to conduct research in a school, permission must be granted by the school principal and, possibly, by the district school superintendent. </a:t>
            </a:r>
          </a:p>
          <a:p>
            <a:pPr>
              <a:buFont typeface="Wingdings" panose="05000000000000000000" pitchFamily="2" charset="2"/>
              <a:buChar char="q"/>
            </a:pPr>
            <a:r>
              <a:rPr lang="en-AU" dirty="0"/>
              <a:t> For example, if the study involves observing nurses, a first step might be to attend team meetings or ward handover on several occasion as a way of getting to know the potential participants and building a relationship with them. </a:t>
            </a:r>
          </a:p>
          <a:p>
            <a:pPr marL="0" indent="0">
              <a:buNone/>
            </a:pPr>
            <a:endParaRPr lang="en-AU" dirty="0"/>
          </a:p>
          <a:p>
            <a:r>
              <a:rPr lang="en-AU" dirty="0"/>
              <a:t>"Hanging out" is the process through which the researcher gains trust and establishes rapport with participants. </a:t>
            </a:r>
          </a:p>
          <a:p>
            <a:endParaRPr lang="en-AU" dirty="0"/>
          </a:p>
          <a:p>
            <a:r>
              <a:rPr lang="en-AU" dirty="0"/>
              <a:t>Hanging out involves meeting and conversing with people to develop relationships over an extended period of time. </a:t>
            </a:r>
          </a:p>
          <a:p>
            <a:pPr marL="0" indent="0">
              <a:buNone/>
            </a:pPr>
            <a:endParaRPr lang="en-AU" dirty="0"/>
          </a:p>
          <a:p>
            <a:r>
              <a:rPr lang="en-AU" dirty="0"/>
              <a:t>Three stages to the hanging out process.</a:t>
            </a:r>
          </a:p>
          <a:p>
            <a:pPr marL="0" indent="0">
              <a:buNone/>
            </a:pPr>
            <a:r>
              <a:rPr lang="en-AU" dirty="0"/>
              <a:t> - Moving from a position of formal.</a:t>
            </a:r>
          </a:p>
          <a:p>
            <a:pPr marL="0" indent="0">
              <a:buNone/>
            </a:pPr>
            <a:r>
              <a:rPr lang="en-AU" dirty="0"/>
              <a:t> - Ignorant intruder to welcome.</a:t>
            </a:r>
          </a:p>
          <a:p>
            <a:pPr marL="0" indent="0">
              <a:buNone/>
            </a:pPr>
            <a:r>
              <a:rPr lang="en-AU" dirty="0"/>
              <a:t> - Knowledgeable intimate. </a:t>
            </a:r>
          </a:p>
          <a:p>
            <a:endParaRPr lang="en-AU" dirty="0"/>
          </a:p>
          <a:p>
            <a:pPr marL="0" indent="0">
              <a:buNone/>
            </a:pPr>
            <a:r>
              <a:rPr lang="en-AU" sz="1800" dirty="0"/>
              <a:t>(</a:t>
            </a:r>
            <a:r>
              <a:rPr lang="en-AU" sz="1800" dirty="0" err="1"/>
              <a:t>Kawulich</a:t>
            </a:r>
            <a:r>
              <a:rPr lang="en-AU" sz="1800" dirty="0"/>
              <a:t>, 2005)</a:t>
            </a:r>
          </a:p>
        </p:txBody>
      </p:sp>
      <p:sp>
        <p:nvSpPr>
          <p:cNvPr id="4" name="Slide Number Placeholder 3">
            <a:extLst>
              <a:ext uri="{FF2B5EF4-FFF2-40B4-BE49-F238E27FC236}">
                <a16:creationId xmlns:a16="http://schemas.microsoft.com/office/drawing/2014/main" id="{A16364CC-FBAA-4A63-9362-8A59D52A30A0}"/>
              </a:ext>
            </a:extLst>
          </p:cNvPr>
          <p:cNvSpPr>
            <a:spLocks noGrp="1"/>
          </p:cNvSpPr>
          <p:nvPr>
            <p:ph type="sldNum" sz="quarter" idx="12"/>
          </p:nvPr>
        </p:nvSpPr>
        <p:spPr>
          <a:xfrm>
            <a:off x="8610600" y="6356350"/>
            <a:ext cx="2743200" cy="365125"/>
          </a:xfrm>
        </p:spPr>
        <p:txBody>
          <a:bodyPr/>
          <a:lstStyle/>
          <a:p>
            <a:fld id="{A95027A1-4E42-4CAC-8036-1861E397235F}" type="slidenum">
              <a:rPr lang="en-AU" smtClean="0"/>
              <a:t>34</a:t>
            </a:fld>
            <a:endParaRPr lang="en-AU"/>
          </a:p>
        </p:txBody>
      </p:sp>
      <p:pic>
        <p:nvPicPr>
          <p:cNvPr id="5" name="Picture 4">
            <a:extLst>
              <a:ext uri="{FF2B5EF4-FFF2-40B4-BE49-F238E27FC236}">
                <a16:creationId xmlns:a16="http://schemas.microsoft.com/office/drawing/2014/main" id="{C18B8FAC-8712-4C6D-95ED-6C91846A32BF}"/>
              </a:ext>
            </a:extLst>
          </p:cNvPr>
          <p:cNvPicPr>
            <a:picLocks noChangeAspect="1"/>
          </p:cNvPicPr>
          <p:nvPr/>
        </p:nvPicPr>
        <p:blipFill>
          <a:blip r:embed="rId2"/>
          <a:stretch>
            <a:fillRect/>
          </a:stretch>
        </p:blipFill>
        <p:spPr>
          <a:xfrm>
            <a:off x="6970643" y="4321451"/>
            <a:ext cx="3350730" cy="1855512"/>
          </a:xfrm>
          <a:prstGeom prst="rect">
            <a:avLst/>
          </a:prstGeom>
        </p:spPr>
      </p:pic>
      <p:sp>
        <p:nvSpPr>
          <p:cNvPr id="6" name="Footer Placeholder 5"/>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61085113"/>
      </p:ext>
    </p:extLst>
  </p:cSld>
  <p:clrMapOvr>
    <a:masterClrMapping/>
  </p:clrMapOvr>
  <mc:AlternateContent xmlns:mc="http://schemas.openxmlformats.org/markup-compatibility/2006" xmlns:p14="http://schemas.microsoft.com/office/powerpoint/2010/main">
    <mc:Choice Requires="p14">
      <p:transition spd="slow" p14:dur="2000" advTm="337239"/>
    </mc:Choice>
    <mc:Fallback xmlns="">
      <p:transition spd="slow" advTm="33723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83FA-9512-447C-A4A2-2C4413D7F111}"/>
              </a:ext>
            </a:extLst>
          </p:cNvPr>
          <p:cNvSpPr>
            <a:spLocks noGrp="1"/>
          </p:cNvSpPr>
          <p:nvPr>
            <p:ph type="title"/>
          </p:nvPr>
        </p:nvSpPr>
        <p:spPr>
          <a:xfrm>
            <a:off x="838200" y="365125"/>
            <a:ext cx="10515600" cy="1268689"/>
          </a:xfrm>
        </p:spPr>
        <p:txBody>
          <a:bodyPr>
            <a:normAutofit fontScale="90000"/>
          </a:bodyPr>
          <a:lstStyle/>
          <a:p>
            <a:r>
              <a:rPr lang="en-AU" b="1" dirty="0">
                <a:latin typeface="+mn-lt"/>
              </a:rPr>
              <a:t> 1. Moving from a position of formal</a:t>
            </a:r>
            <a:br>
              <a:rPr lang="en-AU" b="1" dirty="0">
                <a:latin typeface="+mn-lt"/>
              </a:rPr>
            </a:br>
            <a:endParaRPr lang="en-AU" b="1" dirty="0">
              <a:latin typeface="+mn-lt"/>
            </a:endParaRPr>
          </a:p>
        </p:txBody>
      </p:sp>
      <p:sp>
        <p:nvSpPr>
          <p:cNvPr id="3" name="Content Placeholder 2">
            <a:extLst>
              <a:ext uri="{FF2B5EF4-FFF2-40B4-BE49-F238E27FC236}">
                <a16:creationId xmlns:a16="http://schemas.microsoft.com/office/drawing/2014/main" id="{44B0FBE8-970B-4290-B954-6E8AD6F32043}"/>
              </a:ext>
            </a:extLst>
          </p:cNvPr>
          <p:cNvSpPr>
            <a:spLocks noGrp="1"/>
          </p:cNvSpPr>
          <p:nvPr>
            <p:ph idx="1"/>
          </p:nvPr>
        </p:nvSpPr>
        <p:spPr>
          <a:xfrm>
            <a:off x="1036983" y="2862124"/>
            <a:ext cx="10515600" cy="2362062"/>
          </a:xfrm>
        </p:spPr>
        <p:txBody>
          <a:bodyPr/>
          <a:lstStyle/>
          <a:p>
            <a:r>
              <a:rPr lang="en-AU" dirty="0"/>
              <a:t>The researcher is a stranger who is learning the social rules and language, making herself/himself known to the community, so they will begin to teach her/him how to behave appropriately in that culture. </a:t>
            </a:r>
          </a:p>
        </p:txBody>
      </p:sp>
      <p:sp>
        <p:nvSpPr>
          <p:cNvPr id="4" name="Slide Number Placeholder 3">
            <a:extLst>
              <a:ext uri="{FF2B5EF4-FFF2-40B4-BE49-F238E27FC236}">
                <a16:creationId xmlns:a16="http://schemas.microsoft.com/office/drawing/2014/main" id="{698AA01F-91D1-4431-9AE6-14C93C9774E9}"/>
              </a:ext>
            </a:extLst>
          </p:cNvPr>
          <p:cNvSpPr>
            <a:spLocks noGrp="1"/>
          </p:cNvSpPr>
          <p:nvPr>
            <p:ph type="sldNum" sz="quarter" idx="12"/>
          </p:nvPr>
        </p:nvSpPr>
        <p:spPr/>
        <p:txBody>
          <a:bodyPr/>
          <a:lstStyle/>
          <a:p>
            <a:fld id="{A95027A1-4E42-4CAC-8036-1861E397235F}" type="slidenum">
              <a:rPr lang="en-AU" smtClean="0"/>
              <a:t>35</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4219583694"/>
      </p:ext>
    </p:extLst>
  </p:cSld>
  <p:clrMapOvr>
    <a:masterClrMapping/>
  </p:clrMapOvr>
  <mc:AlternateContent xmlns:mc="http://schemas.openxmlformats.org/markup-compatibility/2006" xmlns:p14="http://schemas.microsoft.com/office/powerpoint/2010/main">
    <mc:Choice Requires="p14">
      <p:transition spd="slow" p14:dur="2000" advTm="82319"/>
    </mc:Choice>
    <mc:Fallback xmlns="">
      <p:transition spd="slow" advTm="82319"/>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F395-789A-4788-9EFB-CC3EBA758D30}"/>
              </a:ext>
            </a:extLst>
          </p:cNvPr>
          <p:cNvSpPr>
            <a:spLocks noGrp="1"/>
          </p:cNvSpPr>
          <p:nvPr>
            <p:ph type="title"/>
          </p:nvPr>
        </p:nvSpPr>
        <p:spPr/>
        <p:txBody>
          <a:bodyPr/>
          <a:lstStyle/>
          <a:p>
            <a:r>
              <a:rPr lang="en-AU" b="1" dirty="0">
                <a:latin typeface="+mn-lt"/>
              </a:rPr>
              <a:t>2. Ignorant intruder to welcome.</a:t>
            </a:r>
          </a:p>
        </p:txBody>
      </p:sp>
      <p:sp>
        <p:nvSpPr>
          <p:cNvPr id="3" name="Content Placeholder 2">
            <a:extLst>
              <a:ext uri="{FF2B5EF4-FFF2-40B4-BE49-F238E27FC236}">
                <a16:creationId xmlns:a16="http://schemas.microsoft.com/office/drawing/2014/main" id="{97405D2B-DCEF-4B01-BF7A-42AD27A826D5}"/>
              </a:ext>
            </a:extLst>
          </p:cNvPr>
          <p:cNvSpPr>
            <a:spLocks noGrp="1"/>
          </p:cNvSpPr>
          <p:nvPr>
            <p:ph idx="1"/>
          </p:nvPr>
        </p:nvSpPr>
        <p:spPr/>
        <p:txBody>
          <a:bodyPr/>
          <a:lstStyle/>
          <a:p>
            <a:r>
              <a:rPr lang="en-AU" dirty="0"/>
              <a:t> Researcher begins to merge with the crowd and stand out less as an intruder. </a:t>
            </a:r>
          </a:p>
          <a:p>
            <a:pPr marL="0" indent="0">
              <a:buNone/>
            </a:pPr>
            <a:endParaRPr lang="en-AU" dirty="0"/>
          </a:p>
          <a:p>
            <a:r>
              <a:rPr lang="en-AU" dirty="0"/>
              <a:t>“Acquaintance" stage. </a:t>
            </a:r>
          </a:p>
          <a:p>
            <a:endParaRPr lang="en-AU" dirty="0"/>
          </a:p>
          <a:p>
            <a:r>
              <a:rPr lang="en-AU" dirty="0"/>
              <a:t>The language becomes more familiar to the researcher, but he/she still may not be fluent in its use.</a:t>
            </a:r>
          </a:p>
          <a:p>
            <a:endParaRPr lang="en-AU" dirty="0"/>
          </a:p>
          <a:p>
            <a:pPr marL="0" indent="0">
              <a:buNone/>
            </a:pPr>
            <a:r>
              <a:rPr lang="en-AU" sz="1600" dirty="0"/>
              <a:t>(</a:t>
            </a:r>
            <a:r>
              <a:rPr lang="en-AU" sz="1600" dirty="0" err="1"/>
              <a:t>Kawulich</a:t>
            </a:r>
            <a:r>
              <a:rPr lang="en-AU" sz="1600" dirty="0"/>
              <a:t>, 2005)</a:t>
            </a:r>
          </a:p>
        </p:txBody>
      </p:sp>
      <p:sp>
        <p:nvSpPr>
          <p:cNvPr id="4" name="Slide Number Placeholder 3">
            <a:extLst>
              <a:ext uri="{FF2B5EF4-FFF2-40B4-BE49-F238E27FC236}">
                <a16:creationId xmlns:a16="http://schemas.microsoft.com/office/drawing/2014/main" id="{8C151191-3E17-4255-B4C7-B887F10B6F96}"/>
              </a:ext>
            </a:extLst>
          </p:cNvPr>
          <p:cNvSpPr>
            <a:spLocks noGrp="1"/>
          </p:cNvSpPr>
          <p:nvPr>
            <p:ph type="sldNum" sz="quarter" idx="12"/>
          </p:nvPr>
        </p:nvSpPr>
        <p:spPr/>
        <p:txBody>
          <a:bodyPr/>
          <a:lstStyle/>
          <a:p>
            <a:fld id="{A95027A1-4E42-4CAC-8036-1861E397235F}" type="slidenum">
              <a:rPr lang="en-AU" smtClean="0"/>
              <a:t>36</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023508119"/>
      </p:ext>
    </p:extLst>
  </p:cSld>
  <p:clrMapOvr>
    <a:masterClrMapping/>
  </p:clrMapOvr>
  <mc:AlternateContent xmlns:mc="http://schemas.openxmlformats.org/markup-compatibility/2006" xmlns:p14="http://schemas.microsoft.com/office/powerpoint/2010/main">
    <mc:Choice Requires="p14">
      <p:transition spd="slow" p14:dur="2000" advTm="32342"/>
    </mc:Choice>
    <mc:Fallback xmlns="">
      <p:transition spd="slow" advTm="3234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F7F6-4CA6-4F49-9CE6-95BCE2C38B49}"/>
              </a:ext>
            </a:extLst>
          </p:cNvPr>
          <p:cNvSpPr>
            <a:spLocks noGrp="1"/>
          </p:cNvSpPr>
          <p:nvPr>
            <p:ph type="title"/>
          </p:nvPr>
        </p:nvSpPr>
        <p:spPr/>
        <p:txBody>
          <a:bodyPr/>
          <a:lstStyle/>
          <a:p>
            <a:r>
              <a:rPr lang="en-AU" b="1" dirty="0">
                <a:latin typeface="+mn-lt"/>
              </a:rPr>
              <a:t>3. Knowledgeable intimate. </a:t>
            </a:r>
          </a:p>
        </p:txBody>
      </p:sp>
      <p:sp>
        <p:nvSpPr>
          <p:cNvPr id="3" name="Content Placeholder 2">
            <a:extLst>
              <a:ext uri="{FF2B5EF4-FFF2-40B4-BE49-F238E27FC236}">
                <a16:creationId xmlns:a16="http://schemas.microsoft.com/office/drawing/2014/main" id="{768CF7DB-B3D1-43A9-A76D-04ED9B294FAF}"/>
              </a:ext>
            </a:extLst>
          </p:cNvPr>
          <p:cNvSpPr>
            <a:spLocks noGrp="1"/>
          </p:cNvSpPr>
          <p:nvPr>
            <p:ph idx="1"/>
          </p:nvPr>
        </p:nvSpPr>
        <p:spPr>
          <a:xfrm>
            <a:off x="278296" y="1825625"/>
            <a:ext cx="11075504" cy="4667250"/>
          </a:xfrm>
        </p:spPr>
        <p:txBody>
          <a:bodyPr>
            <a:normAutofit/>
          </a:bodyPr>
          <a:lstStyle/>
          <a:p>
            <a:r>
              <a:rPr lang="en-AU" dirty="0"/>
              <a:t>The "intimate" stage.</a:t>
            </a:r>
          </a:p>
          <a:p>
            <a:endParaRPr lang="en-AU" dirty="0"/>
          </a:p>
          <a:p>
            <a:endParaRPr lang="en-AU" dirty="0"/>
          </a:p>
          <a:p>
            <a:r>
              <a:rPr lang="en-AU" dirty="0"/>
              <a:t>The researcher has established relationships with participants to the extent that he/she no longer has to think about what he/she says.</a:t>
            </a:r>
          </a:p>
          <a:p>
            <a:endParaRPr lang="en-AU" dirty="0"/>
          </a:p>
          <a:p>
            <a:r>
              <a:rPr lang="en-AU" dirty="0"/>
              <a:t>It sometimes involves the researcher's working with and participating in everyday activities beside participants in their daily lives.</a:t>
            </a:r>
          </a:p>
          <a:p>
            <a:endParaRPr lang="en-AU" dirty="0"/>
          </a:p>
          <a:p>
            <a:pPr marL="0" indent="0">
              <a:buNone/>
            </a:pPr>
            <a:r>
              <a:rPr lang="en-AU" sz="1200" dirty="0"/>
              <a:t>(</a:t>
            </a:r>
            <a:r>
              <a:rPr lang="en-AU" sz="1200" dirty="0" err="1"/>
              <a:t>Kawulich</a:t>
            </a:r>
            <a:r>
              <a:rPr lang="en-AU" sz="1200" dirty="0"/>
              <a:t>, 2005)</a:t>
            </a:r>
          </a:p>
          <a:p>
            <a:endParaRPr lang="en-AU" dirty="0"/>
          </a:p>
        </p:txBody>
      </p:sp>
      <p:sp>
        <p:nvSpPr>
          <p:cNvPr id="4" name="Slide Number Placeholder 3">
            <a:extLst>
              <a:ext uri="{FF2B5EF4-FFF2-40B4-BE49-F238E27FC236}">
                <a16:creationId xmlns:a16="http://schemas.microsoft.com/office/drawing/2014/main" id="{88171910-A7C6-4AF9-B4D5-27BEE4D262AA}"/>
              </a:ext>
            </a:extLst>
          </p:cNvPr>
          <p:cNvSpPr>
            <a:spLocks noGrp="1"/>
          </p:cNvSpPr>
          <p:nvPr>
            <p:ph type="sldNum" sz="quarter" idx="12"/>
          </p:nvPr>
        </p:nvSpPr>
        <p:spPr/>
        <p:txBody>
          <a:bodyPr/>
          <a:lstStyle/>
          <a:p>
            <a:fld id="{A95027A1-4E42-4CAC-8036-1861E397235F}" type="slidenum">
              <a:rPr lang="en-AU" smtClean="0"/>
              <a:t>37</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986777977"/>
      </p:ext>
    </p:extLst>
  </p:cSld>
  <p:clrMapOvr>
    <a:masterClrMapping/>
  </p:clrMapOvr>
  <mc:AlternateContent xmlns:mc="http://schemas.openxmlformats.org/markup-compatibility/2006" xmlns:p14="http://schemas.microsoft.com/office/powerpoint/2010/main">
    <mc:Choice Requires="p14">
      <p:transition spd="slow" p14:dur="2000" advTm="58495"/>
    </mc:Choice>
    <mc:Fallback xmlns="">
      <p:transition spd="slow" advTm="5849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A783-B07A-4B8C-897E-D729B428545B}"/>
              </a:ext>
            </a:extLst>
          </p:cNvPr>
          <p:cNvSpPr>
            <a:spLocks noGrp="1"/>
          </p:cNvSpPr>
          <p:nvPr>
            <p:ph type="title"/>
          </p:nvPr>
        </p:nvSpPr>
        <p:spPr/>
        <p:txBody>
          <a:bodyPr/>
          <a:lstStyle/>
          <a:p>
            <a:r>
              <a:rPr lang="en-AU" b="1" dirty="0">
                <a:latin typeface="+mn-lt"/>
              </a:rPr>
              <a:t>Tips for collecting useful observation data</a:t>
            </a:r>
          </a:p>
        </p:txBody>
      </p:sp>
      <p:sp>
        <p:nvSpPr>
          <p:cNvPr id="3" name="Content Placeholder 2">
            <a:extLst>
              <a:ext uri="{FF2B5EF4-FFF2-40B4-BE49-F238E27FC236}">
                <a16:creationId xmlns:a16="http://schemas.microsoft.com/office/drawing/2014/main" id="{893D3CDF-B97B-4EFC-B6BA-AB2006745DD8}"/>
              </a:ext>
            </a:extLst>
          </p:cNvPr>
          <p:cNvSpPr>
            <a:spLocks noGrp="1"/>
          </p:cNvSpPr>
          <p:nvPr>
            <p:ph idx="1"/>
          </p:nvPr>
        </p:nvSpPr>
        <p:spPr>
          <a:xfrm>
            <a:off x="251791" y="1520825"/>
            <a:ext cx="11102009" cy="4667250"/>
          </a:xfrm>
        </p:spPr>
        <p:txBody>
          <a:bodyPr>
            <a:normAutofit fontScale="85000" lnSpcReduction="10000"/>
          </a:bodyPr>
          <a:lstStyle/>
          <a:p>
            <a:r>
              <a:rPr lang="en-AU" dirty="0"/>
              <a:t>Become familiar with the setting before beginning to collect data. </a:t>
            </a:r>
          </a:p>
          <a:p>
            <a:endParaRPr lang="en-AU" dirty="0"/>
          </a:p>
          <a:p>
            <a:r>
              <a:rPr lang="en-AU" dirty="0"/>
              <a:t>keep the observations short at first to keep from becoming overwhelmed. </a:t>
            </a:r>
          </a:p>
          <a:p>
            <a:endParaRPr lang="en-AU" dirty="0"/>
          </a:p>
          <a:p>
            <a:r>
              <a:rPr lang="en-AU" dirty="0"/>
              <a:t>Be honest, but not too technical or detailed, in explaining to participants what he/she is doing.</a:t>
            </a:r>
          </a:p>
          <a:p>
            <a:pPr marL="0" indent="0">
              <a:buNone/>
            </a:pPr>
            <a:endParaRPr lang="en-AU" dirty="0"/>
          </a:p>
          <a:p>
            <a:r>
              <a:rPr lang="en-AU" dirty="0"/>
              <a:t>Pay attention, shifting from a "wide" to a "narrow" angle perspective, focusing on a single person, activity, interaction, then returning to a view of the overall situation;</a:t>
            </a:r>
          </a:p>
          <a:p>
            <a:endParaRPr lang="en-AU" dirty="0"/>
          </a:p>
          <a:p>
            <a:r>
              <a:rPr lang="en-AU" dirty="0"/>
              <a:t>Look for key words in conversations to trigger later recollection of the conversation content.</a:t>
            </a:r>
          </a:p>
          <a:p>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72619E92-B8DE-4AF1-8ECE-D1D7D5B53905}"/>
              </a:ext>
            </a:extLst>
          </p:cNvPr>
          <p:cNvSpPr>
            <a:spLocks noGrp="1"/>
          </p:cNvSpPr>
          <p:nvPr>
            <p:ph type="sldNum" sz="quarter" idx="12"/>
          </p:nvPr>
        </p:nvSpPr>
        <p:spPr/>
        <p:txBody>
          <a:bodyPr/>
          <a:lstStyle/>
          <a:p>
            <a:fld id="{A95027A1-4E42-4CAC-8036-1861E397235F}" type="slidenum">
              <a:rPr lang="en-AU" smtClean="0"/>
              <a:t>38</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377852314"/>
      </p:ext>
    </p:extLst>
  </p:cSld>
  <p:clrMapOvr>
    <a:masterClrMapping/>
  </p:clrMapOvr>
  <mc:AlternateContent xmlns:mc="http://schemas.openxmlformats.org/markup-compatibility/2006" xmlns:p14="http://schemas.microsoft.com/office/powerpoint/2010/main">
    <mc:Choice Requires="p14">
      <p:transition spd="slow" p14:dur="2000" advTm="94533"/>
    </mc:Choice>
    <mc:Fallback xmlns="">
      <p:transition spd="slow" advTm="9453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588C-6437-4E1B-AD43-12DDA30CCADD}"/>
              </a:ext>
            </a:extLst>
          </p:cNvPr>
          <p:cNvSpPr>
            <a:spLocks noGrp="1"/>
          </p:cNvSpPr>
          <p:nvPr>
            <p:ph type="title"/>
          </p:nvPr>
        </p:nvSpPr>
        <p:spPr>
          <a:xfrm>
            <a:off x="569843" y="365126"/>
            <a:ext cx="10783957" cy="1231900"/>
          </a:xfrm>
        </p:spPr>
        <p:txBody>
          <a:bodyPr>
            <a:normAutofit/>
          </a:bodyPr>
          <a:lstStyle/>
          <a:p>
            <a:r>
              <a:rPr lang="en-AU" sz="3600" b="1" dirty="0">
                <a:latin typeface="+mn-lt"/>
              </a:rPr>
              <a:t>Each observation should provide you with answers regarding…….. </a:t>
            </a:r>
          </a:p>
        </p:txBody>
      </p:sp>
      <p:sp>
        <p:nvSpPr>
          <p:cNvPr id="3" name="Content Placeholder 2">
            <a:extLst>
              <a:ext uri="{FF2B5EF4-FFF2-40B4-BE49-F238E27FC236}">
                <a16:creationId xmlns:a16="http://schemas.microsoft.com/office/drawing/2014/main" id="{F92B5D0E-15BB-4921-BE27-8335E7227965}"/>
              </a:ext>
            </a:extLst>
          </p:cNvPr>
          <p:cNvSpPr>
            <a:spLocks noGrp="1"/>
          </p:cNvSpPr>
          <p:nvPr>
            <p:ph idx="1"/>
          </p:nvPr>
        </p:nvSpPr>
        <p:spPr>
          <a:xfrm>
            <a:off x="410817" y="1597025"/>
            <a:ext cx="10942983" cy="4895850"/>
          </a:xfrm>
        </p:spPr>
        <p:txBody>
          <a:bodyPr>
            <a:normAutofit fontScale="92500" lnSpcReduction="10000"/>
          </a:bodyPr>
          <a:lstStyle/>
          <a:p>
            <a:r>
              <a:rPr lang="en-AU" dirty="0"/>
              <a:t> Who do you observe?</a:t>
            </a:r>
          </a:p>
          <a:p>
            <a:pPr marL="0" indent="0">
              <a:buNone/>
            </a:pPr>
            <a:endParaRPr lang="en-AU" dirty="0"/>
          </a:p>
          <a:p>
            <a:r>
              <a:rPr lang="en-AU" dirty="0"/>
              <a:t>What do you observe? </a:t>
            </a:r>
          </a:p>
          <a:p>
            <a:pPr marL="0" indent="0">
              <a:buNone/>
            </a:pPr>
            <a:endParaRPr lang="en-AU" dirty="0"/>
          </a:p>
          <a:p>
            <a:r>
              <a:rPr lang="en-AU" dirty="0"/>
              <a:t>Where does the observation take place?</a:t>
            </a:r>
          </a:p>
          <a:p>
            <a:pPr marL="0" indent="0">
              <a:buNone/>
            </a:pPr>
            <a:endParaRPr lang="en-AU" dirty="0"/>
          </a:p>
          <a:p>
            <a:r>
              <a:rPr lang="en-AU" dirty="0"/>
              <a:t>When does it take place?</a:t>
            </a:r>
          </a:p>
          <a:p>
            <a:endParaRPr lang="en-AU" dirty="0"/>
          </a:p>
          <a:p>
            <a:r>
              <a:rPr lang="en-AU" dirty="0"/>
              <a:t>How does it happen?</a:t>
            </a:r>
          </a:p>
          <a:p>
            <a:endParaRPr lang="en-AU" dirty="0"/>
          </a:p>
          <a:p>
            <a:r>
              <a:rPr lang="en-AU" dirty="0"/>
              <a:t>Why does it happen as it happens?                                                </a:t>
            </a:r>
            <a:r>
              <a:rPr lang="en-AU" sz="1300" dirty="0"/>
              <a:t>(Moser &amp; </a:t>
            </a:r>
            <a:r>
              <a:rPr lang="en-AU" sz="1300" dirty="0" err="1"/>
              <a:t>Korstjens</a:t>
            </a:r>
            <a:r>
              <a:rPr lang="en-AU" sz="1300" dirty="0"/>
              <a:t>, 2018)</a:t>
            </a:r>
          </a:p>
          <a:p>
            <a:endParaRPr lang="en-AU" dirty="0"/>
          </a:p>
        </p:txBody>
      </p:sp>
      <p:sp>
        <p:nvSpPr>
          <p:cNvPr id="4" name="Slide Number Placeholder 3">
            <a:extLst>
              <a:ext uri="{FF2B5EF4-FFF2-40B4-BE49-F238E27FC236}">
                <a16:creationId xmlns:a16="http://schemas.microsoft.com/office/drawing/2014/main" id="{8A63BA04-EE85-4DCD-A3EC-8DF5FEA2031F}"/>
              </a:ext>
            </a:extLst>
          </p:cNvPr>
          <p:cNvSpPr>
            <a:spLocks noGrp="1"/>
          </p:cNvSpPr>
          <p:nvPr>
            <p:ph type="sldNum" sz="quarter" idx="12"/>
          </p:nvPr>
        </p:nvSpPr>
        <p:spPr/>
        <p:txBody>
          <a:bodyPr/>
          <a:lstStyle/>
          <a:p>
            <a:fld id="{A95027A1-4E42-4CAC-8036-1861E397235F}" type="slidenum">
              <a:rPr lang="en-AU" smtClean="0"/>
              <a:t>39</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2558245852"/>
      </p:ext>
    </p:extLst>
  </p:cSld>
  <p:clrMapOvr>
    <a:masterClrMapping/>
  </p:clrMapOvr>
  <mc:AlternateContent xmlns:mc="http://schemas.openxmlformats.org/markup-compatibility/2006" xmlns:p14="http://schemas.microsoft.com/office/powerpoint/2010/main">
    <mc:Choice Requires="p14">
      <p:transition spd="slow" p14:dur="2000" advTm="58517"/>
    </mc:Choice>
    <mc:Fallback xmlns="">
      <p:transition spd="slow" advTm="585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EFEC-478D-48C1-B894-C73C1EFCAFC2}"/>
              </a:ext>
            </a:extLst>
          </p:cNvPr>
          <p:cNvSpPr>
            <a:spLocks noGrp="1"/>
          </p:cNvSpPr>
          <p:nvPr>
            <p:ph type="title"/>
          </p:nvPr>
        </p:nvSpPr>
        <p:spPr>
          <a:xfrm>
            <a:off x="838200" y="365126"/>
            <a:ext cx="10515600" cy="1105866"/>
          </a:xfrm>
        </p:spPr>
        <p:txBody>
          <a:bodyPr/>
          <a:lstStyle/>
          <a:p>
            <a:r>
              <a:rPr lang="en-AU" b="1" dirty="0">
                <a:latin typeface="+mn-lt"/>
              </a:rPr>
              <a:t>Focus groups (Continued) </a:t>
            </a:r>
          </a:p>
        </p:txBody>
      </p:sp>
      <p:sp>
        <p:nvSpPr>
          <p:cNvPr id="3" name="Content Placeholder 2">
            <a:extLst>
              <a:ext uri="{FF2B5EF4-FFF2-40B4-BE49-F238E27FC236}">
                <a16:creationId xmlns:a16="http://schemas.microsoft.com/office/drawing/2014/main" id="{16B23B3E-FDBC-4B58-AF6A-F27F8F4522F1}"/>
              </a:ext>
            </a:extLst>
          </p:cNvPr>
          <p:cNvSpPr>
            <a:spLocks noGrp="1"/>
          </p:cNvSpPr>
          <p:nvPr>
            <p:ph idx="1"/>
          </p:nvPr>
        </p:nvSpPr>
        <p:spPr>
          <a:xfrm>
            <a:off x="838200" y="1590261"/>
            <a:ext cx="10863470" cy="4586702"/>
          </a:xfrm>
        </p:spPr>
        <p:txBody>
          <a:bodyPr>
            <a:normAutofit/>
          </a:bodyPr>
          <a:lstStyle/>
          <a:p>
            <a:pPr lvl="0"/>
            <a:r>
              <a:rPr lang="en-AU" sz="4400" dirty="0">
                <a:solidFill>
                  <a:prstClr val="black"/>
                </a:solidFill>
              </a:rPr>
              <a:t>Focus group advantages </a:t>
            </a:r>
            <a:endParaRPr lang="en-AU" dirty="0">
              <a:solidFill>
                <a:prstClr val="black"/>
              </a:solidFill>
            </a:endParaRPr>
          </a:p>
          <a:p>
            <a:pPr lvl="0">
              <a:buFont typeface="Wingdings" panose="05000000000000000000" pitchFamily="2" charset="2"/>
              <a:buChar char="q"/>
            </a:pPr>
            <a:r>
              <a:rPr lang="en-AU" dirty="0">
                <a:solidFill>
                  <a:prstClr val="black"/>
                </a:solidFill>
              </a:rPr>
              <a:t>Convenience</a:t>
            </a:r>
          </a:p>
          <a:p>
            <a:pPr marL="0" lvl="0" indent="0">
              <a:buNone/>
            </a:pPr>
            <a:r>
              <a:rPr lang="en-AU" dirty="0">
                <a:solidFill>
                  <a:prstClr val="black"/>
                </a:solidFill>
              </a:rPr>
              <a:t> </a:t>
            </a:r>
          </a:p>
          <a:p>
            <a:pPr lvl="0">
              <a:buFont typeface="Wingdings" panose="05000000000000000000" pitchFamily="2" charset="2"/>
              <a:buChar char="q"/>
            </a:pPr>
            <a:r>
              <a:rPr lang="en-AU" dirty="0">
                <a:solidFill>
                  <a:prstClr val="black"/>
                </a:solidFill>
              </a:rPr>
              <a:t>Time and expenses savings</a:t>
            </a:r>
          </a:p>
          <a:p>
            <a:pPr marL="0" lvl="0" indent="0">
              <a:buNone/>
            </a:pPr>
            <a:endParaRPr lang="en-AU" dirty="0">
              <a:solidFill>
                <a:prstClr val="black"/>
              </a:solidFill>
            </a:endParaRPr>
          </a:p>
          <a:p>
            <a:pPr lvl="0">
              <a:buFont typeface="Wingdings" panose="05000000000000000000" pitchFamily="2" charset="2"/>
              <a:buChar char="q"/>
            </a:pPr>
            <a:r>
              <a:rPr lang="en-AU" dirty="0">
                <a:solidFill>
                  <a:prstClr val="black"/>
                </a:solidFill>
              </a:rPr>
              <a:t>Because the researcher ( sometimes called facilitator or moderator) takes a less active role in guiding the discussion, less bias is introduced by the researcher than in individual interviews. </a:t>
            </a:r>
          </a:p>
          <a:p>
            <a:endParaRPr lang="en-AU" dirty="0"/>
          </a:p>
        </p:txBody>
      </p:sp>
      <p:sp>
        <p:nvSpPr>
          <p:cNvPr id="4" name="Slide Number Placeholder 3">
            <a:extLst>
              <a:ext uri="{FF2B5EF4-FFF2-40B4-BE49-F238E27FC236}">
                <a16:creationId xmlns:a16="http://schemas.microsoft.com/office/drawing/2014/main" id="{FC1F2A98-72FE-41AD-99DB-C399478124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021824334"/>
      </p:ext>
    </p:extLst>
  </p:cSld>
  <p:clrMapOvr>
    <a:masterClrMapping/>
  </p:clrMapOvr>
  <mc:AlternateContent xmlns:mc="http://schemas.openxmlformats.org/markup-compatibility/2006" xmlns:p14="http://schemas.microsoft.com/office/powerpoint/2010/main">
    <mc:Choice Requires="p14">
      <p:transition spd="slow" p14:dur="2000" advTm="87408"/>
    </mc:Choice>
    <mc:Fallback xmlns="">
      <p:transition spd="slow" advTm="8740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771B-E1A7-4747-8BEE-7F1D7916B30E}"/>
              </a:ext>
            </a:extLst>
          </p:cNvPr>
          <p:cNvSpPr>
            <a:spLocks noGrp="1"/>
          </p:cNvSpPr>
          <p:nvPr>
            <p:ph type="title"/>
          </p:nvPr>
        </p:nvSpPr>
        <p:spPr>
          <a:xfrm>
            <a:off x="838200" y="365125"/>
            <a:ext cx="11035748" cy="1325563"/>
          </a:xfrm>
        </p:spPr>
        <p:txBody>
          <a:bodyPr>
            <a:normAutofit fontScale="90000"/>
          </a:bodyPr>
          <a:lstStyle/>
          <a:p>
            <a:r>
              <a:rPr lang="en-AU" b="1" dirty="0">
                <a:latin typeface="+mn-lt"/>
              </a:rPr>
              <a:t>An example of a research design using observation</a:t>
            </a:r>
            <a:br>
              <a:rPr lang="en-AU" b="1" dirty="0">
                <a:latin typeface="+mn-lt"/>
              </a:rPr>
            </a:br>
            <a:endParaRPr lang="en-AU" b="1" dirty="0">
              <a:latin typeface="+mn-lt"/>
            </a:endParaRPr>
          </a:p>
        </p:txBody>
      </p:sp>
      <p:graphicFrame>
        <p:nvGraphicFramePr>
          <p:cNvPr id="5" name="Table 5">
            <a:extLst>
              <a:ext uri="{FF2B5EF4-FFF2-40B4-BE49-F238E27FC236}">
                <a16:creationId xmlns:a16="http://schemas.microsoft.com/office/drawing/2014/main" id="{8172E041-E911-495D-943D-29921D6F00BF}"/>
              </a:ext>
            </a:extLst>
          </p:cNvPr>
          <p:cNvGraphicFramePr>
            <a:graphicFrameLocks noGrp="1"/>
          </p:cNvGraphicFramePr>
          <p:nvPr>
            <p:ph idx="1"/>
            <p:extLst>
              <p:ext uri="{D42A27DB-BD31-4B8C-83A1-F6EECF244321}">
                <p14:modId xmlns:p14="http://schemas.microsoft.com/office/powerpoint/2010/main" val="3189803436"/>
              </p:ext>
            </p:extLst>
          </p:nvPr>
        </p:nvGraphicFramePr>
        <p:xfrm>
          <a:off x="559903" y="1311965"/>
          <a:ext cx="11035748" cy="4775145"/>
        </p:xfrm>
        <a:graphic>
          <a:graphicData uri="http://schemas.openxmlformats.org/drawingml/2006/table">
            <a:tbl>
              <a:tblPr firstRow="1" bandRow="1">
                <a:effectLst>
                  <a:outerShdw blurRad="63500" sx="102000" sy="102000" algn="ctr" rotWithShape="0">
                    <a:prstClr val="black">
                      <a:alpha val="40000"/>
                    </a:prstClr>
                  </a:outerShdw>
                </a:effectLst>
                <a:tableStyleId>{C4B1156A-380E-4F78-BDF5-A606A8083BF9}</a:tableStyleId>
              </a:tblPr>
              <a:tblGrid>
                <a:gridCol w="5517874">
                  <a:extLst>
                    <a:ext uri="{9D8B030D-6E8A-4147-A177-3AD203B41FA5}">
                      <a16:colId xmlns:a16="http://schemas.microsoft.com/office/drawing/2014/main" val="1454004909"/>
                    </a:ext>
                  </a:extLst>
                </a:gridCol>
                <a:gridCol w="5517874">
                  <a:extLst>
                    <a:ext uri="{9D8B030D-6E8A-4147-A177-3AD203B41FA5}">
                      <a16:colId xmlns:a16="http://schemas.microsoft.com/office/drawing/2014/main" val="598953940"/>
                    </a:ext>
                  </a:extLst>
                </a:gridCol>
              </a:tblGrid>
              <a:tr h="1070757">
                <a:tc>
                  <a:txBody>
                    <a:bodyPr/>
                    <a:lstStyle/>
                    <a:p>
                      <a:r>
                        <a:rPr lang="en-AU" sz="1600" dirty="0"/>
                        <a:t>Research Questions </a:t>
                      </a:r>
                      <a:endParaRPr lang="en-AU" sz="1600" b="1" dirty="0">
                        <a:solidFill>
                          <a:schemeClr val="tx1"/>
                        </a:solidFill>
                      </a:endParaRPr>
                    </a:p>
                  </a:txBody>
                  <a:tcPr/>
                </a:tc>
                <a:tc>
                  <a:txBody>
                    <a:bodyPr/>
                    <a:lstStyle/>
                    <a:p>
                      <a:pPr marL="342900" indent="-342900">
                        <a:buAutoNum type="arabicPeriod"/>
                      </a:pPr>
                      <a:r>
                        <a:rPr lang="en-AU" sz="1200" b="0" dirty="0"/>
                        <a:t>How do members of operating teams interact and communicate? </a:t>
                      </a:r>
                    </a:p>
                    <a:p>
                      <a:pPr marL="0" indent="0">
                        <a:buNone/>
                      </a:pPr>
                      <a:r>
                        <a:rPr lang="en-AU" sz="1200" b="0" dirty="0"/>
                        <a:t>2.  What contributes to the communication climates in different operating theatres? </a:t>
                      </a:r>
                    </a:p>
                    <a:p>
                      <a:pPr marL="0" indent="0">
                        <a:buNone/>
                      </a:pPr>
                      <a:r>
                        <a:rPr lang="en-AU" sz="1200" b="0" dirty="0"/>
                        <a:t>3. Do interprofessional values exist in theatre teams. If so, how do they impact on the behaviour and interactions of operating theatre team members?</a:t>
                      </a:r>
                      <a:endParaRPr lang="en-AU" sz="1200" b="0" dirty="0">
                        <a:solidFill>
                          <a:schemeClr val="tx1"/>
                        </a:solidFill>
                      </a:endParaRPr>
                    </a:p>
                  </a:txBody>
                  <a:tcPr/>
                </a:tc>
                <a:extLst>
                  <a:ext uri="{0D108BD9-81ED-4DB2-BD59-A6C34878D82A}">
                    <a16:rowId xmlns:a16="http://schemas.microsoft.com/office/drawing/2014/main" val="391375272"/>
                  </a:ext>
                </a:extLst>
              </a:tr>
              <a:tr h="486708">
                <a:tc>
                  <a:txBody>
                    <a:bodyPr/>
                    <a:lstStyle/>
                    <a:p>
                      <a:r>
                        <a:rPr lang="en-AU" sz="1600" b="1" dirty="0"/>
                        <a:t>Research Site </a:t>
                      </a:r>
                    </a:p>
                  </a:txBody>
                  <a:tcPr/>
                </a:tc>
                <a:tc>
                  <a:txBody>
                    <a:bodyPr/>
                    <a:lstStyle/>
                    <a:p>
                      <a:r>
                        <a:rPr lang="en-AU" sz="1200" dirty="0"/>
                        <a:t>Operating theatres in general, vascular and orthopaedic surgery; compare one metropolitan and one regional hospital site. </a:t>
                      </a:r>
                    </a:p>
                  </a:txBody>
                  <a:tcPr/>
                </a:tc>
                <a:extLst>
                  <a:ext uri="{0D108BD9-81ED-4DB2-BD59-A6C34878D82A}">
                    <a16:rowId xmlns:a16="http://schemas.microsoft.com/office/drawing/2014/main" val="3646279618"/>
                  </a:ext>
                </a:extLst>
              </a:tr>
              <a:tr h="394774">
                <a:tc>
                  <a:txBody>
                    <a:bodyPr/>
                    <a:lstStyle/>
                    <a:p>
                      <a:r>
                        <a:rPr lang="en-AU" sz="1600" b="1" dirty="0"/>
                        <a:t>Participants </a:t>
                      </a:r>
                    </a:p>
                  </a:txBody>
                  <a:tcPr/>
                </a:tc>
                <a:tc>
                  <a:txBody>
                    <a:bodyPr/>
                    <a:lstStyle/>
                    <a:p>
                      <a:r>
                        <a:rPr lang="en-AU" sz="1200" dirty="0"/>
                        <a:t>surgeons, registrars, nursing staff Team leaders, theatre technicians, patients</a:t>
                      </a:r>
                    </a:p>
                  </a:txBody>
                  <a:tcPr/>
                </a:tc>
                <a:extLst>
                  <a:ext uri="{0D108BD9-81ED-4DB2-BD59-A6C34878D82A}">
                    <a16:rowId xmlns:a16="http://schemas.microsoft.com/office/drawing/2014/main" val="2253977657"/>
                  </a:ext>
                </a:extLst>
              </a:tr>
              <a:tr h="681391">
                <a:tc>
                  <a:txBody>
                    <a:bodyPr/>
                    <a:lstStyle/>
                    <a:p>
                      <a:r>
                        <a:rPr lang="en-AU" sz="1600" b="1" dirty="0"/>
                        <a:t>Other key personnel </a:t>
                      </a:r>
                    </a:p>
                  </a:txBody>
                  <a:tcPr/>
                </a:tc>
                <a:tc>
                  <a:txBody>
                    <a:bodyPr/>
                    <a:lstStyle/>
                    <a:p>
                      <a:r>
                        <a:rPr lang="en-AU" sz="1200" dirty="0"/>
                        <a:t> Director of clinical services; director of medical services; theatre manager; patient admissions manager; admissions staff; team leaders of each</a:t>
                      </a:r>
                    </a:p>
                    <a:p>
                      <a:r>
                        <a:rPr lang="en-AU" sz="1200" dirty="0"/>
                        <a:t>theatre</a:t>
                      </a:r>
                    </a:p>
                  </a:txBody>
                  <a:tcPr/>
                </a:tc>
                <a:extLst>
                  <a:ext uri="{0D108BD9-81ED-4DB2-BD59-A6C34878D82A}">
                    <a16:rowId xmlns:a16="http://schemas.microsoft.com/office/drawing/2014/main" val="2898513214"/>
                  </a:ext>
                </a:extLst>
              </a:tr>
              <a:tr h="1460124">
                <a:tc>
                  <a:txBody>
                    <a:bodyPr/>
                    <a:lstStyle/>
                    <a:p>
                      <a:r>
                        <a:rPr lang="en-AU" sz="1600" b="1" dirty="0"/>
                        <a:t>Methods of data collection </a:t>
                      </a:r>
                    </a:p>
                  </a:txBody>
                  <a:tcPr/>
                </a:tc>
                <a:tc>
                  <a:txBody>
                    <a:bodyPr/>
                    <a:lstStyle/>
                    <a:p>
                      <a:pPr marL="228600" indent="-228600">
                        <a:buAutoNum type="arabicPeriod"/>
                      </a:pPr>
                      <a:r>
                        <a:rPr lang="en-AU" sz="1200" dirty="0"/>
                        <a:t>Observations (approximately 40 hours in theatre across the two sites); </a:t>
                      </a:r>
                    </a:p>
                    <a:p>
                      <a:pPr marL="228600" indent="-228600">
                        <a:buAutoNum type="arabicPeriod"/>
                      </a:pPr>
                      <a:r>
                        <a:rPr lang="en-AU" sz="1200" dirty="0"/>
                        <a:t>Field memo’s </a:t>
                      </a:r>
                    </a:p>
                    <a:p>
                      <a:pPr marL="228600" indent="-228600">
                        <a:buAutoNum type="arabicPeriod"/>
                      </a:pPr>
                      <a:r>
                        <a:rPr lang="en-AU" sz="1200" dirty="0"/>
                        <a:t>Informal conversations with staff in the theatre and/or theatre suite (e.g. Change rooms, staff room, corridors etc) </a:t>
                      </a:r>
                    </a:p>
                    <a:p>
                      <a:pPr marL="0" indent="0">
                        <a:buNone/>
                      </a:pPr>
                      <a:r>
                        <a:rPr lang="en-AU" sz="1200" dirty="0"/>
                        <a:t>4.  Conduct semi-structured interviews to follow up and clarify findings from observations (include questions about medical jargon, differences in procedure amongst team leaders etc) </a:t>
                      </a:r>
                    </a:p>
                  </a:txBody>
                  <a:tcPr/>
                </a:tc>
                <a:extLst>
                  <a:ext uri="{0D108BD9-81ED-4DB2-BD59-A6C34878D82A}">
                    <a16:rowId xmlns:a16="http://schemas.microsoft.com/office/drawing/2014/main" val="361943547"/>
                  </a:ext>
                </a:extLst>
              </a:tr>
              <a:tr h="681391">
                <a:tc>
                  <a:txBody>
                    <a:bodyPr/>
                    <a:lstStyle/>
                    <a:p>
                      <a:r>
                        <a:rPr lang="en-AU" sz="1600" b="1" dirty="0"/>
                        <a:t>Data analysis </a:t>
                      </a:r>
                    </a:p>
                  </a:txBody>
                  <a:tcPr/>
                </a:tc>
                <a:tc>
                  <a:txBody>
                    <a:bodyPr/>
                    <a:lstStyle/>
                    <a:p>
                      <a:r>
                        <a:rPr lang="en-AU" sz="1200" dirty="0"/>
                        <a:t>Coding of observation notes; field notes (which includes details of informal conversations with staff; analytic memos; recording of personal experiences, context); thematic analysis</a:t>
                      </a:r>
                    </a:p>
                  </a:txBody>
                  <a:tcPr/>
                </a:tc>
                <a:extLst>
                  <a:ext uri="{0D108BD9-81ED-4DB2-BD59-A6C34878D82A}">
                    <a16:rowId xmlns:a16="http://schemas.microsoft.com/office/drawing/2014/main" val="2739522365"/>
                  </a:ext>
                </a:extLst>
              </a:tr>
            </a:tbl>
          </a:graphicData>
        </a:graphic>
      </p:graphicFrame>
      <p:sp>
        <p:nvSpPr>
          <p:cNvPr id="4" name="Slide Number Placeholder 3">
            <a:extLst>
              <a:ext uri="{FF2B5EF4-FFF2-40B4-BE49-F238E27FC236}">
                <a16:creationId xmlns:a16="http://schemas.microsoft.com/office/drawing/2014/main" id="{CE2BF046-19C2-4B66-90B1-6D20384A64C9}"/>
              </a:ext>
            </a:extLst>
          </p:cNvPr>
          <p:cNvSpPr>
            <a:spLocks noGrp="1"/>
          </p:cNvSpPr>
          <p:nvPr>
            <p:ph type="sldNum" sz="quarter" idx="12"/>
          </p:nvPr>
        </p:nvSpPr>
        <p:spPr/>
        <p:txBody>
          <a:bodyPr/>
          <a:lstStyle/>
          <a:p>
            <a:fld id="{A95027A1-4E42-4CAC-8036-1861E397235F}" type="slidenum">
              <a:rPr lang="en-AU" smtClean="0"/>
              <a:t>40</a:t>
            </a:fld>
            <a:endParaRPr lang="en-AU"/>
          </a:p>
        </p:txBody>
      </p:sp>
      <p:sp>
        <p:nvSpPr>
          <p:cNvPr id="3" name="Footer Placeholder 2"/>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234880169"/>
      </p:ext>
    </p:extLst>
  </p:cSld>
  <p:clrMapOvr>
    <a:masterClrMapping/>
  </p:clrMapOvr>
  <mc:AlternateContent xmlns:mc="http://schemas.openxmlformats.org/markup-compatibility/2006" xmlns:p14="http://schemas.microsoft.com/office/powerpoint/2010/main">
    <mc:Choice Requires="p14">
      <p:transition spd="slow" p14:dur="2000" advTm="321353"/>
    </mc:Choice>
    <mc:Fallback xmlns="">
      <p:transition spd="slow" advTm="32135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59DA-13B6-4055-AD4A-D7F2ED4CEEE7}"/>
              </a:ext>
            </a:extLst>
          </p:cNvPr>
          <p:cNvSpPr>
            <a:spLocks noGrp="1"/>
          </p:cNvSpPr>
          <p:nvPr>
            <p:ph type="title"/>
          </p:nvPr>
        </p:nvSpPr>
        <p:spPr>
          <a:xfrm>
            <a:off x="838200" y="365125"/>
            <a:ext cx="10515600" cy="1158875"/>
          </a:xfrm>
        </p:spPr>
        <p:txBody>
          <a:bodyPr/>
          <a:lstStyle/>
          <a:p>
            <a:r>
              <a:rPr lang="en-AU" b="1" dirty="0">
                <a:latin typeface="+mn-lt"/>
              </a:rPr>
              <a:t>Challenges of observation  </a:t>
            </a:r>
          </a:p>
        </p:txBody>
      </p:sp>
      <p:sp>
        <p:nvSpPr>
          <p:cNvPr id="3" name="Content Placeholder 2">
            <a:extLst>
              <a:ext uri="{FF2B5EF4-FFF2-40B4-BE49-F238E27FC236}">
                <a16:creationId xmlns:a16="http://schemas.microsoft.com/office/drawing/2014/main" id="{94C7BDAD-D989-4B9E-B616-D02A48751084}"/>
              </a:ext>
            </a:extLst>
          </p:cNvPr>
          <p:cNvSpPr>
            <a:spLocks noGrp="1"/>
          </p:cNvSpPr>
          <p:nvPr>
            <p:ph idx="1"/>
          </p:nvPr>
        </p:nvSpPr>
        <p:spPr>
          <a:xfrm>
            <a:off x="371061" y="1524000"/>
            <a:ext cx="11357113" cy="4968875"/>
          </a:xfrm>
        </p:spPr>
        <p:txBody>
          <a:bodyPr>
            <a:normAutofit fontScale="92500" lnSpcReduction="10000"/>
          </a:bodyPr>
          <a:lstStyle/>
          <a:p>
            <a:r>
              <a:rPr lang="en-AU" dirty="0"/>
              <a:t>Methodologically, the act of being observed may change the behaviour of the participant (often referred to as the ‘Hawthorne effect’), impacting on the value of findings  </a:t>
            </a:r>
            <a:r>
              <a:rPr lang="en-AU" sz="1600" dirty="0">
                <a:solidFill>
                  <a:prstClr val="black"/>
                </a:solidFill>
              </a:rPr>
              <a:t>(Barrett &amp; Twycross, 2018)</a:t>
            </a:r>
          </a:p>
          <a:p>
            <a:endParaRPr lang="en-AU" dirty="0"/>
          </a:p>
          <a:p>
            <a:pPr>
              <a:buFont typeface="Wingdings" panose="05000000000000000000" pitchFamily="2" charset="2"/>
              <a:buChar char="q"/>
            </a:pPr>
            <a:r>
              <a:rPr lang="en-AU" dirty="0"/>
              <a:t> </a:t>
            </a:r>
            <a:r>
              <a:rPr lang="en-AU" sz="1800" dirty="0"/>
              <a:t>However, most researchers report a process of habituation taking place where, after a relatively short period of time, those being observed revert to their normal behaviour. </a:t>
            </a:r>
          </a:p>
          <a:p>
            <a:pPr>
              <a:buFont typeface="Wingdings" panose="05000000000000000000" pitchFamily="2" charset="2"/>
              <a:buChar char="q"/>
            </a:pPr>
            <a:endParaRPr lang="en-AU" sz="1800" dirty="0"/>
          </a:p>
          <a:p>
            <a:pPr>
              <a:buFont typeface="Wingdings" panose="05000000000000000000" pitchFamily="2" charset="2"/>
              <a:buChar char="q"/>
            </a:pPr>
            <a:r>
              <a:rPr lang="en-AU" sz="1800" dirty="0"/>
              <a:t>As participants grow accustomed to the observer's presence, their behaviour will more closely resemble normal, everyday behaviour (Briggs, </a:t>
            </a:r>
            <a:r>
              <a:rPr lang="en-AU" sz="1800" dirty="0" err="1"/>
              <a:t>Askham</a:t>
            </a:r>
            <a:r>
              <a:rPr lang="en-AU" sz="1800" dirty="0"/>
              <a:t>, Norman, &amp; Redfern, 2003). </a:t>
            </a:r>
          </a:p>
          <a:p>
            <a:pPr marL="0" indent="0">
              <a:buNone/>
            </a:pPr>
            <a:endParaRPr lang="en-AU" dirty="0"/>
          </a:p>
          <a:p>
            <a:r>
              <a:rPr lang="en-AU" dirty="0"/>
              <a:t>The dependability of the process on the observer understanding and judgment.</a:t>
            </a:r>
          </a:p>
          <a:p>
            <a:r>
              <a:rPr lang="en-AU" dirty="0"/>
              <a:t>The observer may miss a critical moment while notes have been taking, or being distracted by another factor in the setting </a:t>
            </a:r>
            <a:r>
              <a:rPr lang="en-AU" sz="1600" dirty="0"/>
              <a:t>(</a:t>
            </a:r>
            <a:r>
              <a:rPr lang="en-AU" sz="1600" dirty="0" err="1"/>
              <a:t>Oun</a:t>
            </a:r>
            <a:r>
              <a:rPr lang="en-AU" sz="1600" dirty="0"/>
              <a:t> &amp; Bach, 2014). </a:t>
            </a:r>
          </a:p>
        </p:txBody>
      </p:sp>
      <p:sp>
        <p:nvSpPr>
          <p:cNvPr id="4" name="Slide Number Placeholder 3">
            <a:extLst>
              <a:ext uri="{FF2B5EF4-FFF2-40B4-BE49-F238E27FC236}">
                <a16:creationId xmlns:a16="http://schemas.microsoft.com/office/drawing/2014/main" id="{66233E5D-F652-4DBF-BDE5-F86B7D4AB1BF}"/>
              </a:ext>
            </a:extLst>
          </p:cNvPr>
          <p:cNvSpPr>
            <a:spLocks noGrp="1"/>
          </p:cNvSpPr>
          <p:nvPr>
            <p:ph type="sldNum" sz="quarter" idx="12"/>
          </p:nvPr>
        </p:nvSpPr>
        <p:spPr/>
        <p:txBody>
          <a:bodyPr/>
          <a:lstStyle/>
          <a:p>
            <a:fld id="{A95027A1-4E42-4CAC-8036-1861E397235F}" type="slidenum">
              <a:rPr lang="en-AU" smtClean="0"/>
              <a:t>41</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675866469"/>
      </p:ext>
    </p:extLst>
  </p:cSld>
  <p:clrMapOvr>
    <a:masterClrMapping/>
  </p:clrMapOvr>
  <mc:AlternateContent xmlns:mc="http://schemas.openxmlformats.org/markup-compatibility/2006" xmlns:p14="http://schemas.microsoft.com/office/powerpoint/2010/main">
    <mc:Choice Requires="p14">
      <p:transition spd="slow" p14:dur="2000" advTm="128215"/>
    </mc:Choice>
    <mc:Fallback xmlns="">
      <p:transition spd="slow" advTm="12821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4E81-824F-45DF-84F1-16FAD79D2771}"/>
              </a:ext>
            </a:extLst>
          </p:cNvPr>
          <p:cNvSpPr>
            <a:spLocks noGrp="1"/>
          </p:cNvSpPr>
          <p:nvPr>
            <p:ph type="title"/>
          </p:nvPr>
        </p:nvSpPr>
        <p:spPr>
          <a:xfrm>
            <a:off x="159026" y="308803"/>
            <a:ext cx="11194774" cy="1281458"/>
          </a:xfrm>
        </p:spPr>
        <p:txBody>
          <a:bodyPr>
            <a:normAutofit fontScale="90000"/>
          </a:bodyPr>
          <a:lstStyle/>
          <a:p>
            <a:r>
              <a:rPr lang="en-AU" b="1" dirty="0">
                <a:latin typeface="+mn-lt"/>
              </a:rPr>
              <a:t>Samples on participant observation papers (further reading)</a:t>
            </a:r>
          </a:p>
        </p:txBody>
      </p:sp>
      <p:sp>
        <p:nvSpPr>
          <p:cNvPr id="3" name="Content Placeholder 2">
            <a:extLst>
              <a:ext uri="{FF2B5EF4-FFF2-40B4-BE49-F238E27FC236}">
                <a16:creationId xmlns:a16="http://schemas.microsoft.com/office/drawing/2014/main" id="{3C9A214A-F7AE-43E8-8DA5-E52A408E24CC}"/>
              </a:ext>
            </a:extLst>
          </p:cNvPr>
          <p:cNvSpPr>
            <a:spLocks noGrp="1"/>
          </p:cNvSpPr>
          <p:nvPr>
            <p:ph idx="1"/>
          </p:nvPr>
        </p:nvSpPr>
        <p:spPr>
          <a:xfrm>
            <a:off x="397565" y="1590261"/>
            <a:ext cx="11304105" cy="4572000"/>
          </a:xfrm>
        </p:spPr>
        <p:txBody>
          <a:bodyPr>
            <a:normAutofit fontScale="77500" lnSpcReduction="20000"/>
          </a:bodyPr>
          <a:lstStyle/>
          <a:p>
            <a:endParaRPr lang="en-AU" b="1" dirty="0"/>
          </a:p>
          <a:p>
            <a:r>
              <a:rPr lang="en-AU" sz="3200" dirty="0"/>
              <a:t>Participant Observation BY DL Jorgensen. </a:t>
            </a:r>
          </a:p>
          <a:p>
            <a:pPr marL="0" indent="0">
              <a:buNone/>
            </a:pPr>
            <a:endParaRPr lang="en-AU" sz="3200" dirty="0"/>
          </a:p>
          <a:p>
            <a:r>
              <a:rPr lang="en-AU" sz="3200" dirty="0"/>
              <a:t>Using participant observation in pediatric health care settings: ethical challenges and solutions. </a:t>
            </a:r>
          </a:p>
          <a:p>
            <a:pPr marL="0" indent="0">
              <a:buNone/>
            </a:pPr>
            <a:endParaRPr lang="en-AU" sz="3200" dirty="0"/>
          </a:p>
          <a:p>
            <a:r>
              <a:rPr lang="en-AU" sz="3200" dirty="0"/>
              <a:t>Do physicians clean their hands? Insights from a covert observational study.</a:t>
            </a:r>
          </a:p>
          <a:p>
            <a:endParaRPr lang="en-AU" sz="3200" dirty="0"/>
          </a:p>
          <a:p>
            <a:r>
              <a:rPr lang="en-AU" sz="3200" dirty="0"/>
              <a:t>Tensions in ethnographic observation: overt or covert?</a:t>
            </a:r>
          </a:p>
          <a:p>
            <a:pPr marL="0" indent="0">
              <a:buNone/>
            </a:pPr>
            <a:endParaRPr lang="en-AU" sz="3200" dirty="0"/>
          </a:p>
          <a:p>
            <a:r>
              <a:rPr lang="en-AU" sz="3200" dirty="0"/>
              <a:t>Some strategies to address the challenges of collecting observational data in a busy clinical environment. </a:t>
            </a:r>
          </a:p>
        </p:txBody>
      </p:sp>
      <p:sp>
        <p:nvSpPr>
          <p:cNvPr id="4" name="Slide Number Placeholder 3">
            <a:extLst>
              <a:ext uri="{FF2B5EF4-FFF2-40B4-BE49-F238E27FC236}">
                <a16:creationId xmlns:a16="http://schemas.microsoft.com/office/drawing/2014/main" id="{03DC5E09-3012-4845-B1EC-A549E29A0411}"/>
              </a:ext>
            </a:extLst>
          </p:cNvPr>
          <p:cNvSpPr>
            <a:spLocks noGrp="1"/>
          </p:cNvSpPr>
          <p:nvPr>
            <p:ph type="sldNum" sz="quarter" idx="12"/>
          </p:nvPr>
        </p:nvSpPr>
        <p:spPr/>
        <p:txBody>
          <a:bodyPr/>
          <a:lstStyle/>
          <a:p>
            <a:fld id="{A95027A1-4E42-4CAC-8036-1861E397235F}" type="slidenum">
              <a:rPr lang="en-AU" smtClean="0"/>
              <a:t>42</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459114827"/>
      </p:ext>
    </p:extLst>
  </p:cSld>
  <p:clrMapOvr>
    <a:masterClrMapping/>
  </p:clrMapOvr>
  <mc:AlternateContent xmlns:mc="http://schemas.openxmlformats.org/markup-compatibility/2006" xmlns:p14="http://schemas.microsoft.com/office/powerpoint/2010/main">
    <mc:Choice Requires="p14">
      <p:transition spd="slow" p14:dur="2000" advTm="54204"/>
    </mc:Choice>
    <mc:Fallback xmlns="">
      <p:transition spd="slow" advTm="5420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D15C-9A0C-4AF8-9F4C-6F64596C480B}"/>
              </a:ext>
            </a:extLst>
          </p:cNvPr>
          <p:cNvSpPr>
            <a:spLocks noGrp="1"/>
          </p:cNvSpPr>
          <p:nvPr>
            <p:ph type="title"/>
          </p:nvPr>
        </p:nvSpPr>
        <p:spPr>
          <a:xfrm>
            <a:off x="927652" y="365126"/>
            <a:ext cx="10426148" cy="748058"/>
          </a:xfrm>
        </p:spPr>
        <p:txBody>
          <a:bodyPr/>
          <a:lstStyle/>
          <a:p>
            <a:r>
              <a:rPr lang="en-AU" b="1" dirty="0">
                <a:latin typeface="+mn-lt"/>
              </a:rPr>
              <a:t>References </a:t>
            </a:r>
          </a:p>
        </p:txBody>
      </p:sp>
      <p:sp>
        <p:nvSpPr>
          <p:cNvPr id="3" name="Content Placeholder 2">
            <a:extLst>
              <a:ext uri="{FF2B5EF4-FFF2-40B4-BE49-F238E27FC236}">
                <a16:creationId xmlns:a16="http://schemas.microsoft.com/office/drawing/2014/main" id="{313BB175-9299-4C99-9832-955BD74DB3D7}"/>
              </a:ext>
            </a:extLst>
          </p:cNvPr>
          <p:cNvSpPr>
            <a:spLocks noGrp="1"/>
          </p:cNvSpPr>
          <p:nvPr>
            <p:ph idx="1"/>
          </p:nvPr>
        </p:nvSpPr>
        <p:spPr>
          <a:xfrm>
            <a:off x="700946" y="1113185"/>
            <a:ext cx="10020063" cy="5243166"/>
          </a:xfrm>
        </p:spPr>
        <p:txBody>
          <a:bodyPr>
            <a:normAutofit fontScale="92500" lnSpcReduction="20000"/>
          </a:bodyPr>
          <a:lstStyle/>
          <a:p>
            <a:pPr marL="0" indent="0">
              <a:buNone/>
            </a:pPr>
            <a:endParaRPr lang="en-AU" dirty="0"/>
          </a:p>
          <a:p>
            <a:pPr marL="0" indent="0">
              <a:buNone/>
            </a:pPr>
            <a:r>
              <a:rPr lang="en-AU" sz="2000" dirty="0"/>
              <a:t>Barrett, D., &amp; Twycross, A. (2018). Data collection in qualitative research: Royal College of Nursing.</a:t>
            </a:r>
          </a:p>
          <a:p>
            <a:pPr marL="0" indent="0">
              <a:buNone/>
            </a:pPr>
            <a:r>
              <a:rPr lang="en-AU" sz="2000" dirty="0"/>
              <a:t>Bernard, H. R. (2017). </a:t>
            </a:r>
            <a:r>
              <a:rPr lang="en-AU" sz="2000" i="1" dirty="0"/>
              <a:t>Research methods in anthropology: Qualitative and quantitative approaches</a:t>
            </a:r>
            <a:r>
              <a:rPr lang="en-AU" sz="2000" dirty="0"/>
              <a:t>: Rowman &amp; Littlefield.</a:t>
            </a:r>
          </a:p>
          <a:p>
            <a:pPr marL="0" indent="0">
              <a:buNone/>
            </a:pPr>
            <a:r>
              <a:rPr lang="en-AU" sz="2000" dirty="0"/>
              <a:t>Briggs, K., </a:t>
            </a:r>
            <a:r>
              <a:rPr lang="en-AU" sz="2000" dirty="0" err="1"/>
              <a:t>Askham</a:t>
            </a:r>
            <a:r>
              <a:rPr lang="en-AU" sz="2000" dirty="0"/>
              <a:t>, J., Norman, I., &amp; Redfern, S. (2003). Accomplishing care at home for people with dementia: using observational methodology. </a:t>
            </a:r>
            <a:r>
              <a:rPr lang="en-AU" sz="2000" i="1" dirty="0"/>
              <a:t>Qualitative Health Research, 13</a:t>
            </a:r>
            <a:r>
              <a:rPr lang="en-AU" sz="2000" dirty="0"/>
              <a:t>(2), 268-280. </a:t>
            </a:r>
            <a:endParaRPr lang="en-AU" sz="2000" i="1" dirty="0"/>
          </a:p>
          <a:p>
            <a:pPr marL="0" indent="0">
              <a:buNone/>
            </a:pPr>
            <a:r>
              <a:rPr lang="en-AU" sz="2000" dirty="0"/>
              <a:t>Bryman, A. (2016). </a:t>
            </a:r>
            <a:r>
              <a:rPr lang="en-AU" sz="2000" i="1" dirty="0"/>
              <a:t>Social research methods</a:t>
            </a:r>
            <a:r>
              <a:rPr lang="en-AU" sz="2000" dirty="0"/>
              <a:t>: Oxford university press.</a:t>
            </a:r>
          </a:p>
          <a:p>
            <a:pPr marL="0" indent="0">
              <a:buNone/>
            </a:pPr>
            <a:r>
              <a:rPr lang="en-AU" sz="2000" dirty="0"/>
              <a:t>Callahan, E. J., &amp; </a:t>
            </a:r>
            <a:r>
              <a:rPr lang="en-AU" sz="2000" dirty="0" err="1"/>
              <a:t>Bertakis</a:t>
            </a:r>
            <a:r>
              <a:rPr lang="en-AU" sz="2000" dirty="0"/>
              <a:t>, K. D. (1991). Development and validation of the Davis Observation Code. </a:t>
            </a:r>
            <a:r>
              <a:rPr lang="en-AU" sz="2000" i="1" dirty="0"/>
              <a:t>Family medicine, 23</a:t>
            </a:r>
            <a:r>
              <a:rPr lang="en-AU" sz="2000" dirty="0"/>
              <a:t>(1), 19-24. </a:t>
            </a:r>
            <a:endParaRPr lang="en-AU" sz="2000" i="1" dirty="0"/>
          </a:p>
          <a:p>
            <a:pPr marL="0" indent="0">
              <a:buNone/>
            </a:pPr>
            <a:r>
              <a:rPr lang="en-AU" sz="2000" dirty="0"/>
              <a:t>Cameron, J. (2005). Focusing on the focus group. </a:t>
            </a:r>
            <a:r>
              <a:rPr lang="en-AU" sz="2000" i="1" dirty="0"/>
              <a:t>Qualitative research methods in human geography, 2</a:t>
            </a:r>
            <a:r>
              <a:rPr lang="en-AU" sz="2000" dirty="0"/>
              <a:t>(8), 116-132. </a:t>
            </a:r>
          </a:p>
          <a:p>
            <a:pPr marL="0" indent="0">
              <a:buNone/>
            </a:pPr>
            <a:r>
              <a:rPr lang="en-AU" sz="2000" dirty="0"/>
              <a:t>Couchman, W., &amp; Dawson, J. (1996). </a:t>
            </a:r>
            <a:r>
              <a:rPr lang="en-AU" sz="2000" i="1" dirty="0"/>
              <a:t>Nursing and Health Care Research: A Practical Guide: the Use and Application of Research for Nurses and Other Health Care Professionals</a:t>
            </a:r>
            <a:r>
              <a:rPr lang="en-AU" sz="2000" dirty="0"/>
              <a:t>: Bailliere Tindall.</a:t>
            </a:r>
          </a:p>
          <a:p>
            <a:pPr marL="0" indent="0">
              <a:buNone/>
            </a:pPr>
            <a:r>
              <a:rPr lang="en-AU" sz="2000" dirty="0"/>
              <a:t>Hammersley, M., &amp; Atkinson, P. (2007). </a:t>
            </a:r>
            <a:r>
              <a:rPr lang="en-AU" sz="2000" i="1" dirty="0"/>
              <a:t>Ethnography: Principles in practice</a:t>
            </a:r>
            <a:r>
              <a:rPr lang="en-AU" sz="2000" dirty="0"/>
              <a:t>: Routledge.</a:t>
            </a:r>
            <a:endParaRPr lang="en-AU" sz="2000" i="1" dirty="0"/>
          </a:p>
          <a:p>
            <a:pPr marL="0" indent="0">
              <a:buNone/>
            </a:pPr>
            <a:r>
              <a:rPr lang="en-AU" sz="2000" dirty="0" err="1"/>
              <a:t>Kawulich</a:t>
            </a:r>
            <a:r>
              <a:rPr lang="en-AU" sz="2000" dirty="0"/>
              <a:t>, B. B. (2005). </a:t>
            </a:r>
            <a:r>
              <a:rPr lang="en-AU" sz="2000" i="1" dirty="0"/>
              <a:t>Participant observation as a data collection method.</a:t>
            </a:r>
            <a:r>
              <a:rPr lang="en-AU" sz="2000" dirty="0"/>
              <a:t> Paper presented at the Forum Qualitative </a:t>
            </a:r>
            <a:r>
              <a:rPr lang="en-AU" sz="2000" dirty="0" err="1"/>
              <a:t>Sozialforschung</a:t>
            </a:r>
            <a:r>
              <a:rPr lang="en-AU" sz="2000" dirty="0"/>
              <a:t>/Forum: Qualitative Social Research.</a:t>
            </a:r>
          </a:p>
          <a:p>
            <a:pPr marL="0" indent="0">
              <a:buNone/>
            </a:pPr>
            <a:r>
              <a:rPr lang="en-AU" sz="2000" dirty="0"/>
              <a:t>Lune, H., &amp; Berg, B. L. (2017). Qualitative research methods for the social sciences. Pearson.</a:t>
            </a:r>
          </a:p>
          <a:p>
            <a:pPr marL="0" indent="0">
              <a:buNone/>
            </a:pPr>
            <a:endParaRPr lang="en-AU" i="1" dirty="0"/>
          </a:p>
          <a:p>
            <a:pPr marL="0" indent="0">
              <a:buNone/>
            </a:pPr>
            <a:endParaRPr lang="en-AU" i="1" dirty="0"/>
          </a:p>
        </p:txBody>
      </p:sp>
      <p:sp>
        <p:nvSpPr>
          <p:cNvPr id="4" name="Slide Number Placeholder 3">
            <a:extLst>
              <a:ext uri="{FF2B5EF4-FFF2-40B4-BE49-F238E27FC236}">
                <a16:creationId xmlns:a16="http://schemas.microsoft.com/office/drawing/2014/main" id="{9DF86D76-83DC-485E-98AB-BC8D25744187}"/>
              </a:ext>
            </a:extLst>
          </p:cNvPr>
          <p:cNvSpPr>
            <a:spLocks noGrp="1"/>
          </p:cNvSpPr>
          <p:nvPr>
            <p:ph type="sldNum" sz="quarter" idx="12"/>
          </p:nvPr>
        </p:nvSpPr>
        <p:spPr/>
        <p:txBody>
          <a:bodyPr/>
          <a:lstStyle/>
          <a:p>
            <a:fld id="{A95027A1-4E42-4CAC-8036-1861E397235F}" type="slidenum">
              <a:rPr lang="en-AU" smtClean="0"/>
              <a:t>43</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4049745917"/>
      </p:ext>
    </p:extLst>
  </p:cSld>
  <p:clrMapOvr>
    <a:masterClrMapping/>
  </p:clrMapOvr>
  <mc:AlternateContent xmlns:mc="http://schemas.openxmlformats.org/markup-compatibility/2006" xmlns:p14="http://schemas.microsoft.com/office/powerpoint/2010/main">
    <mc:Choice Requires="p14">
      <p:transition spd="slow" p14:dur="2000" advTm="16970"/>
    </mc:Choice>
    <mc:Fallback xmlns="">
      <p:transition spd="slow" advTm="1697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90CB-EB0D-4B26-86C9-A5517CC10E75}"/>
              </a:ext>
            </a:extLst>
          </p:cNvPr>
          <p:cNvSpPr>
            <a:spLocks noGrp="1"/>
          </p:cNvSpPr>
          <p:nvPr>
            <p:ph type="title"/>
          </p:nvPr>
        </p:nvSpPr>
        <p:spPr>
          <a:xfrm>
            <a:off x="838200" y="365125"/>
            <a:ext cx="10515600" cy="1132371"/>
          </a:xfrm>
        </p:spPr>
        <p:txBody>
          <a:bodyPr/>
          <a:lstStyle/>
          <a:p>
            <a:r>
              <a:rPr lang="en-AU" b="1" dirty="0">
                <a:latin typeface="+mn-lt"/>
              </a:rPr>
              <a:t>References (Continued)</a:t>
            </a:r>
          </a:p>
        </p:txBody>
      </p:sp>
      <p:sp>
        <p:nvSpPr>
          <p:cNvPr id="3" name="Content Placeholder 2">
            <a:extLst>
              <a:ext uri="{FF2B5EF4-FFF2-40B4-BE49-F238E27FC236}">
                <a16:creationId xmlns:a16="http://schemas.microsoft.com/office/drawing/2014/main" id="{A4382A10-4337-4B06-BE8D-DF22FB412F3A}"/>
              </a:ext>
            </a:extLst>
          </p:cNvPr>
          <p:cNvSpPr>
            <a:spLocks noGrp="1"/>
          </p:cNvSpPr>
          <p:nvPr>
            <p:ph idx="1"/>
          </p:nvPr>
        </p:nvSpPr>
        <p:spPr>
          <a:xfrm>
            <a:off x="679174" y="1497496"/>
            <a:ext cx="10515600" cy="4760705"/>
          </a:xfrm>
        </p:spPr>
        <p:txBody>
          <a:bodyPr>
            <a:normAutofit fontScale="55000" lnSpcReduction="20000"/>
          </a:bodyPr>
          <a:lstStyle/>
          <a:p>
            <a:pPr marL="0" lvl="0" indent="0">
              <a:buNone/>
            </a:pPr>
            <a:r>
              <a:rPr lang="en-AU" sz="2600" dirty="0">
                <a:solidFill>
                  <a:prstClr val="black"/>
                </a:solidFill>
              </a:rPr>
              <a:t>Mays, N., &amp; Pope, C. (1995). Qualitative research: observational methods in health care settings. </a:t>
            </a:r>
            <a:r>
              <a:rPr lang="en-AU" sz="2600" i="1" dirty="0" err="1">
                <a:solidFill>
                  <a:prstClr val="black"/>
                </a:solidFill>
              </a:rPr>
              <a:t>Bmj</a:t>
            </a:r>
            <a:r>
              <a:rPr lang="en-AU" sz="2600" i="1" dirty="0">
                <a:solidFill>
                  <a:prstClr val="black"/>
                </a:solidFill>
              </a:rPr>
              <a:t>, 311</a:t>
            </a:r>
            <a:r>
              <a:rPr lang="en-AU" sz="2600" dirty="0">
                <a:solidFill>
                  <a:prstClr val="black"/>
                </a:solidFill>
              </a:rPr>
              <a:t>(6998), 182-184. </a:t>
            </a:r>
            <a:endParaRPr lang="en-AU" sz="2600" i="1" dirty="0">
              <a:solidFill>
                <a:prstClr val="black"/>
              </a:solidFill>
            </a:endParaRPr>
          </a:p>
          <a:p>
            <a:pPr marL="0" lvl="0" indent="0">
              <a:buNone/>
            </a:pPr>
            <a:r>
              <a:rPr lang="en-AU" sz="2600" dirty="0">
                <a:solidFill>
                  <a:prstClr val="black"/>
                </a:solidFill>
              </a:rPr>
              <a:t>McCann, T. V., &amp; Clark, E. (2005). Using unstructured interviews with participants who have schizophrenia. </a:t>
            </a:r>
            <a:r>
              <a:rPr lang="en-AU" sz="2600" i="1" dirty="0">
                <a:solidFill>
                  <a:prstClr val="black"/>
                </a:solidFill>
              </a:rPr>
              <a:t>Nurse researcher, 13</a:t>
            </a:r>
            <a:r>
              <a:rPr lang="en-AU" sz="2600" dirty="0">
                <a:solidFill>
                  <a:prstClr val="black"/>
                </a:solidFill>
              </a:rPr>
              <a:t>(1).</a:t>
            </a:r>
          </a:p>
          <a:p>
            <a:pPr marL="0" lvl="0" indent="0">
              <a:buNone/>
            </a:pPr>
            <a:r>
              <a:rPr lang="en-AU" sz="2600" dirty="0">
                <a:solidFill>
                  <a:prstClr val="black"/>
                </a:solidFill>
              </a:rPr>
              <a:t>McKechnie, L. E. (2008). Observational research. </a:t>
            </a:r>
            <a:r>
              <a:rPr lang="en-AU" sz="2600" i="1" dirty="0">
                <a:solidFill>
                  <a:prstClr val="black"/>
                </a:solidFill>
              </a:rPr>
              <a:t>The SAGE encyclopedia of qualitative research methods, 1</a:t>
            </a:r>
            <a:r>
              <a:rPr lang="en-AU" sz="2600" dirty="0">
                <a:solidFill>
                  <a:prstClr val="black"/>
                </a:solidFill>
              </a:rPr>
              <a:t>, 573-575.</a:t>
            </a:r>
          </a:p>
          <a:p>
            <a:pPr marL="0" lvl="0" indent="0">
              <a:buNone/>
            </a:pPr>
            <a:r>
              <a:rPr lang="en-AU" sz="2600" dirty="0" err="1">
                <a:solidFill>
                  <a:prstClr val="black"/>
                </a:solidFill>
              </a:rPr>
              <a:t>Meriläinen</a:t>
            </a:r>
            <a:r>
              <a:rPr lang="en-AU" sz="2600" dirty="0">
                <a:solidFill>
                  <a:prstClr val="black"/>
                </a:solidFill>
              </a:rPr>
              <a:t>, M., </a:t>
            </a:r>
            <a:r>
              <a:rPr lang="en-AU" sz="2600" dirty="0" err="1">
                <a:solidFill>
                  <a:prstClr val="black"/>
                </a:solidFill>
              </a:rPr>
              <a:t>Kyngäs</a:t>
            </a:r>
            <a:r>
              <a:rPr lang="en-AU" sz="2600" dirty="0">
                <a:solidFill>
                  <a:prstClr val="black"/>
                </a:solidFill>
              </a:rPr>
              <a:t>, H., &amp; Ala-</a:t>
            </a:r>
            <a:r>
              <a:rPr lang="en-AU" sz="2600" dirty="0" err="1">
                <a:solidFill>
                  <a:prstClr val="black"/>
                </a:solidFill>
              </a:rPr>
              <a:t>Kokko</a:t>
            </a:r>
            <a:r>
              <a:rPr lang="en-AU" sz="2600" dirty="0">
                <a:solidFill>
                  <a:prstClr val="black"/>
                </a:solidFill>
              </a:rPr>
              <a:t>, T. (2010). 24-hour intensive care: an observational study of an environment and events. </a:t>
            </a:r>
            <a:r>
              <a:rPr lang="en-AU" sz="2600" i="1" dirty="0">
                <a:solidFill>
                  <a:prstClr val="black"/>
                </a:solidFill>
              </a:rPr>
              <a:t>Intensive and Critical Care Nursing, 26</a:t>
            </a:r>
            <a:r>
              <a:rPr lang="en-AU" sz="2600" dirty="0">
                <a:solidFill>
                  <a:prstClr val="black"/>
                </a:solidFill>
              </a:rPr>
              <a:t>(5), 246-253.  </a:t>
            </a:r>
          </a:p>
          <a:p>
            <a:pPr marL="0" lvl="0" indent="0">
              <a:buNone/>
            </a:pPr>
            <a:r>
              <a:rPr lang="en-AU" sz="2600" dirty="0">
                <a:solidFill>
                  <a:prstClr val="black"/>
                </a:solidFill>
              </a:rPr>
              <a:t>Moser, A., &amp; </a:t>
            </a:r>
            <a:r>
              <a:rPr lang="en-AU" sz="2600" dirty="0" err="1">
                <a:solidFill>
                  <a:prstClr val="black"/>
                </a:solidFill>
              </a:rPr>
              <a:t>Korstjens</a:t>
            </a:r>
            <a:r>
              <a:rPr lang="en-AU" sz="2600" dirty="0">
                <a:solidFill>
                  <a:prstClr val="black"/>
                </a:solidFill>
              </a:rPr>
              <a:t>, I. (2018). Series: Practical guidance to qualitative research. Part 3: Sampling, data collection and analysis. </a:t>
            </a:r>
            <a:r>
              <a:rPr lang="en-AU" sz="2600" i="1" dirty="0">
                <a:solidFill>
                  <a:prstClr val="black"/>
                </a:solidFill>
              </a:rPr>
              <a:t>European Journal of General Practice, 24</a:t>
            </a:r>
            <a:r>
              <a:rPr lang="en-AU" sz="2600" dirty="0">
                <a:solidFill>
                  <a:prstClr val="black"/>
                </a:solidFill>
              </a:rPr>
              <a:t>(1), 9-18. </a:t>
            </a:r>
          </a:p>
          <a:p>
            <a:pPr marL="0" lvl="0" indent="0">
              <a:buNone/>
            </a:pPr>
            <a:r>
              <a:rPr lang="en-AU" sz="2600" dirty="0">
                <a:solidFill>
                  <a:prstClr val="black"/>
                </a:solidFill>
              </a:rPr>
              <a:t>Mulhall, A. (2003). In the field: notes on observation in qualitative research. </a:t>
            </a:r>
            <a:r>
              <a:rPr lang="en-AU" sz="2600" i="1" dirty="0">
                <a:solidFill>
                  <a:prstClr val="black"/>
                </a:solidFill>
              </a:rPr>
              <a:t>Journal of advanced nursing, 41</a:t>
            </a:r>
            <a:r>
              <a:rPr lang="en-AU" sz="2600" dirty="0">
                <a:solidFill>
                  <a:prstClr val="black"/>
                </a:solidFill>
              </a:rPr>
              <a:t>(3), 306-313. </a:t>
            </a:r>
            <a:endParaRPr lang="en-AU" sz="2600" i="1" dirty="0">
              <a:solidFill>
                <a:prstClr val="black"/>
              </a:solidFill>
            </a:endParaRPr>
          </a:p>
          <a:p>
            <a:pPr marL="0" lvl="0" indent="0">
              <a:buNone/>
            </a:pPr>
            <a:r>
              <a:rPr lang="de-DE" sz="2600" dirty="0">
                <a:solidFill>
                  <a:prstClr val="black"/>
                </a:solidFill>
              </a:rPr>
              <a:t>Musante, K., &amp; DeWalt, B. R. (2010). </a:t>
            </a:r>
            <a:r>
              <a:rPr lang="en-AU" sz="2600" i="1" dirty="0">
                <a:solidFill>
                  <a:prstClr val="black"/>
                </a:solidFill>
              </a:rPr>
              <a:t>Participant observation: A guide for fieldworkers</a:t>
            </a:r>
            <a:r>
              <a:rPr lang="en-AU" sz="2600" dirty="0">
                <a:solidFill>
                  <a:prstClr val="black"/>
                </a:solidFill>
              </a:rPr>
              <a:t>: Rowman Altamira.</a:t>
            </a:r>
          </a:p>
          <a:p>
            <a:pPr marL="0" lvl="0" indent="0">
              <a:buNone/>
            </a:pPr>
            <a:r>
              <a:rPr lang="en-AU" sz="2600" dirty="0" err="1">
                <a:solidFill>
                  <a:prstClr val="black"/>
                </a:solidFill>
              </a:rPr>
              <a:t>Oun</a:t>
            </a:r>
            <a:r>
              <a:rPr lang="en-AU" sz="2600" dirty="0">
                <a:solidFill>
                  <a:prstClr val="black"/>
                </a:solidFill>
              </a:rPr>
              <a:t>, M. A., &amp; Bach, C. (2014). Qualitative research method summary. </a:t>
            </a:r>
            <a:r>
              <a:rPr lang="en-AU" sz="2600" i="1" dirty="0">
                <a:solidFill>
                  <a:prstClr val="black"/>
                </a:solidFill>
              </a:rPr>
              <a:t>Qualitative Research, 1</a:t>
            </a:r>
            <a:r>
              <a:rPr lang="en-AU" sz="2600" dirty="0">
                <a:solidFill>
                  <a:prstClr val="black"/>
                </a:solidFill>
              </a:rPr>
              <a:t>(5), 252-258. </a:t>
            </a:r>
            <a:endParaRPr lang="en-AU" sz="2600" i="1" dirty="0">
              <a:solidFill>
                <a:prstClr val="black"/>
              </a:solidFill>
            </a:endParaRPr>
          </a:p>
          <a:p>
            <a:pPr marL="0" lvl="0" indent="0">
              <a:buNone/>
            </a:pPr>
            <a:r>
              <a:rPr lang="en-AU" sz="2600" dirty="0">
                <a:solidFill>
                  <a:prstClr val="black"/>
                </a:solidFill>
              </a:rPr>
              <a:t>Patton, M. (2002). Qualitative research and evaluation methods: Sage.</a:t>
            </a:r>
          </a:p>
          <a:p>
            <a:pPr marL="0" lvl="0" indent="0">
              <a:buNone/>
            </a:pPr>
            <a:r>
              <a:rPr lang="en-AU" sz="2600" dirty="0">
                <a:solidFill>
                  <a:prstClr val="black"/>
                </a:solidFill>
              </a:rPr>
              <a:t>Qu, S. Q., &amp; Dumay, J. (2011). The qualitative research interview. </a:t>
            </a:r>
            <a:r>
              <a:rPr lang="en-AU" sz="2600" i="1" dirty="0">
                <a:solidFill>
                  <a:prstClr val="black"/>
                </a:solidFill>
              </a:rPr>
              <a:t>Qualitative research in accounting &amp; management, 8</a:t>
            </a:r>
            <a:r>
              <a:rPr lang="en-AU" sz="2600" dirty="0">
                <a:solidFill>
                  <a:prstClr val="black"/>
                </a:solidFill>
              </a:rPr>
              <a:t>(3), 238-264. </a:t>
            </a:r>
          </a:p>
          <a:p>
            <a:pPr marL="0" lvl="0" indent="0">
              <a:buNone/>
            </a:pPr>
            <a:r>
              <a:rPr lang="en-AU" sz="2600" dirty="0">
                <a:solidFill>
                  <a:prstClr val="black"/>
                </a:solidFill>
              </a:rPr>
              <a:t>Spradley, J. P. (2016). </a:t>
            </a:r>
            <a:r>
              <a:rPr lang="en-AU" sz="2600" i="1" dirty="0">
                <a:solidFill>
                  <a:prstClr val="black"/>
                </a:solidFill>
              </a:rPr>
              <a:t>Participant observation</a:t>
            </a:r>
            <a:r>
              <a:rPr lang="en-AU" sz="2600" dirty="0">
                <a:solidFill>
                  <a:prstClr val="black"/>
                </a:solidFill>
              </a:rPr>
              <a:t>: Waveland Press.</a:t>
            </a:r>
          </a:p>
          <a:p>
            <a:pPr marL="0" lvl="0" indent="0">
              <a:buNone/>
            </a:pPr>
            <a:r>
              <a:rPr lang="en-AU" sz="2600" dirty="0">
                <a:solidFill>
                  <a:prstClr val="black"/>
                </a:solidFill>
              </a:rPr>
              <a:t>Stuckey, H. L. (2013). Three types of interviews: Qualitative research methods in social health. </a:t>
            </a:r>
            <a:r>
              <a:rPr lang="en-AU" sz="2600" i="1" dirty="0">
                <a:solidFill>
                  <a:prstClr val="black"/>
                </a:solidFill>
              </a:rPr>
              <a:t>Journal of Social Health and Diabetes, 1</a:t>
            </a:r>
            <a:r>
              <a:rPr lang="en-AU" sz="2600" dirty="0">
                <a:solidFill>
                  <a:prstClr val="black"/>
                </a:solidFill>
              </a:rPr>
              <a:t>(02), 056-059.</a:t>
            </a:r>
          </a:p>
          <a:p>
            <a:pPr marL="0" lvl="0" indent="0">
              <a:buNone/>
            </a:pPr>
            <a:r>
              <a:rPr lang="en-AU" sz="2600" dirty="0">
                <a:solidFill>
                  <a:prstClr val="black"/>
                </a:solidFill>
              </a:rPr>
              <a:t>Twycross, A., &amp; Shorten, A. (2016). Using observational research to obtain a picture of nursing practice. </a:t>
            </a:r>
            <a:r>
              <a:rPr lang="en-AU" sz="2600" i="1" dirty="0">
                <a:solidFill>
                  <a:prstClr val="black"/>
                </a:solidFill>
              </a:rPr>
              <a:t>Evidence-based nursing, 19</a:t>
            </a:r>
            <a:r>
              <a:rPr lang="en-AU" sz="2600" dirty="0">
                <a:solidFill>
                  <a:prstClr val="black"/>
                </a:solidFill>
              </a:rPr>
              <a:t>(3), 66-67.  </a:t>
            </a:r>
          </a:p>
          <a:p>
            <a:pPr marL="0" lvl="0" indent="0">
              <a:buNone/>
            </a:pPr>
            <a:r>
              <a:rPr lang="en-AU" sz="2600" dirty="0">
                <a:solidFill>
                  <a:prstClr val="black"/>
                </a:solidFill>
              </a:rPr>
              <a:t>Zhang, Y., &amp; </a:t>
            </a:r>
            <a:r>
              <a:rPr lang="en-AU" sz="2600" dirty="0" err="1">
                <a:solidFill>
                  <a:prstClr val="black"/>
                </a:solidFill>
              </a:rPr>
              <a:t>Wildemuth</a:t>
            </a:r>
            <a:r>
              <a:rPr lang="en-AU" sz="2600" dirty="0">
                <a:solidFill>
                  <a:prstClr val="black"/>
                </a:solidFill>
              </a:rPr>
              <a:t>, B. M. (2009). Unstructured interviews. </a:t>
            </a:r>
            <a:r>
              <a:rPr lang="en-AU" sz="2600" i="1" dirty="0">
                <a:solidFill>
                  <a:prstClr val="black"/>
                </a:solidFill>
              </a:rPr>
              <a:t>Applications of social research methods to questions in information and library science</a:t>
            </a:r>
            <a:r>
              <a:rPr lang="en-AU" sz="2600" dirty="0">
                <a:solidFill>
                  <a:prstClr val="black"/>
                </a:solidFill>
              </a:rPr>
              <a:t>, 222-231. </a:t>
            </a:r>
          </a:p>
          <a:p>
            <a:endParaRPr lang="en-AU" dirty="0"/>
          </a:p>
        </p:txBody>
      </p:sp>
      <p:sp>
        <p:nvSpPr>
          <p:cNvPr id="4" name="Slide Number Placeholder 3">
            <a:extLst>
              <a:ext uri="{FF2B5EF4-FFF2-40B4-BE49-F238E27FC236}">
                <a16:creationId xmlns:a16="http://schemas.microsoft.com/office/drawing/2014/main" id="{92C9F692-0090-4306-9CD4-5F3A675C6F20}"/>
              </a:ext>
            </a:extLst>
          </p:cNvPr>
          <p:cNvSpPr>
            <a:spLocks noGrp="1"/>
          </p:cNvSpPr>
          <p:nvPr>
            <p:ph type="sldNum" sz="quarter" idx="12"/>
          </p:nvPr>
        </p:nvSpPr>
        <p:spPr/>
        <p:txBody>
          <a:bodyPr/>
          <a:lstStyle/>
          <a:p>
            <a:fld id="{A95027A1-4E42-4CAC-8036-1861E397235F}" type="slidenum">
              <a:rPr lang="en-AU" smtClean="0"/>
              <a:t>44</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823853829"/>
      </p:ext>
    </p:extLst>
  </p:cSld>
  <p:clrMapOvr>
    <a:masterClrMapping/>
  </p:clrMapOvr>
  <mc:AlternateContent xmlns:mc="http://schemas.openxmlformats.org/markup-compatibility/2006" xmlns:p14="http://schemas.microsoft.com/office/powerpoint/2010/main">
    <mc:Choice Requires="p14">
      <p:transition spd="slow" p14:dur="2000" advTm="16782"/>
    </mc:Choice>
    <mc:Fallback xmlns="">
      <p:transition spd="slow" advTm="1678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A76C9A-9482-4D23-B544-2BFE8D1D828E}"/>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4" name="Slide Number Placeholder 3">
            <a:extLst>
              <a:ext uri="{FF2B5EF4-FFF2-40B4-BE49-F238E27FC236}">
                <a16:creationId xmlns:a16="http://schemas.microsoft.com/office/drawing/2014/main" id="{DC92D521-1815-451F-8389-B6DF4FF69D5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95027A1-4E42-4CAC-8036-1861E397235F}"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Footer Placeholder 1"/>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80462009"/>
      </p:ext>
    </p:extLst>
  </p:cSld>
  <p:clrMapOvr>
    <a:masterClrMapping/>
  </p:clrMapOvr>
  <mc:AlternateContent xmlns:mc="http://schemas.openxmlformats.org/markup-compatibility/2006" xmlns:p14="http://schemas.microsoft.com/office/powerpoint/2010/main">
    <mc:Choice Requires="p14">
      <p:transition spd="slow" p14:dur="2000" advTm="72546"/>
    </mc:Choice>
    <mc:Fallback xmlns="">
      <p:transition spd="slow" advTm="7254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6"/>
          <p:cNvPicPr>
            <a:picLocks noGrp="1" noChangeAspect="1"/>
          </p:cNvPicPr>
          <p:nvPr>
            <p:ph idx="1"/>
          </p:nvPr>
        </p:nvPicPr>
        <p:blipFill>
          <a:blip r:embed="rId2"/>
          <a:stretch>
            <a:fillRect/>
          </a:stretch>
        </p:blipFill>
        <p:spPr>
          <a:xfrm>
            <a:off x="600892" y="479833"/>
            <a:ext cx="11168742" cy="5876517"/>
          </a:xfrm>
          <a:prstGeom prst="rect">
            <a:avLst/>
          </a:prstGeom>
        </p:spPr>
      </p:pic>
      <p:sp>
        <p:nvSpPr>
          <p:cNvPr id="2" name="Footer Placeholder 1"/>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1155413975"/>
      </p:ext>
    </p:extLst>
  </p:cSld>
  <p:clrMapOvr>
    <a:masterClrMapping/>
  </p:clrMapOvr>
  <mc:AlternateContent xmlns:mc="http://schemas.openxmlformats.org/markup-compatibility/2006" xmlns:p14="http://schemas.microsoft.com/office/powerpoint/2010/main">
    <mc:Choice Requires="p14">
      <p:transition spd="slow" p14:dur="2000" advTm="140295"/>
    </mc:Choice>
    <mc:Fallback xmlns="">
      <p:transition spd="slow" advTm="1402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3426-5B48-4627-9632-6AC6A4298B92}"/>
              </a:ext>
            </a:extLst>
          </p:cNvPr>
          <p:cNvSpPr>
            <a:spLocks noGrp="1"/>
          </p:cNvSpPr>
          <p:nvPr>
            <p:ph type="title"/>
          </p:nvPr>
        </p:nvSpPr>
        <p:spPr/>
        <p:txBody>
          <a:bodyPr/>
          <a:lstStyle/>
          <a:p>
            <a:r>
              <a:rPr lang="en-AU" b="1" dirty="0">
                <a:latin typeface="+mn-lt"/>
              </a:rPr>
              <a:t>Sample on paper utilised interviews and focus groups  </a:t>
            </a:r>
          </a:p>
        </p:txBody>
      </p:sp>
      <p:sp>
        <p:nvSpPr>
          <p:cNvPr id="3" name="Content Placeholder 2">
            <a:extLst>
              <a:ext uri="{FF2B5EF4-FFF2-40B4-BE49-F238E27FC236}">
                <a16:creationId xmlns:a16="http://schemas.microsoft.com/office/drawing/2014/main" id="{12CA8D83-E8B0-4A35-A803-5918651045F6}"/>
              </a:ext>
            </a:extLst>
          </p:cNvPr>
          <p:cNvSpPr>
            <a:spLocks noGrp="1"/>
          </p:cNvSpPr>
          <p:nvPr>
            <p:ph idx="1"/>
          </p:nvPr>
        </p:nvSpPr>
        <p:spPr>
          <a:xfrm>
            <a:off x="838200" y="1825625"/>
            <a:ext cx="10515600" cy="4071592"/>
          </a:xfrm>
        </p:spPr>
        <p:txBody>
          <a:bodyPr/>
          <a:lstStyle/>
          <a:p>
            <a:r>
              <a:rPr lang="en-AU" b="1" dirty="0"/>
              <a:t> </a:t>
            </a:r>
            <a:r>
              <a:rPr lang="en-AU" dirty="0"/>
              <a:t>Surgeons' aims and pain assessment strategies when managing paediatric post-operative pain: A qualitative study  (Interview study). </a:t>
            </a:r>
          </a:p>
          <a:p>
            <a:endParaRPr lang="en-AU" dirty="0"/>
          </a:p>
          <a:p>
            <a:endParaRPr lang="en-AU" dirty="0"/>
          </a:p>
          <a:p>
            <a:endParaRPr lang="en-AU" dirty="0"/>
          </a:p>
          <a:p>
            <a:r>
              <a:rPr lang="en-AU" dirty="0"/>
              <a:t>"I couldn't even talk to the patient": barriers to communicating with cancer patients as perceived by nursing students (Focus group study). </a:t>
            </a:r>
          </a:p>
        </p:txBody>
      </p:sp>
      <p:sp>
        <p:nvSpPr>
          <p:cNvPr id="4" name="Slide Number Placeholder 3">
            <a:extLst>
              <a:ext uri="{FF2B5EF4-FFF2-40B4-BE49-F238E27FC236}">
                <a16:creationId xmlns:a16="http://schemas.microsoft.com/office/drawing/2014/main" id="{C0DEF8AB-A973-4F10-ABA9-CF0E8279BFFF}"/>
              </a:ext>
            </a:extLst>
          </p:cNvPr>
          <p:cNvSpPr>
            <a:spLocks noGrp="1"/>
          </p:cNvSpPr>
          <p:nvPr>
            <p:ph type="sldNum" sz="quarter" idx="12"/>
          </p:nvPr>
        </p:nvSpPr>
        <p:spPr/>
        <p:txBody>
          <a:bodyPr/>
          <a:lstStyle/>
          <a:p>
            <a:fld id="{A95027A1-4E42-4CAC-8036-1861E397235F}" type="slidenum">
              <a:rPr lang="en-AU" smtClean="0"/>
              <a:t>6</a:t>
            </a:fld>
            <a:endParaRPr lang="en-AU"/>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310715064"/>
      </p:ext>
    </p:extLst>
  </p:cSld>
  <p:clrMapOvr>
    <a:masterClrMapping/>
  </p:clrMapOvr>
  <mc:AlternateContent xmlns:mc="http://schemas.openxmlformats.org/markup-compatibility/2006" xmlns:p14="http://schemas.microsoft.com/office/powerpoint/2010/main">
    <mc:Choice Requires="p14">
      <p:transition spd="slow" p14:dur="2000" advTm="86715"/>
    </mc:Choice>
    <mc:Fallback xmlns="">
      <p:transition spd="slow" advTm="867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867EAF-AE1D-4322-9DE8-383AE3F7BC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0676238-7F95-4EEB-836A-7D23927873A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CFB94E-521F-4B53-8A3B-6EE6DED75BCC}"/>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b="1" kern="1200">
                <a:solidFill>
                  <a:srgbClr val="FFFFFF"/>
                </a:solidFill>
                <a:latin typeface="+mj-lt"/>
                <a:ea typeface="+mj-ea"/>
                <a:cs typeface="+mj-cs"/>
              </a:rPr>
              <a:t>Observation </a:t>
            </a:r>
          </a:p>
        </p:txBody>
      </p:sp>
      <p:pic>
        <p:nvPicPr>
          <p:cNvPr id="5" name="Content Placeholder 4">
            <a:extLst>
              <a:ext uri="{FF2B5EF4-FFF2-40B4-BE49-F238E27FC236}">
                <a16:creationId xmlns:a16="http://schemas.microsoft.com/office/drawing/2014/main" id="{FF5E7B8A-04E8-4EA9-BEB2-664E9D557FA4}"/>
              </a:ext>
            </a:extLst>
          </p:cNvPr>
          <p:cNvPicPr>
            <a:picLocks noGrp="1" noChangeAspect="1"/>
          </p:cNvPicPr>
          <p:nvPr>
            <p:ph idx="1"/>
          </p:nvPr>
        </p:nvPicPr>
        <p:blipFill rotWithShape="1">
          <a:blip r:embed="rId3"/>
          <a:srcRect l="181"/>
          <a:stretch/>
        </p:blipFill>
        <p:spPr>
          <a:xfrm>
            <a:off x="6532709" y="743798"/>
            <a:ext cx="4710581" cy="5362640"/>
          </a:xfrm>
          <a:prstGeom prst="rect">
            <a:avLst/>
          </a:prstGeom>
          <a:ln w="9525">
            <a:noFill/>
          </a:ln>
        </p:spPr>
      </p:pic>
      <p:sp>
        <p:nvSpPr>
          <p:cNvPr id="4" name="Slide Number Placeholder 3">
            <a:extLst>
              <a:ext uri="{FF2B5EF4-FFF2-40B4-BE49-F238E27FC236}">
                <a16:creationId xmlns:a16="http://schemas.microsoft.com/office/drawing/2014/main" id="{91C500B8-A156-4EBC-97DE-BB069EAF3BDF}"/>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95027A1-4E42-4CAC-8036-1861E397235F}" type="slidenum">
              <a:rPr kumimoji="0" lang="en-US" sz="9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7</a:t>
            </a:fld>
            <a:endParaRPr kumimoji="0" lang="en-US" sz="9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861856486"/>
      </p:ext>
    </p:extLst>
  </p:cSld>
  <p:clrMapOvr>
    <a:masterClrMapping/>
  </p:clrMapOvr>
  <mc:AlternateContent xmlns:mc="http://schemas.openxmlformats.org/markup-compatibility/2006" xmlns:p14="http://schemas.microsoft.com/office/powerpoint/2010/main">
    <mc:Choice Requires="p14">
      <p:transition spd="slow" p14:dur="2000" advTm="79035"/>
    </mc:Choice>
    <mc:Fallback xmlns="">
      <p:transition spd="slow" advTm="7903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0681-1F5C-416B-9372-B5A2B7033D92}"/>
              </a:ext>
            </a:extLst>
          </p:cNvPr>
          <p:cNvSpPr>
            <a:spLocks noGrp="1"/>
          </p:cNvSpPr>
          <p:nvPr>
            <p:ph type="title"/>
          </p:nvPr>
        </p:nvSpPr>
        <p:spPr/>
        <p:txBody>
          <a:bodyPr/>
          <a:lstStyle/>
          <a:p>
            <a:r>
              <a:rPr lang="en-AU" b="1" dirty="0">
                <a:solidFill>
                  <a:prstClr val="black"/>
                </a:solidFill>
                <a:latin typeface="Calibri" panose="020F0502020204030204"/>
              </a:rPr>
              <a:t>Observation (observing in the field) </a:t>
            </a:r>
            <a:endParaRPr lang="en-AU" dirty="0"/>
          </a:p>
        </p:txBody>
      </p:sp>
      <p:sp>
        <p:nvSpPr>
          <p:cNvPr id="3" name="Content Placeholder 2">
            <a:extLst>
              <a:ext uri="{FF2B5EF4-FFF2-40B4-BE49-F238E27FC236}">
                <a16:creationId xmlns:a16="http://schemas.microsoft.com/office/drawing/2014/main" id="{3FD85639-0CF4-4C1A-B881-1D76B54D484B}"/>
              </a:ext>
            </a:extLst>
          </p:cNvPr>
          <p:cNvSpPr>
            <a:spLocks noGrp="1"/>
          </p:cNvSpPr>
          <p:nvPr>
            <p:ph idx="1"/>
          </p:nvPr>
        </p:nvSpPr>
        <p:spPr>
          <a:xfrm>
            <a:off x="2136913" y="1847850"/>
            <a:ext cx="7537174" cy="3254237"/>
          </a:xfrm>
          <a:solidFill>
            <a:srgbClr val="FF0000"/>
          </a:solidFill>
        </p:spPr>
        <p:txBody>
          <a:bodyPr/>
          <a:lstStyle/>
          <a:p>
            <a:r>
              <a:rPr lang="en-AU" dirty="0"/>
              <a:t>Simply…..</a:t>
            </a:r>
          </a:p>
          <a:p>
            <a:pPr marL="0" indent="0">
              <a:buNone/>
            </a:pPr>
            <a:endParaRPr lang="en-AU" dirty="0"/>
          </a:p>
          <a:p>
            <a:pPr marL="0" indent="0">
              <a:buNone/>
            </a:pPr>
            <a:r>
              <a:rPr lang="en-AU" dirty="0"/>
              <a:t>Observation in qualitative research involves "going into the field"--describing and analysing what has been seen </a:t>
            </a:r>
            <a:r>
              <a:rPr lang="en-AU" sz="1800" dirty="0"/>
              <a:t>(Mays &amp; Pope, 1995)</a:t>
            </a:r>
          </a:p>
        </p:txBody>
      </p:sp>
      <p:sp>
        <p:nvSpPr>
          <p:cNvPr id="4" name="Slide Number Placeholder 3">
            <a:extLst>
              <a:ext uri="{FF2B5EF4-FFF2-40B4-BE49-F238E27FC236}">
                <a16:creationId xmlns:a16="http://schemas.microsoft.com/office/drawing/2014/main" id="{025A2D46-9130-483F-8BFF-47E0E08B7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4074224789"/>
      </p:ext>
    </p:extLst>
  </p:cSld>
  <p:clrMapOvr>
    <a:masterClrMapping/>
  </p:clrMapOvr>
  <mc:AlternateContent xmlns:mc="http://schemas.openxmlformats.org/markup-compatibility/2006" xmlns:p14="http://schemas.microsoft.com/office/powerpoint/2010/main">
    <mc:Choice Requires="p14">
      <p:transition spd="slow" p14:dur="2000" advTm="33955"/>
    </mc:Choice>
    <mc:Fallback xmlns="">
      <p:transition spd="slow" advTm="339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460B-07A5-4F67-9CB5-3BE38B76CD42}"/>
              </a:ext>
            </a:extLst>
          </p:cNvPr>
          <p:cNvSpPr>
            <a:spLocks noGrp="1"/>
          </p:cNvSpPr>
          <p:nvPr>
            <p:ph type="title"/>
          </p:nvPr>
        </p:nvSpPr>
        <p:spPr>
          <a:xfrm>
            <a:off x="838200" y="365126"/>
            <a:ext cx="10515600" cy="846966"/>
          </a:xfrm>
        </p:spPr>
        <p:txBody>
          <a:bodyPr/>
          <a:lstStyle/>
          <a:p>
            <a:r>
              <a:rPr lang="en-AU" b="1" dirty="0">
                <a:latin typeface="+mn-lt"/>
              </a:rPr>
              <a:t>Observation (Continued)  </a:t>
            </a:r>
          </a:p>
        </p:txBody>
      </p:sp>
      <p:sp>
        <p:nvSpPr>
          <p:cNvPr id="3" name="Content Placeholder 2">
            <a:extLst>
              <a:ext uri="{FF2B5EF4-FFF2-40B4-BE49-F238E27FC236}">
                <a16:creationId xmlns:a16="http://schemas.microsoft.com/office/drawing/2014/main" id="{3D3DE869-3C21-4D4F-AF46-0E965793F8BE}"/>
              </a:ext>
            </a:extLst>
          </p:cNvPr>
          <p:cNvSpPr>
            <a:spLocks noGrp="1"/>
          </p:cNvSpPr>
          <p:nvPr>
            <p:ph idx="1"/>
          </p:nvPr>
        </p:nvSpPr>
        <p:spPr>
          <a:xfrm>
            <a:off x="838200" y="1391478"/>
            <a:ext cx="10515600" cy="4785485"/>
          </a:xfrm>
        </p:spPr>
        <p:txBody>
          <a:bodyPr>
            <a:normAutofit fontScale="85000" lnSpcReduction="20000"/>
          </a:bodyPr>
          <a:lstStyle/>
          <a:p>
            <a:r>
              <a:rPr lang="en-AU" dirty="0"/>
              <a:t>Observation in qualitative research is one of the oldest and most fundamental research methods approaches. </a:t>
            </a:r>
          </a:p>
          <a:p>
            <a:endParaRPr lang="en-AU" dirty="0"/>
          </a:p>
          <a:p>
            <a:r>
              <a:rPr lang="en-AU" dirty="0"/>
              <a:t>Traditionally, observation has been extensively used in the social sciences including psychology and medical settings. </a:t>
            </a:r>
          </a:p>
          <a:p>
            <a:endParaRPr lang="en-AU" dirty="0"/>
          </a:p>
          <a:p>
            <a:r>
              <a:rPr lang="en-AU" dirty="0"/>
              <a:t>When using questionnaires and interviews sometimes a social desirability approach impacts on participants' responses, where they say what they think the researcher wants to hear rather than what they actually believe or do. This makes it hard to find out what is really happening in practice </a:t>
            </a:r>
            <a:r>
              <a:rPr lang="en-AU" sz="1900" dirty="0"/>
              <a:t>(Twycross &amp; Shorten, 2016). </a:t>
            </a:r>
          </a:p>
          <a:p>
            <a:pPr marL="0" indent="0">
              <a:buNone/>
            </a:pPr>
            <a:endParaRPr lang="en-AU" dirty="0"/>
          </a:p>
          <a:p>
            <a:endParaRPr lang="en-AU" dirty="0"/>
          </a:p>
          <a:p>
            <a:r>
              <a:rPr lang="en-AU" dirty="0"/>
              <a:t>Observation involves collecting data using one’s senses, especially looking and listening in a systematic and meaningful way</a:t>
            </a:r>
            <a:r>
              <a:rPr lang="en-AU" sz="1600" dirty="0"/>
              <a:t>”(McKechnie, 2008). </a:t>
            </a:r>
          </a:p>
        </p:txBody>
      </p:sp>
      <p:sp>
        <p:nvSpPr>
          <p:cNvPr id="4" name="Slide Number Placeholder 3">
            <a:extLst>
              <a:ext uri="{FF2B5EF4-FFF2-40B4-BE49-F238E27FC236}">
                <a16:creationId xmlns:a16="http://schemas.microsoft.com/office/drawing/2014/main" id="{9034E80A-463A-45DE-A705-44E0275D5B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027A1-4E42-4CAC-8036-1861E397235F}" type="slidenum">
              <a:rPr kumimoji="0" lang="en-A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rrow: Right 4">
            <a:extLst>
              <a:ext uri="{FF2B5EF4-FFF2-40B4-BE49-F238E27FC236}">
                <a16:creationId xmlns:a16="http://schemas.microsoft.com/office/drawing/2014/main" id="{7956D81C-07CE-4D63-BF45-64BBA26D046B}"/>
              </a:ext>
            </a:extLst>
          </p:cNvPr>
          <p:cNvSpPr/>
          <p:nvPr/>
        </p:nvSpPr>
        <p:spPr>
          <a:xfrm rot="5400000">
            <a:off x="5131902" y="4250635"/>
            <a:ext cx="934279" cy="1497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r>
              <a:rPr lang="en-AU" smtClean="0"/>
              <a:t>March 2022</a:t>
            </a:r>
            <a:endParaRPr lang="en-AU"/>
          </a:p>
        </p:txBody>
      </p:sp>
    </p:spTree>
    <p:extLst>
      <p:ext uri="{BB962C8B-B14F-4D97-AF65-F5344CB8AC3E}">
        <p14:creationId xmlns:p14="http://schemas.microsoft.com/office/powerpoint/2010/main" val="3539516335"/>
      </p:ext>
    </p:extLst>
  </p:cSld>
  <p:clrMapOvr>
    <a:masterClrMapping/>
  </p:clrMapOvr>
  <mc:AlternateContent xmlns:mc="http://schemas.openxmlformats.org/markup-compatibility/2006" xmlns:p14="http://schemas.microsoft.com/office/powerpoint/2010/main">
    <mc:Choice Requires="p14">
      <p:transition spd="slow" p14:dur="2000" advTm="170862"/>
    </mc:Choice>
    <mc:Fallback xmlns="">
      <p:transition spd="slow" advTm="17086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82CE1E12821469942293745E84A60" ma:contentTypeVersion="2" ma:contentTypeDescription="Create a new document." ma:contentTypeScope="" ma:versionID="97bd2267daebd6f7737f0c83868292bc">
  <xsd:schema xmlns:xsd="http://www.w3.org/2001/XMLSchema" xmlns:xs="http://www.w3.org/2001/XMLSchema" xmlns:p="http://schemas.microsoft.com/office/2006/metadata/properties" xmlns:ns2="7a997c4e-6122-4192-8bf4-530c6ed00920" targetNamespace="http://schemas.microsoft.com/office/2006/metadata/properties" ma:root="true" ma:fieldsID="f0d05f5fef0b1fe505a7427e933f6e99" ns2:_="">
    <xsd:import namespace="7a997c4e-6122-4192-8bf4-530c6ed0092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97c4e-6122-4192-8bf4-530c6ed009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E26A62-1BC8-43B1-BE2F-5DFFC3FD816F}"/>
</file>

<file path=customXml/itemProps2.xml><?xml version="1.0" encoding="utf-8"?>
<ds:datastoreItem xmlns:ds="http://schemas.openxmlformats.org/officeDocument/2006/customXml" ds:itemID="{50C4C29B-B2EE-4309-ADC8-28AEE8C2C420}"/>
</file>

<file path=customXml/itemProps3.xml><?xml version="1.0" encoding="utf-8"?>
<ds:datastoreItem xmlns:ds="http://schemas.openxmlformats.org/officeDocument/2006/customXml" ds:itemID="{7BB185DE-C470-439D-BE6D-56197A3230CA}"/>
</file>

<file path=docProps/app.xml><?xml version="1.0" encoding="utf-8"?>
<Properties xmlns="http://schemas.openxmlformats.org/officeDocument/2006/extended-properties" xmlns:vt="http://schemas.openxmlformats.org/officeDocument/2006/docPropsVTypes">
  <TotalTime>2306</TotalTime>
  <Words>3450</Words>
  <Application>Microsoft Office PowerPoint</Application>
  <PresentationFormat>Widescreen</PresentationFormat>
  <Paragraphs>382</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Courier New</vt:lpstr>
      <vt:lpstr>Wingdings</vt:lpstr>
      <vt:lpstr>Office Theme</vt:lpstr>
      <vt:lpstr>Focus groups </vt:lpstr>
      <vt:lpstr>Focus groups </vt:lpstr>
      <vt:lpstr>Focus groups (Continued) </vt:lpstr>
      <vt:lpstr>Focus groups (Continued) </vt:lpstr>
      <vt:lpstr>PowerPoint Presentation</vt:lpstr>
      <vt:lpstr>Sample on paper utilised interviews and focus groups  </vt:lpstr>
      <vt:lpstr>Observation </vt:lpstr>
      <vt:lpstr>Observation (observing in the field) </vt:lpstr>
      <vt:lpstr>Observation (Continued)  </vt:lpstr>
      <vt:lpstr>Observation (Continued)</vt:lpstr>
      <vt:lpstr>Observation (Continued) </vt:lpstr>
      <vt:lpstr> Why Use Observation to Collect Data?</vt:lpstr>
      <vt:lpstr> Why Use Observation to Collect Data? (Continued)</vt:lpstr>
      <vt:lpstr>Two types of observations </vt:lpstr>
      <vt:lpstr>Types of observation </vt:lpstr>
      <vt:lpstr>PowerPoint Presentation</vt:lpstr>
      <vt:lpstr>Participant observation  </vt:lpstr>
      <vt:lpstr>Participant observation- Methodology </vt:lpstr>
      <vt:lpstr>In both types of observation, the researcher attempts to learn about context in which behavior takes place. Context includes:</vt:lpstr>
      <vt:lpstr>Styles of observation </vt:lpstr>
      <vt:lpstr>Researchers record what they see, hear, smell, and taste using:</vt:lpstr>
      <vt:lpstr>An example of field note taken during triage nurse observation </vt:lpstr>
      <vt:lpstr>How Does One Conduct an Observation?  </vt:lpstr>
      <vt:lpstr>Ethics </vt:lpstr>
      <vt:lpstr>Ethics (Continued) </vt:lpstr>
      <vt:lpstr>Maintaining ethics in naturalistic observation </vt:lpstr>
      <vt:lpstr>PowerPoint Presentation</vt:lpstr>
      <vt:lpstr>Overt versus covert observation </vt:lpstr>
      <vt:lpstr>PowerPoint Presentation</vt:lpstr>
      <vt:lpstr>PowerPoint Presentation</vt:lpstr>
      <vt:lpstr>PowerPoint Presentation</vt:lpstr>
      <vt:lpstr>PowerPoint Presentation</vt:lpstr>
      <vt:lpstr>All in all. Ethical issues that need considering when carrying out an observational study… Adopted from (Twycross &amp; Shorten, 2016)</vt:lpstr>
      <vt:lpstr>Gaining Entry and Establishing Rapport </vt:lpstr>
      <vt:lpstr> 1. Moving from a position of formal </vt:lpstr>
      <vt:lpstr>2. Ignorant intruder to welcome.</vt:lpstr>
      <vt:lpstr>3. Knowledgeable intimate. </vt:lpstr>
      <vt:lpstr>Tips for collecting useful observation data</vt:lpstr>
      <vt:lpstr>Each observation should provide you with answers regarding…….. </vt:lpstr>
      <vt:lpstr>An example of a research design using observation </vt:lpstr>
      <vt:lpstr>Challenges of observation  </vt:lpstr>
      <vt:lpstr>Samples on participant observation papers (further reading)</vt:lpstr>
      <vt:lpstr>References </vt:lpstr>
      <vt:lpstr>References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Data Collection Methods</dc:title>
  <dc:creator>Rania Albsoul</dc:creator>
  <cp:lastModifiedBy>Rania Absoul</cp:lastModifiedBy>
  <cp:revision>80</cp:revision>
  <dcterms:created xsi:type="dcterms:W3CDTF">2019-11-23T08:25:45Z</dcterms:created>
  <dcterms:modified xsi:type="dcterms:W3CDTF">2022-03-27T12:32:38Z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0x010100F2582CE1E12821469942293745E84A60</vt:lpwstr>
  </property>
</Properties>
</file>