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23" r:id="rId4"/>
    <p:sldId id="260" r:id="rId5"/>
    <p:sldId id="259" r:id="rId6"/>
    <p:sldId id="263" r:id="rId7"/>
    <p:sldId id="325" r:id="rId8"/>
    <p:sldId id="262" r:id="rId9"/>
    <p:sldId id="264" r:id="rId10"/>
    <p:sldId id="267" r:id="rId11"/>
    <p:sldId id="266" r:id="rId12"/>
    <p:sldId id="265" r:id="rId13"/>
    <p:sldId id="268" r:id="rId14"/>
    <p:sldId id="269" r:id="rId15"/>
    <p:sldId id="270" r:id="rId16"/>
    <p:sldId id="271" r:id="rId17"/>
    <p:sldId id="275" r:id="rId18"/>
    <p:sldId id="272" r:id="rId19"/>
    <p:sldId id="286" r:id="rId20"/>
    <p:sldId id="276" r:id="rId21"/>
    <p:sldId id="277" r:id="rId22"/>
    <p:sldId id="278" r:id="rId23"/>
    <p:sldId id="279" r:id="rId24"/>
    <p:sldId id="280" r:id="rId25"/>
    <p:sldId id="281" r:id="rId26"/>
    <p:sldId id="287" r:id="rId27"/>
    <p:sldId id="319" r:id="rId28"/>
    <p:sldId id="322" r:id="rId29"/>
    <p:sldId id="282" r:id="rId30"/>
    <p:sldId id="289" r:id="rId31"/>
    <p:sldId id="326" r:id="rId32"/>
    <p:sldId id="330" r:id="rId33"/>
    <p:sldId id="327" r:id="rId34"/>
    <p:sldId id="328" r:id="rId35"/>
    <p:sldId id="329" r:id="rId36"/>
    <p:sldId id="284" r:id="rId37"/>
    <p:sldId id="291" r:id="rId38"/>
    <p:sldId id="292" r:id="rId39"/>
    <p:sldId id="294" r:id="rId40"/>
    <p:sldId id="293" r:id="rId41"/>
    <p:sldId id="296" r:id="rId42"/>
    <p:sldId id="297" r:id="rId43"/>
    <p:sldId id="298" r:id="rId44"/>
    <p:sldId id="299" r:id="rId45"/>
    <p:sldId id="301" r:id="rId46"/>
    <p:sldId id="304" r:id="rId47"/>
    <p:sldId id="305" r:id="rId48"/>
    <p:sldId id="324" r:id="rId49"/>
    <p:sldId id="306" r:id="rId50"/>
    <p:sldId id="318" r:id="rId51"/>
    <p:sldId id="309" r:id="rId52"/>
    <p:sldId id="312" r:id="rId53"/>
    <p:sldId id="314" r:id="rId54"/>
    <p:sldId id="320" r:id="rId55"/>
    <p:sldId id="32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39:56.4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 4688 0,'25'-25'218,"74"-24"-218,100-1 16,-50 50-16,24-25 31,1 0-31,-25 1 16,-25 24-1,25 0-15,-50 0 16,-25 0-16,1 0 16,-50 0-1,-1 0-15,26 0 16,-25 0 0,0 0-1,-1 0-15,1 0 16,0 0-1,0 0 17,0 0-32,-1 0 31,1 0-31,0 0 31,0 0-15,0 0-1,-1 0-15,26 0 16,-25 0 0,0-25-16,24 25 15,1 0 1,-1 0-16,-24-25 16,25 25-1,-1 0-15,1 0 16,0 0-16,-26-25 15,26 25-15,0 0 16,-1-25 0,-24 25-16,25 0 15,-25 0-15,24 0 32,-24 0-17,25 0 1,-26 0-16,26-24 15,24 24 1,-24 0-16,-25 0 16,74-25-1,-49 25-15,24 0 16,0 0-16,-24 0 0,24 0 16,1 0-1,-1 0-15,-24 0 16,24 0-16,-24 0 15,24 0 1,1 25-16,-26-25 31,1 0-31,0 0 16,-1 24-16,1-24 16,-25 0-1,24 25-15,-24-25 16,0 0-1,0 0-15,-1 25 16,1-25-16,0 0 16,25 0-1,-26 25-15,1 0 16,25-25 0,-1 0-16,-24 0 31,0 0-31,0 24 15,0-24-15,-25 25 16,49-25-16,-24 0 31,0 0-31,0 25 16,0-25 15,-1 0-31,1 0 16,0 25-1,0-25 17,-50 0 93,-49 0-125,-75 0 15,-50 0-15,-98 0 16,-26 0-16,-49 0 16,50 0-1,24 0-15,-24 0 16,49 0 15,49 25-31,51-1 0,-1 26 16,-24-25-1,24 0-15,0-1 16,1 1-16,49 0 16,-50 25-1,25-25-15,0-1 16,50 1-16,25 0 15,24-25-15,1 25 16,-1-25 0,25 0-1,0 0 1,1 0 0,-1 0 30,74 0 126,75 0-156,75 0-16,24-50 16,75 50-1,74 0-15,124 0 16,-74 25-16,-75 0 15,-99 24 1,-25 1-16,0 0 16,-49-26-16,-75 1 15,-24 0-15,-51-25 16,1 0 0,0 0-16,0 25 31,0-25-31,0 0 31,-25 25-31,24-25 31,1 0 16,0 0-31,-50 0 62,-99 0-62,-74 0-16,-150-75 15,1 50-15,-75 25 16,75-24-1,25 24-15,49 0 16,50 0 0,49 0-1,0 0-15,100 0 16,24 0 0,26 24-16,-1-24 15,0 0 1,50 25 93,24-25-93,1 25-16,0-25 15,-1 0-15,26 0 16,-26 0 0,-24 0-16,25 25 15,-26-25 1,1 0 0,0 0-1,-25 25 79,-99-1-94,-75 1 16,-99 0-1,-74 25-15,0-26 16,124 1-16,49-25 15,75 25 1,74-25-16,-25 0 31,150 25 63,24-25-78,24 25-16,-24-1 15,50-24-15,-50 25 16,25 0 0,0-25-16,-25 25 15,-25-25-15,-25 0 16,-24 0-16,0 0 15,-26 0 1,-73 0 93,24 0-93,-25 0-16,1 0 16,24 0-16,0 0 15,0 0 1,1 0 15,73 0 32,26 0-63,73 25 15,26-1 1,24 1-16,-49-25 16,-50 0-1,-49 25-15,-25-25 16,0 0-16,0 0 31,-1 0 0,1 0 219,0 0-234,25 0-16,-50-25 16,24 25-16,1 0 15,-25-25 1,0 1-1,0-26 1,0 25 0,-99-49-1,-50-75 1,0 25-16,-49 0 16,-1 25-16,26 49 15,-1 1 1,75-1-16,24 50 15,26 0 1,24 0-16,0 0 0,0 0 16,1 0-1,24 25 17,0 0-17,0-1-15,0 1 16,24 25-16,26-25 15,0-1 1,24 1-16,-24-25 16,24 0-16,1 0 15,-51-25 1,1 1-16,0-1 31,0-25-31,-25 25 16,0-24-16,0 24 15,0 0 1,0 0-16,0 0 16,-25 1-1,0-1 1,0 0-16,1 25 16,-1 0-1,-25 0-15,25 0 16,-24 0-1,24 0 1,-25 0-16,1 25 31,49 0-31,-25-25 16,25 49 0,-25 1-16,25-25 15,0 0-15,0 24 16,0-24-1,25-25 1,0 0 0,24 0 15,-49-25-31,50 25 16,-50-49-16,0-1 15,0 0 1,0 1-16,0 24 15,0-50-15,0 51 32,0-1-17,-25 25-15,0-25 16,0 25 0,-24 0-1,24 0 1,0 0-1,0 0-15,-24 0 16,24 25-16,-25 0 16,26 24-1,-1-24-15,25 25 16,0-1-16,0 1 16,0-25-16,0 24 15,0-24 1,49 0-1,1-25-15,0 0 16,-26 0 15,51 0-31,-50-50 16,24-24-16,-24-75 16,0 50-16,-25-50 15,0 50 1,0 0-16,-75-25 15,1 74 1,49 0-16,0 1 16,-49 24-16,24 0 15,26 25 1,-1 0 0,0 0-1,0 50 1,-24 24-1,24 75-15,0 0 16,0 49-16,25-74 16,0 50-16,0-25 15,50-75 1,-25-24-16,24-1 31,-24-24-31,25 0 16,24-25-16,-24 0 15,-1 0 1,-24 0-16,25 0 16,-26-25-1,-24 0 1,0 1-16,25 24 16,-25-50-16,0 25 15,0 0 1,-25-24-1,1 24 1,-1 25 15,0 0-15,0 0 0,0 0-1,1 0-15,-1 0 16,0 0-1,25 25-15,0 0 16,0-1-16,-25-24 16,25 25-16,0 0 15,0 0 1,50-25 0,-1 0-16,26 0 15,-26-25 1,26-25-16,-1-49 15,1-25-15,-1 25 16,-74 24-16,0 1 16,0 24-1,0-24-15,-25 49 16,25 0-16,-49 1 31,-1-1-31,25 25 16,-24 0-1,24 0-15,0 0 16,0 25 0,0-25-16,1 24 15,24 26 1,-25-25-16,25 49 16,0-24-16,0 24 15,49 50 1,51-49-16,-1 24 15,25 0-15,25-24 16,0-26 0,24-24-1,26 0-15,-26-25 16,26 0 0,-26-50-16,1 1 15,24-26 1,-49 1-16,-25-25 15,25-26-15,-25 1 16,0 0-16,-25-24 16,1 24-1,-26-25-15,-24 50 16,24-1-16,-24 26 16,-50 49-1,49-24-15,-24 24 16,0 0-16,0 0 15,-1 0 1,1 25 0,0 0 15,-25-25-31,25 25 31,0 0-31,0 0 16,24 0-1,-24 25 1,25-25-16,24 75 16,25-50-16,25 74 15,-25 0 1,1 25-16,-1-25 16,0 0-16,-25 50 15,1 0-15,-50-25 16,0-50-1,-1-49-15,1 25 16,-25-25 15,0 0-15,25-1 15,-25 1 0,0 0-15,0 0 15,25-25 47,-25-25-62,25 0-16,-1-49 16,1 24-1,25-24-15,24-1 16,-24-24-16,49 0 31,-74 49-31,24 25 16,-49 1-1,25-1 1,0 25 15,0 0 1,-25 49-32,0 1 15,0 0 1,0 24-16,0-24 15,0-26-15,0 1 16,0 0 31,0 0-31,0 0 93,0-1-78,0 1 0,25-25-31,-25 25 16,24-25 31,-24 25-47,25-25 47,0 0-16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42.2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15974 7144 0,'-49'0'188,"-26"0"-172,1 0-16,-1 0 15,26 0-15,-1 0 16,1 0-1,24 0 1,0 0 0,0 0 31,75-25 93,24 25-124,25-25-1,25 0-15,50 1 16,0-1 0,-1 0-16,1 0 15,-50 25-15,0-25 16,-25 25-16,25 0 16,-49-24-16,-1 24 15,-24 0 1,24 0-16,0 0 31,-24 0-31,0 0 0,24 0 16,1 24-16,24 1 31,25-25-31,0 25 16,0 25-1,-25-26-15,0 1 16,0 0-16,-49-25 15,0 25-15,-1-25 16,-24 25 0,25-25-16,-25 0 15,24 0 1,-24 24 0,0-24-16,0 25 15,-1-25-15,26 0 16,0 0-16,-26 0 15,1 0 1,25 0-16,-1 0 16,1 0-16,0 0 31,-1 0-31,-24 0 16,25 0-1,-26 0 1,1 0-1,0 0 17,0 0 15,0 0 31,-25-25-47,24 25 16,-24-24-32,25-1 1,0 25 0,0 0 31,-25-25-32,-25 0 63,-49 0-62,-100-24 0,-24 24-16,-100 0 15,0 0-15,1 25 16,49 0-1,-25 0-15,49 0 16,51 0-16,-1 0 16,75 0-16,0 0 15,49 0 1,-24 0-16,-1 0 16,1 0-16,-25 0 15,49-24 1,0 24-16,-24 0 15,49 0-15,0 0 32,1 0-32,-1 0 15,0 0 1,0-25-16,0 25 16,1 0-16,-1 0 15,0 0 1,0 0-16,-24-25 15,-1 25-15,0 0 16,50-25 0,-24 25-1,-1 0 1,0 0 15,0 0-15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49.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15577 7714 0,'25'0'234,"25"0"-218,24 25-16,50-25 15,50 0 1,-1 0-16,-24 0 16,99 0-16,-24 0 15,-1 0-15,50 0 16,0 0 0,24 0-16,-74 0 15,-49-25 1,0 0-16,-100 25 0,-24 0 15,-1 0 1,-24 0-16,-25-24 16,25 24-16,0 0 15,0 0 1,-1 0 15,1 0-15,-25-25-1,25 25 1,0 0-16,0-25 16,-1 25-1,1 0 1,0 0-16,0 0 16,0 0-1,-1 0-15,1 0 31,0 0-15,0 0 15,0 0 1,-1 0 46,1 0 359,25 0-406,-25 0 1,24 0-17,-24 0 1,0 0-16,0 0 16,-1 0-1,1 0-15,0 0 16,0 0-1,0 0-15,24 0 0,-24 0 16,0 0 0,25-25-16,-26 25 15,1 0-15,0 0 16,25 0 0,-26-25-16,26 25 15,-25 0-15,49 0 16,-49 0-1,25 0-15,-26 0 16,26 0-16,0-24 16,-26 24-1,1 0-15,25 0 32,-25 0-32,-1 0 15,26 0-15,0-25 16,-26 25-1,1 0 1,0 0-16,0 0 31,0 0-31,-1 0 16,1 0 0,0 0-1,0 0 16,0 0 16,-1 0-47,1 0 32,0 0-1,25 0-16,-25 0 1,-1 0 0,1 0-1,0 0 1,0 0 15,0 0-31,-1 0 16,1 0-1,0 0 17,0 0-17,0 0 17,-1 0-17,1 0 1,0 0 15,0 0 0,0 0 47,-1 0-31,1 0-31,0 0-16,0 0 31,0 0-31,-1 0 16,1 0-16,25 0 15,-25 0-15,-1 0 32,1 0-32,0 0 15,0 0 1,0 0 0,-1 0-1,1 0 1,0 0-1,0 0 1,0 0 15,-1 0 1,1 0-17,0 0 1,0 0 31,0 0 125,0 0-141,24 0-16,-24 0 1,25 0 0,-1 0-16,-24 0 15,0 0 1,0 0-16,-1 0 16,1 0-1,0 0-15,0 0 16,0 0-1,-1 0 17,1 0 46,0 0-16,0 0-46,-25 25 0,25-25-1,-1 0 1,1 0-1,0 0 17,0 0-32,0 0 31,-25 24 47,24-24-62,-24 25 62,0 0-63,0 0 1,0 0 0,0-1-1,0 1 17,0 0-17,0 0 1,0 0 78,-24-25-16,-1 0-78,-99-50 15,-99 0-15,49 1 16,75 24 0,49 0-16,0 25 15,50-25-15,-24 25 16,-1 0 15,0 0-31,0 0 16,0 0 15,1 0-15,-1 0-1,0 0 1,0 0-16,0 0 15,1 0 1,-1 0-16,0 0 16,0 0-1,0 0-15,-24 0 32,24 0-17,0 0 1,0 0-1,1 0 1,-1 0 0,0 0-16,0 0 15,0 0-15,-24 0 16,24 0 0,-25 0-1,1 0 1,24 0-16,-25 0 15,-24 25 1,24-25 0,1 0-1,-1 0-15,-49 0 16,49 0-16,-49 0 16,25 25-1,-1-25-15,1 0 16,-1 0-16,1 25 15,0-25-15,-1 0 16,26 0 0,-26 0-16,1 0 15,-1 0-15,26 0 16,-51 0 0,1 0-16,0 0 15,-25 0-15,25 0 16,-50 0-16,50 0 15,0 0 1,49 0-16,-25 0 16,26 0-16,-26 0 15,26 0 17,-1 0-32,1 0 15,24 25-15,-25-25 16,1 0-1,24 0-15,0 0 16,0 0-16,-24 0 16,24 0-1,-25 0 17,25 24-32,-24-24 15,24 0 16,0 0-31,-24 25 32,24-25-32,-25 0 15,25 0-15,-24 0 16,24 0 0,-25 25-16,25-25 15,-24 0-15,24 0 16,-49 25-1,49-25-15,0 0 16,-25 0-16,1 0 16,24 0-16,0 0 15,-24 25 1,-1-25-16,25 0 16,0 0-16,-24 24 15,-26-24-15,1 0 16,0 0-1,24 25-15,0-25 16,1 0-16,24 0 16,-25 25-1,1-25-15,-1 0 32,0 0-32,-24 0 15,24 0-15,1 0 16,-1 0-1,25 0-15,-24 0 16,24 0 15,0 0-31,0 0 16,1 0 0,-1 0-16,0 0 15,0 0 1,0 0-16,1 0 15,-1 0-15,0 0 32,0 0-1,0 0 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51.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27707 6598 0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56.6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31279 6548 0,'-25'0'250,"0"0"-235,0-24 1,-74-1-16,0 0 16,24 0-1,1 25-15,0 0 16,24 0-1,25 0 1,-24 0-16,-1-25 16,0 25-1,-24 0-15,24 0 16,1 0-16,-1 0 16,-24 0-1,24 0-15,0 0 16,1 0-16,-26 0 15,1 0-15,24 0 16,1 0 0,-26 0-16,26 0 15,-1 0-15,1 0 16,-26 0 0,26 0-16,-26 0 15,26 0-15,-26 0 16,50 0-16,-24 0 15,-1 25 1,1-25-16,-26 0 31,25 0-31,1 0 16,-26 0 0,51 0-16,-26 0 15,0 0-15,1 0 16,24 0-1,-25 0-15,1 25 16,-26-25-16,-24 0 16,25 25-16,-75-25 15,50 25 1,-50-25-16,25 0 16,25 0-16,-25 24 15,24 1-15,26-25 31,24 0-15,26 25-16,-51-25 16,50 25-16,-24-25 15,-1 0 1,1 25-16,-26-25 16,25 24-16,1-24 15,24 0-15,-25 25 16,1 0-1,24 0-15,-25-25 16,26 0-16,-26 25 16,25-1-1,0-24-15,25 25 16,-49-25-16,24 0 16,25 25-1,-25-25 1,0 25-16,1-25 15,24 25-15,-25-25 47,25 25-47,-25-1 32,25 1-1,0 0-16,0 0 1,0 0 15,0-1 1,0 1-17,0 0 16,0 0-15,25 0 15,-25-1-31,0 1 16,25-25-16,-25 25 16,24 0-1,1 0-15,0-1 31,-25 1-15,25 0-16,24 0 31,-24-25-31,0 49 16,25-24-16,-26-25 16,26 25-1,-25 0 1,0 0-16,-1-25 15,1 0 1,0 0-16,-25 24 31,50-24-31,-26 0 16,1 25-16,25-25 16,0 25-1,24 0-15,0-25 16,26 0-16,-1 0 15,50 0 1,-25 0-16,49 0 16,-49 0-16,50 0 15,-25-25 1,-25 25-16,0-25 16,25 0-16,24 1 15,1-1-15,0 25 31,-26-25-15,1 25-16,0 0 16,-50 0-16,0 0 15,-24 0 1,49 0-16,-25 0 16,0 0-16,25 25 15,-24-25-15,-26 0 16,25 25-1,-24-25-15,-1 24 16,-24-24-16,24 25 16,-24-25-16,-1 0 15,26 0 1,-26 25-16,1-25 16,24 0-16,-49 0 15,25 0 1,-25 0-16,-1 0 15,1 0-15,0 0 16,0 0 15,0 0-15,-1 0-16,1 0 16,0 0-1,0 0 1,0 0-1,-1 0 1,1 0 31,-25-25-16,25 0 16,-25 1-31,0-1-16,0 0 15,0 0 1,0 0-16,0 1 31,0-1-31,0 0 16,0 0-1,0 0 1,0 1 0,0-1-1,0 0-15,-25 0 16,25 0 0,0-24 15,-25 24-16,25 0 1,0 0-16,-24 1 31,-1-1-15,25 0-16,0 0 31,-25 0 16,0 1-16,25-1 1,-25 25-32,1 0 15,-1-25-15,-25 25 31,25-25-31,1 25 16,-1-25-16,0 25 16,0 0-1,25-25-15,-25 25 16,1 0 0,-1 0-1,25-24 1,-25 24 15,25-25 0,-25 25 1,0 0-1,0 0 0,25-25-15,-24 25-1,24-25 1,-25 25-16,0-25 31,25 1-31,-25 24 16,0-25-1,1 0 17,-1 25-17,25-25 17,-25 25-17</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02.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8334 4812 0,'50'0'203,"74"-25"-188,50 25-15,-1-25 16,-49 25-16,25-24 16,-74 24-1,-26 0-15,1 0 32,-1 0-32,1 0 15,-25 0 1,24 0-16,-24 0 31,50 0-31,-51 0 16,1 0-1,0 0-15,25 0 0,-26 0 16,26 0 0,-25 0-16,24 0 15,51 0-15,-26 0 16,1 0-1,-1 0-15,-24 24 32,24-24-32,-24 25 15,-1-25-15,1 0 16,-1 0-16,26 0 16,-50 0-1,24 25-15,-24-25 16,25 0-16,-1 0 15,1 0-15,-50 25 16,49-25 0,-24 0-1,0 0-15,0 0 16,0 0 0,-1 0 15,1 0-31,0 0 15,49 0-15,-49 0 16,25 0 0,-25 0-16,24 0 15,1 0-15,-25 0 16,0 0 0,-1 0-16,1 0 15,0 0-15,0 0 16,24 0-1,-24 0-15,25 0 16,-1 0-16,1 0 16,-25 0-16,24 0 31,1 0-31,0 0 16,-1 0-1,-24 0-15,0 0 16,49 25-16,1-25 15,24 0 1,50 0-16,-50 0 16,0 0-16,-24 0 15,-26 0-15,-24 0 16,25 25 0,-1-25-1,-24 0 1,0 0-1,24 0-15,-24 0 16,50 0-16,-26 0 16,26 0-1,-26 0-15,-24 0 16,25 0-16,-25 0 16,-1 0-1,1 0 1,0 0-1,0 0 1,0 0 0,-1 0 15,1 0 16,0 0 0,0 0-32,0 0 1,-1 0 0,1 0-1,0 0 1,0 0-16,0 0 15,-1 0-15,26-25 32,-25 25-32,0-25 15,-1 25-15,1 0 16,0 0-16,0 0 31,0-25 0,-25-25 1,0 26-17,-50-26 1,25 25 0,25 0 15,-25 25-31,1 0 15,24-24-15,-25 24 16,0 0 15,25-25-15,-25 25 0,0 0-16,1 0 15,-1 0 1,0 0 15,0 0-31,0 0 16,1 0 15,-1 0-31,0 0 16,-25 0-1,26 0-15,-51 25 16,1-25-16,-50 49 15,-25-24 1,-74 0-16,-25 24 16,-100-24-16,26 25 15,-75-50-15,99 0 16,1 0 0,73 0-16,51 0 15,24 0 1,75 0-16,-1 0 15,50 0-15,-24 0 16,24 0-16,-25 0 16,25 0-16,-24 0 31,24 0-15,0 0 15,0 0-31,1 0 15,-1 0 1,0 0 0,0 0-16,-24 0 15,-1 0 1,25 0-16,0 0 16,-24 0-16,-1 0 15,1 0-15,24 0 16,0 0-1,-49 0-15,49 0 16,0 0 0,-25 0 15,26 0-15,-1 0-1,0 0-15,0 0 16,0 0-1,1 0 1,-1 0 0,0 0 15,0 0-15,0 0 15,0 0-16,25-25 1,-24 25-16,-1 0 31,0 0-15,0 0-16,0 0 16,-24-25 15,24 25-16,0-25-15,-24 25 16,24 0-16,-25-24 16,1-1-1,24 25-15,0 0 16,-25-25 0,26 25-16,24-25 15,-25 25-15,0 0 16,0 0-1,25-25 17,-25 25-1,25-24 16,0-1-32,0 0 1,0 0 15,0 0-15,25 25 0,0-24-1,0-1-15,24 25 16,51 0-1,-26 0-15,0 0 16,1 0-16,-1 0 16,50 0-16,-24 0 15,48 25 1,-48-1-16,48 1 16,-73 0-16,24 0 31,-25-25-31,1 0 15,-26 25 1,1-25-16,-25 24 16,24-24-16,1 0 15,-25 0 1,0 25-16,24-25 16,1 0-16,-25 0 15,0 0 1,24 0-16,1 25 15,24-25-15,-24 25 16,24-25 0,-24 0-16,-1 0 15,1 25 1,0-25 0,-26 24-16,26-24 15,0 0-15,-1 0 16,1 25-1,-25 0-15,49-25 16,-24 25-16,24-25 16,-24 25-16,24-25 15,-24 25 1,-1-25-16,26 24 16,-1-24-16,1 25 15,24 25 1,50-25-16,-50-1 15,50 1-15,-50-25 16,0 25-16,-24-25 16,-1 0-1,-49 25-15,24-25 16,-24 0-16,25 0 16,-25 0 15,24 0-31,-24 0 31,0 0-31,0 0 16,-1 0-1,1 0 1,0 0 0,0 0-16,0 0 31,-1 0-31,1 0 15,0 0-15,25 0 32,-26 0-32,1 0 31,25 0-31,-1 0 16,1 0-16,0 0 15,-25-25 1,24 25-16,26-25 15,-26 25-15,1 0 16,-1-25 0,1 1-16,0 24 15,-26-25-15,1 25 16,0 0 0,0-25 15,0 25-16,-1 0 17,-24-25-17,0 0 1,0 1 0,0-1 15,0 0-16,0 0 17,0 0-1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06.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9277 6028 0,'-25'0'172,"0"0"-172,-49 0 16,-25 0 0,24 0-16,-49 0 15,50 0 1,-25 0-16,49 24 0,0-24 15,1 0 1,-26 0-16,51 0 16,-1 0-16,0 0 15,0 0 1,0 0 0,1 0-1,-1 0 32,74 0 125,26 0-156,49 0-16,49 0 15,51 25 1,-1 0-16,50 0 31,0 0-31,-75-25 16,-24 24-16,-1 1 15,-49 0 1,-49-25-16,-26 0 16,1 0-16,-25 0 15,0 0 1,-1 0-16,1 0 15,0 0 1,0 0 15,0 0 1,-1 0-17,1 0 1,0 0-1,0 0 1,0 0 0,24 0-16,1 0 31,-1 0-31,-24 0 16,25 0-16,-25 0 15,49 0 1,-49 0-1,25 0-15,-26 0 32,1 0-32,0 0 0,0 0 31,0 0-15,-1 0 15,1 0 31,-50 0-15,1-25-47,-1 25 16,-25 0-16,-24 0 15,-1-25-15,26 25 16,-26-24 0,26 24-16,-26-25 15,1 25-15,24 0 16,-24-25 0,49 25-1,-25-25 1,26 25-16,-26-25 15,25 25-15,0 0 16,-24 0 0,24 0-16,0 0 15,0 0-15,-49 0 16,24 0-16,-24 0 16,24 0-1,-24 0-15,49 0 16,-25 0-16,1 0 15,24 0 1,0 0-16,0 0 16,-24 0-16,24 0 15,0 0-15,0 0 16,1 0 0,-1 0-1,0 0-15,0 0 47,-24 0-47,24 0 16,0 0-16,0 0 15,0 0 1,1 0 0,-1 0-1,0 0 1,0 0-16,0 0 15,1 0 1,-1 0-16,0 0 16,0 0-1,0 0 1,1 0 15,-1 0-15,0 0 15,0 0 16,0 0-16,1 0-31,-1 0 16,25-24-1,-50 24-15,25 0 16,0 0 0,1 0-1,-1 0-15,0 0 16,0 0 0,0 0-1,1-25 1,-1 25 15,0 0-31,0 0 63,25-25-32,0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15.0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15900 5407 0,'25'0'172,"123"-24"-172,51 24 31,49 0-31,0 0 16,25 0-16,0 0 16,-50 0-1,50 0-15,-75 0 16,1 0-16,-75 0 16,24 0-1,-48 0-15,-26 0 16,-24 0-16,24 0 15,1 0-15,-26 0 16,1 0 0,-25 0-16,24 0 15,-24 0 1,25 0 15,-26 0-31,1 0 16,25 0-16,-25 0 15,24 0 1,-24 0-16,25 0 16,-1 0-1,-24 0-15,0 0 0,0 0 16,24 0 0,-24 0-1,25 0 16,-25 0-15,-1-25 0,26 25-1,0 0 1,-1 0-16,26-25 16,-1 25-1,0 0-15,26-25 16,-1 25-1,50-25-15,-1 1 0,-24-1 16,25 25 0,-49-25-16,-26 25 15,0 0-15,-24 0 16,0 0 0,-1 0-16,1 0 15,-1 0-15,-24 0 16,0 0-1,25 0-15,-26 0 16,26 0-16,-25 0 16,24 0-1,1 0-15,-25 0 32,24 0-32,-24 0 0,25 0 15,0 0 1,-1 0-1,1 0 1,-25 0 0,24 0-16,-24 0 15,0 0 17,0 0-17,-1 0-15,1 0 63,-50 0 30,-99 25-77,-49-25 0,-51 0-16,-48 0 15,-1 0-15,50 0 16,-1 0 0,-49 25-16,1-25 31,24 24-31,-1-24 15,51 25-15,24 0 16,50-25 0,-24 25-16,24-25 15,49 25-15,1-25 16,24 0 0,-24 0-16,-1 0 15,-24 24-15,25-24 16,-26 25-16,1-25 15,0 25 1,0-25-16,-25 25 16,49-25-16,-24 0 31,25 0-31,-1 25 16,26-25-1,-1 24-15,-24-24 16,24 0-16,-24 25 15,-1-25 1,26 0-16,-26 0 16,26 0-16,-1 0 15,-49 0-15,0 0 16,24 0 0,-49 0-16,25 0 15,0 0-15,24 0 16,1 0-1,49 0-15,0 0 16,0 0-16,-24 0 16,24 0-1,0 0-15,0 0 16,1 0 0,-1 0 15,0 0 0,0 0 78,0 0-62,1 0-15,-1 0-17,0 0 1,25-25-1,-25 25 1,0 0 31,25-24-16,-24 24 0,24-25-31,0 0 32,0 0-17,0 0 1,24 1 0,1-1 30,0 25-30,0-25 15,0 25-31,-1 0 32,1 0-32,25 0 15,-25 0 1,24 25-16,1 0 15,24-1 1,1 26-16,-1-25 16,0 0-16,1-1 31,-1 1-31,50 0 16,-24-25-1,-26 25-15,0-25 16,1 25-16,-1-1 15,50 1 1,-25 0-16,1-25 16,-1 0-16,-25 0 15,75 25-15,-50-25 16,1 0-16,24 0 16,-25 0-1,25 0-15,-25 0 16,25 0-1,-25 0-15,0 0 16,50 0-16,-49 0 16,48 0-16,-24-25 15,25 0 1,25 0-16,24 1 16,1-1-16,-26-25 31,-24 25-31,-50 25 15,-24-24 1,-26 24-16,1-25 16,0 25-16,-1 0 15,1 0 1,-25 0 0,-1 0-16,1 0 15,50 0-15,-51 0 16,1 0-1,0 0-15,25 0 16,-1 0-16,-24 0 16,0 0 15,25 0-31,-1 0 16,50 0-16,-49 0 15,0 0-15,-1 0 16,1 0-1,-25 0 1,-1 0 0,1 0 15,0 0-15,0 0 109,0 0-63,-1 25-46,1-25-1,0 0 17,0 0-32,0 0 31,-1 0-16,1 0 17</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16.4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18058 4837 0,'-25'-25'188,"-25"25"-173,-98-74-15,-26 49 16,-74-50-16,25 26 15,-50-1 1,25-24-16,74 24 16,0 1-16,75 24 15,0 0 1,0 0 0,49 25-1,25-25-15,-24 25 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18.3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16024 5779 0,'0'25'219,"25"0"-203,123 50-1,-24-26 1,100 50-16,-51-49 0,1 24 15,0-24 1,-50 0-16,0-26 16,0 26-1,0-25-15,25 24 16,-50-49-16,-25 0 16,75 25-16,-50-25 15,50 0-15,-25 0 16,50 0-1,-75 0-15,25 0 16,-50 0 0,-24 0-16,0 0 31,-26 0-31,1 0 16,0 0-16,25 0 15,-26 0-15,26 0 16,0 0-1,-1 0-15,1 0 16,-25 0 0,-1 0-16,1 0 0,0 0 15,0 0 1,0 0 0,-1 0-1,1 0-15,0 0 16,0 0 15,0 0-31,0 0 16,-1 0-1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22.1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28724 4093 0,'-25'0'110,"0"0"-95,-99 0 1,-49-25-16,-100 0 16,25 25-1,-75-25-15,100 25 16,-25 0-16,49 0 15,26 0-15,-1 25 16,100 0-16,-1-25 16,26 25-1,24-25-15,0 25 32,0-25-32,1 0 15,24 24-15,0 1 16,-25-25-1,25 25-15,0 0 16,0 0 0,0 24-16,0 1 15,0-1-15,0 1 16,0-25-16,0 0 16,25 24-16,-25 1 31,24-25-16,1 24-15,0 1 32,0-25-17,0-1 1,-1 1-16,26 0 16,-50 0-16,25 0 15,0 0 1,-1-1-16,1-24 15,0 25-15,0-25 16,49 25-16,-49 0 16,25 0-1,-1-25-15,50 49 16,25-24-16,1 25 31,-1-26-31,24 1 16,1 0-16,-50 0 15,-24 0 1,-26-25-16,1 24 16,24 1-16,-24-25 15,0 0 1,-1 0-16,26 25 16,-50-25-16,49 25 15,-24-25 1,-26 0-16,26 0 15,-25 0-15,0 0 16,-1 25 0,1-25-16,0 0 15,0 0 1,0 0 0,-1 0-16,1 0 15,0 0-15,25 0 16,-1 0-1,50 0-15,-49 0 16,49 0 0,-24 0-16,24 0 0,-49 0 15,24 0 1,0 0-16,26 24 16,24-24-1,-25 0-15,0 0 16,-25 0-16,1 0 15,-1 0-15,-24 0 16,24 0-16,1 0 16,24 0-1,0 0-15,25 0 16,-49 0-16,-1 0 16,-24 0 15,-1 0-31,-24 0 15,0 0-15,0 0 16,24 0 0,-24 0-1,0 0 1,0 0 0,-1-24-16,1 24 15,0 0 1,0-25-1,0 25-15,-25-25 16,24 25 0,1 0-16,0-25 31,0 25-15,-25-25-1,0 1-15,25 24 16,-1-25-16,-24 0 15,25 25 1,-25-25 0,25 0-1,-25 1 1,0-1 0,25 25-1,-25-25-15,0 0 16,0 0-1,0 1-15,0-1 16,0 0 0,0 0-1,0 0 1,0 1 31,-25-1-47,25 0 15,-25 0 17,0 0-1,1 0-31,-1 1 16,25-1-1,-25 0-15,0 0 16,-24 0-1,24 1-15,0-1 16,0-25-16,0 50 16,-24-49-1,24 24 1,-25-25 0,1 1-1,-1 49-15,25-50 16,1 50-1,-51-50-15,26 26 16,-1 24-16,0-50 16,1 50-16,-1-25 15,25 25 1,1-25-16,-26 1 16,25 24-16,0 0 15,-24-25 1,-1 25-16,25-25 15,-24 25-15,-1 0 16,0 0-16,26 0 16,-26 0-1,0 0-15,26 0 16,-26 0-16,25 0 16,-49 0 15,24 0-31,1 0 15,-26 0-15,1 0 16,24 0-16,1 25 16,-26 0-1,26-25-15,24 0 16,0 0-16,-25 0 16,25 24-1,1-24 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29.8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5507 6921 0,'0'-25'172,"-124"0"-156,-50 0-16,-24 0 0,-26 0 15,-49 1 1,50-1-16,-25 0 15,25 0 1,-25 25-16,0-25 16,-25 1-16,50 24 15,49-25 1,-24 25-16,49 0 16,25-25-16,49 25 15,1 0 1,0 0-16,24 0 15,0 0-15,26 0 32,-1 0-32,0 0 15,0 0 1,0 0 15,1 0 0,-1 0 1,0 0-1,25 25-15,-25-25-16,0 0 31,-24 25-16,24-1 1,-25-24 0,25 25-1,1-25 1,-1 0-16,25 25 16,-25-25-16,0 25 15,0-25 32,25 25-47,-24-1 31,24 1 1,0 0-17,-25 0 1,25 0-1,0 0 17,0-1-17,0 1-15,0 0 32,0 0-17,0 0 1,0-1-1,0 1 1,0 0 0,0 0 15,0 0-15,0-1 15,0 1 0,0 0-31,25 0 31,-1 0 16,1-25-31,0 0-1,0 0-15,49 0 16,1 0 0,24-25-16,0 0 15,50 0 1,-50 0-16,50 1 16,0 24-1,-25-25-15,-25 25 16,50 0-1,-25-25-15,-25 25 16,25 0-16,-25 0 16,1 0-16,24 0 15,0 25-15,0 0 16,25-25 0,-1 24-16,-24 1 15,25 25 1,-50-25-16,50-1 15,-50-24-15,-24 25 16,-26-25-16,1 25 16,24-25-1,-49 0-15,25 0 16,-25 0-16,0 0 16,-1 0 15,1 0-16,0 0 1,0 0 47,-25-25-48,0 0 1,0 1-1,25-26 17,-25 25-32,0 0 31,0-24-31,0-1 16,0-24-16,0 49 15,0 0 1,0 0-16,0 1 15,-25-1-15,25 0 32,0 0-1,-25 0-15,0 0-1,0 25 16,25-24-15,-24 24-16,-26-25 16,25 0-1,0 25 1,0 0 0,1 0-1,-1-25-15,0 25 16,0 0-16,0 0 15,-24 0-15,-1 0 16,25 0 0,-24 0-16,24 0 15,-49 0-15,-1 0 16,-24 0 0,25 0-16,-1 0 0,-49 0 15,0 0 1,0 0-16,-25 25 15,50-25 1,-50 0-16,50 0 16,-25 0-16,-25 0 31,25 25-31,25-25 16,-50 0-1,-25 25-15,26-25 16,-1 0-16,25 0 15,-25 0 1,50 0-16,49 0 16,0 0-16,26 0 15,-1 0-15,0 0 32,0 0 46,25 24-31,50-24-32,49 25-15,100 0 16,98-25-16,50 25 15,1 0-15,24 0 16,-75-1 0,-24 1-16,-49 0 15,-26-25 1,-24 25-16,-1 0 16,-74-25-16,-49 0 15,0 0-15,-26 0 16,1 0-1,0 0-15,-75 0 110,-74 0-95,-124 0-15,-49 0 16,-26 0-16,1 0 16,24 0-16,75 0 15,25 0 1,24 0-16,25 24 16,75-24-16,24 0 15,25 0 1,0 0-16,1 0 31,-1 0 32,74 25 77,1-25-124,24 25-16,26 0 15,48-25 1,-48 0-16,-1 0 16,-25 0-16,-24 0 15,24 0 1,-24 0-16,24 0 16,1 0-16,24 0 15,50 0-15,-25 0 16,25 0-1,-50 0-15,25 0 16,0 0-16,0 0 31,-25 0-31,0 0 16,1 0 0,-26 0-16,0 0 15,-24 0-15,-25 0 31,0 0-15,-1 0-16,-48 0 94,-26 0-94,-74 25 15,0-25 1,-25 0-16,-24 24 16,24-24-1,0 0-15,50 0 16,-25 0-16,0 0 31,49 0-31,1 0 16,24 0-1,25 0-15,-24 0 16,24 0-16,-25 0 16,26 0-1,-26 0-15,25 0 16,0 0-16,1 0 16,-1 0-16,0 0 15,0 0 1,0 0-16,-24 0 31,24 0-15,0 0-1,0 0 1,1 0 0,-1 0-1,0 0-15,0 0 16,-49 0-16,49-24 15,0 24 1,-25 0-16,26 0 16,-26 0-16,25-25 15,0 25-15,1 0 16,-1 0 15,0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6-08-02T18:40:35.2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8210 7119 0,'50'-25'219,"49"0"-219,75 1 15,-1-26-15,-24 25 16,75 0 0,-1 1-16,-25-1 15,50 25 1,-25-25-16,-24 25 15,-1 0-15,-24 0 16,-50 0 0,-25 0-16,-24 0 15,-26 0-15,26 0 16,-1 0-16,-49 0 16,24 0-1,-24 0-15,25 0 16,-25 0-1,24 0 1,-24 0-16,0-25 31,25 25-31,-26-25 16,26 25 0,-25 0-1,24 0 1,-24 0-16,0 0 15,25 0-15,-1 0 16,-24 0-16,25 0 16,-26 0-1,26 0-15,0 0 16,-26 0 15,1 0 0,0 0-31,0 0 16,0 0 0,24 0-1,-24 0 1,0-25 0,0 25-1,24 0-15,-24 0 16,50 0-16,-51 0 15,1 0-15,0 0 16,0 0 0,0 0-16,-1 0 15,26 0 17,-25 0-17,24 0 1,-24 0-1,0 0-15,25 0 16,-26 0 0,51 0-16,-50 0 15,24 0-15,-24 0 16,25 0-16,-26 0 16,1 0-1,0 0 1,0 0-1,0 0 1,-1 0 15,1 0-15,0 0 78,-50 0-32,0 0-62,-74 25 16,-74 25-16,-75 0 15,-50 24 1,25-24-16,25-1 16,0 1-16,0-1 15,49 1 1,26 0 0,24-1-1,0-24-15,-49 25 16,24-1-1,50 1-15,0-25 16,50-1-16,24-24 16,0 0-16,26 25 15,-26-25-15,25 25 16,0-25 0,1 0-16,-1 0 15,0 0 16,0 0 1,25 25-17,-25-25 17,1 25-1,-1-25-16,0 0-15,-25 0 16,26 24 0,-1-24-16,-25 0 15,1 0 1,-1 0-16,-24 25 16,49-25-16,-25 25 15,0-25-15,26 25 16,-1-25-1,-25 0-15,25 0 16,1 0 15,-1 0 1,0 0-17,0 0 16,0 0 16,1 0-15,-1 0-17,0 0 16,0 0 1,0 0-1,1 0-31,-1 0 47,74 0 47,75 0-79,100 0-15,49 25 16,74-1-16,-50 26 15,1-25 1,-75 24-16,-24-24 16,-50 0-16,-75-25 15,-24 0 1,-26 0 0,1 0-1,0 0 48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2347CD-2BBC-4B29-AB96-B9A406896C4F}"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6543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347CD-2BBC-4B29-AB96-B9A406896C4F}"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420589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347CD-2BBC-4B29-AB96-B9A406896C4F}"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69729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347CD-2BBC-4B29-AB96-B9A406896C4F}"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48175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347CD-2BBC-4B29-AB96-B9A406896C4F}" type="datetimeFigureOut">
              <a:rPr lang="en-US" smtClean="0"/>
              <a:pPr/>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5769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2347CD-2BBC-4B29-AB96-B9A406896C4F}"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404441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2347CD-2BBC-4B29-AB96-B9A406896C4F}" type="datetimeFigureOut">
              <a:rPr lang="en-US" smtClean="0"/>
              <a:pPr/>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56968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2347CD-2BBC-4B29-AB96-B9A406896C4F}" type="datetimeFigureOut">
              <a:rPr lang="en-US" smtClean="0"/>
              <a:pPr/>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91569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347CD-2BBC-4B29-AB96-B9A406896C4F}" type="datetimeFigureOut">
              <a:rPr lang="en-US" smtClean="0"/>
              <a:pPr/>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23793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2347CD-2BBC-4B29-AB96-B9A406896C4F}"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10542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2347CD-2BBC-4B29-AB96-B9A406896C4F}" type="datetimeFigureOut">
              <a:rPr lang="en-US" smtClean="0"/>
              <a:pPr/>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F2BE9-EFB9-4E3F-A5F8-CB40083DEB2C}" type="slidenum">
              <a:rPr lang="en-US" smtClean="0"/>
              <a:pPr/>
              <a:t>‹#›</a:t>
            </a:fld>
            <a:endParaRPr lang="en-US"/>
          </a:p>
        </p:txBody>
      </p:sp>
    </p:spTree>
    <p:extLst>
      <p:ext uri="{BB962C8B-B14F-4D97-AF65-F5344CB8AC3E}">
        <p14:creationId xmlns:p14="http://schemas.microsoft.com/office/powerpoint/2010/main" val="312808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347CD-2BBC-4B29-AB96-B9A406896C4F}" type="datetimeFigureOut">
              <a:rPr lang="en-US" smtClean="0"/>
              <a:pPr/>
              <a:t>8/23/2020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F2BE9-EFB9-4E3F-A5F8-CB40083DEB2C}" type="slidenum">
              <a:rPr lang="en-US" smtClean="0"/>
              <a:pPr/>
              <a:t>‹#›</a:t>
            </a:fld>
            <a:endParaRPr lang="en-US"/>
          </a:p>
        </p:txBody>
      </p:sp>
    </p:spTree>
    <p:extLst>
      <p:ext uri="{BB962C8B-B14F-4D97-AF65-F5344CB8AC3E}">
        <p14:creationId xmlns:p14="http://schemas.microsoft.com/office/powerpoint/2010/main" val="366104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40.emf"/><Relationship Id="rId13" Type="http://schemas.openxmlformats.org/officeDocument/2006/relationships/customXml" Target="../ink/ink5.xml"/><Relationship Id="rId18" Type="http://schemas.openxmlformats.org/officeDocument/2006/relationships/image" Target="../media/image19.emf"/><Relationship Id="rId26" Type="http://schemas.openxmlformats.org/officeDocument/2006/relationships/image" Target="../media/image23.emf"/><Relationship Id="rId3" Type="http://schemas.openxmlformats.org/officeDocument/2006/relationships/customXml" Target="../ink/ink1.xml"/><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60.emf"/><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image" Target="../media/image15.emf"/><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130.emf"/><Relationship Id="rId11" Type="http://schemas.openxmlformats.org/officeDocument/2006/relationships/customXml" Target="../ink/ink4.xml"/><Relationship Id="rId24" Type="http://schemas.openxmlformats.org/officeDocument/2006/relationships/image" Target="../media/image22.emf"/><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4.emf"/><Relationship Id="rId10" Type="http://schemas.openxmlformats.org/officeDocument/2006/relationships/image" Target="../media/image150.emf"/><Relationship Id="rId19" Type="http://schemas.openxmlformats.org/officeDocument/2006/relationships/customXml" Target="../ink/ink8.xml"/><Relationship Id="rId9" Type="http://schemas.openxmlformats.org/officeDocument/2006/relationships/customXml" Target="../ink/ink3.xml"/><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customXml" Target="../ink/ink12.xml"/><Relationship Id="rId30"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studentconsult.com/content/9780443068485/videos/douglas038.html"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a:solidFill>
                  <a:srgbClr val="FF0000"/>
                </a:solidFill>
              </a:rPr>
              <a:t>The Renal System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95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C00000"/>
                </a:solidFill>
              </a:rPr>
              <a:t>Dysuria:</a:t>
            </a:r>
            <a:r>
              <a:rPr lang="en-US" dirty="0">
                <a:solidFill>
                  <a:srgbClr val="C00000"/>
                </a:solidFill>
              </a:rPr>
              <a:t> </a:t>
            </a:r>
            <a:r>
              <a:rPr lang="en-US" dirty="0"/>
              <a:t>(voiding pain) is pain during or immediately after passing urine, often described as a ‘burning’ sensation felt at the urethral meatus. </a:t>
            </a:r>
          </a:p>
          <a:p>
            <a:r>
              <a:rPr lang="en-US" dirty="0"/>
              <a:t>Ask about : associated symptoms(cystitis) /systemic symptoms( pyelonephritis )/ urine outflow obstruction symptoms/ sexual contacts </a:t>
            </a:r>
          </a:p>
          <a:p>
            <a:r>
              <a:rPr lang="en-US" dirty="0"/>
              <a:t>Prostatitis may cause perineal and rectal pain at the same time. </a:t>
            </a:r>
          </a:p>
          <a:p>
            <a:endParaRPr lang="en-US" dirty="0"/>
          </a:p>
        </p:txBody>
      </p:sp>
    </p:spTree>
    <p:extLst>
      <p:ext uri="{BB962C8B-B14F-4D97-AF65-F5344CB8AC3E}">
        <p14:creationId xmlns:p14="http://schemas.microsoft.com/office/powerpoint/2010/main" val="262206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Ureteric colic (‘renal colic’)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 </a:t>
            </a:r>
            <a:r>
              <a:rPr lang="en-US" b="1" dirty="0">
                <a:solidFill>
                  <a:srgbClr val="C00000"/>
                </a:solidFill>
              </a:rPr>
              <a:t>S</a:t>
            </a:r>
            <a:r>
              <a:rPr lang="en-US" dirty="0">
                <a:solidFill>
                  <a:srgbClr val="C00000"/>
                </a:solidFill>
              </a:rPr>
              <a:t>ite </a:t>
            </a:r>
            <a:r>
              <a:rPr lang="en-US" dirty="0"/>
              <a:t>– unilateral, in the renal angle and flank area </a:t>
            </a:r>
          </a:p>
          <a:p>
            <a:pPr marL="0" indent="0">
              <a:buNone/>
            </a:pPr>
            <a:r>
              <a:rPr lang="en-US" dirty="0"/>
              <a:t>• </a:t>
            </a:r>
            <a:r>
              <a:rPr lang="en-US" b="1" dirty="0">
                <a:solidFill>
                  <a:srgbClr val="C00000"/>
                </a:solidFill>
              </a:rPr>
              <a:t>O</a:t>
            </a:r>
            <a:r>
              <a:rPr lang="en-US" dirty="0">
                <a:solidFill>
                  <a:srgbClr val="C00000"/>
                </a:solidFill>
              </a:rPr>
              <a:t>nset</a:t>
            </a:r>
            <a:r>
              <a:rPr lang="en-US" dirty="0"/>
              <a:t> – sudden </a:t>
            </a:r>
          </a:p>
          <a:p>
            <a:pPr marL="0" indent="0">
              <a:buNone/>
            </a:pPr>
            <a:r>
              <a:rPr lang="en-US" dirty="0"/>
              <a:t>• </a:t>
            </a:r>
            <a:r>
              <a:rPr lang="en-US" b="1" dirty="0">
                <a:solidFill>
                  <a:srgbClr val="C00000"/>
                </a:solidFill>
              </a:rPr>
              <a:t>C</a:t>
            </a:r>
            <a:r>
              <a:rPr lang="en-US" dirty="0">
                <a:solidFill>
                  <a:srgbClr val="C00000"/>
                </a:solidFill>
              </a:rPr>
              <a:t>haracter</a:t>
            </a:r>
            <a:r>
              <a:rPr lang="en-US" dirty="0"/>
              <a:t> – usually very severe and sustained, may vary cyclically in intensity</a:t>
            </a:r>
          </a:p>
          <a:p>
            <a:pPr marL="0" indent="0">
              <a:buNone/>
            </a:pPr>
            <a:r>
              <a:rPr lang="en-US" dirty="0"/>
              <a:t>• </a:t>
            </a:r>
            <a:r>
              <a:rPr lang="en-US" b="1" dirty="0">
                <a:solidFill>
                  <a:srgbClr val="C00000"/>
                </a:solidFill>
              </a:rPr>
              <a:t>R</a:t>
            </a:r>
            <a:r>
              <a:rPr lang="en-US" dirty="0">
                <a:solidFill>
                  <a:srgbClr val="C00000"/>
                </a:solidFill>
              </a:rPr>
              <a:t>adiation</a:t>
            </a:r>
            <a:r>
              <a:rPr lang="en-US" dirty="0"/>
              <a:t> – may radiate to the iliac fossa, the groin and the genitalia/ testes</a:t>
            </a:r>
          </a:p>
          <a:p>
            <a:pPr marL="0" indent="0">
              <a:buNone/>
            </a:pPr>
            <a:r>
              <a:rPr lang="en-US" dirty="0"/>
              <a:t>• </a:t>
            </a:r>
            <a:r>
              <a:rPr lang="en-US" b="1" dirty="0">
                <a:solidFill>
                  <a:srgbClr val="C00000"/>
                </a:solidFill>
              </a:rPr>
              <a:t>A</a:t>
            </a:r>
            <a:r>
              <a:rPr lang="en-US" dirty="0">
                <a:solidFill>
                  <a:srgbClr val="C00000"/>
                </a:solidFill>
              </a:rPr>
              <a:t>ssociated</a:t>
            </a:r>
            <a:r>
              <a:rPr lang="en-US" dirty="0"/>
              <a:t> features – patient is usually </a:t>
            </a:r>
            <a:r>
              <a:rPr lang="en-US" b="1" dirty="0">
                <a:solidFill>
                  <a:srgbClr val="C00000"/>
                </a:solidFill>
              </a:rPr>
              <a:t>restless</a:t>
            </a:r>
            <a:r>
              <a:rPr lang="en-US" dirty="0">
                <a:solidFill>
                  <a:srgbClr val="C00000"/>
                </a:solidFill>
              </a:rPr>
              <a:t> </a:t>
            </a:r>
            <a:r>
              <a:rPr lang="en-US" dirty="0"/>
              <a:t>and </a:t>
            </a:r>
            <a:r>
              <a:rPr lang="en-US" dirty="0">
                <a:solidFill>
                  <a:srgbClr val="C00000"/>
                </a:solidFill>
              </a:rPr>
              <a:t>nauseated</a:t>
            </a:r>
            <a:r>
              <a:rPr lang="en-US" dirty="0"/>
              <a:t>, and often </a:t>
            </a:r>
            <a:r>
              <a:rPr lang="en-US" dirty="0">
                <a:solidFill>
                  <a:srgbClr val="C00000"/>
                </a:solidFill>
              </a:rPr>
              <a:t>vomits</a:t>
            </a:r>
          </a:p>
          <a:p>
            <a:pPr marL="0" indent="0">
              <a:buNone/>
            </a:pPr>
            <a:r>
              <a:rPr lang="en-US" dirty="0"/>
              <a:t>• </a:t>
            </a:r>
            <a:r>
              <a:rPr lang="en-US" b="1" dirty="0">
                <a:solidFill>
                  <a:srgbClr val="C00000"/>
                </a:solidFill>
              </a:rPr>
              <a:t>T</a:t>
            </a:r>
            <a:r>
              <a:rPr lang="en-US" dirty="0">
                <a:solidFill>
                  <a:srgbClr val="C00000"/>
                </a:solidFill>
              </a:rPr>
              <a:t>iming</a:t>
            </a:r>
            <a:r>
              <a:rPr lang="en-US" dirty="0"/>
              <a:t> – may last for several hours. </a:t>
            </a:r>
          </a:p>
          <a:p>
            <a:pPr marL="0" indent="0">
              <a:buNone/>
            </a:pPr>
            <a:r>
              <a:rPr lang="en-US" dirty="0"/>
              <a:t>• </a:t>
            </a:r>
            <a:r>
              <a:rPr lang="en-US" b="1" dirty="0">
                <a:solidFill>
                  <a:srgbClr val="C00000"/>
                </a:solidFill>
              </a:rPr>
              <a:t>E</a:t>
            </a:r>
            <a:r>
              <a:rPr lang="en-US" dirty="0">
                <a:solidFill>
                  <a:srgbClr val="C00000"/>
                </a:solidFill>
              </a:rPr>
              <a:t>xacerbating/relieving</a:t>
            </a:r>
            <a:r>
              <a:rPr lang="en-US" dirty="0"/>
              <a:t> factors – analgesia </a:t>
            </a:r>
          </a:p>
          <a:p>
            <a:pPr marL="0" indent="0">
              <a:buNone/>
            </a:pPr>
            <a:r>
              <a:rPr lang="en-US" dirty="0"/>
              <a:t>• </a:t>
            </a:r>
            <a:r>
              <a:rPr lang="en-US" b="1" dirty="0">
                <a:solidFill>
                  <a:srgbClr val="C00000"/>
                </a:solidFill>
              </a:rPr>
              <a:t>S</a:t>
            </a:r>
            <a:r>
              <a:rPr lang="en-US" dirty="0">
                <a:solidFill>
                  <a:srgbClr val="C00000"/>
                </a:solidFill>
              </a:rPr>
              <a:t>everity</a:t>
            </a:r>
            <a:r>
              <a:rPr lang="en-US" dirty="0"/>
              <a:t> –often very severe .</a:t>
            </a:r>
          </a:p>
          <a:p>
            <a:pPr marL="0" indent="0">
              <a:buNone/>
            </a:pPr>
            <a:r>
              <a:rPr lang="en-US" dirty="0"/>
              <a:t>• </a:t>
            </a:r>
            <a:r>
              <a:rPr lang="en-US" b="1" dirty="0">
                <a:solidFill>
                  <a:srgbClr val="00B0F0"/>
                </a:solidFill>
              </a:rPr>
              <a:t>S</a:t>
            </a:r>
            <a:r>
              <a:rPr lang="en-US" dirty="0">
                <a:solidFill>
                  <a:srgbClr val="00B0F0"/>
                </a:solidFill>
              </a:rPr>
              <a:t>imilar </a:t>
            </a:r>
            <a:r>
              <a:rPr lang="en-US" dirty="0"/>
              <a:t>– distinguish from intestinal colic or </a:t>
            </a:r>
            <a:r>
              <a:rPr lang="en-US" dirty="0" err="1"/>
              <a:t>biliary</a:t>
            </a:r>
            <a:r>
              <a:rPr lang="en-US" dirty="0"/>
              <a:t> pain, appendicitis, torsion of an ovarian cyst, ruptured ectopic pregnancy. </a:t>
            </a:r>
          </a:p>
        </p:txBody>
      </p:sp>
    </p:spTree>
    <p:extLst>
      <p:ext uri="{BB962C8B-B14F-4D97-AF65-F5344CB8AC3E}">
        <p14:creationId xmlns:p14="http://schemas.microsoft.com/office/powerpoint/2010/main" val="370378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Loin Pain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a:solidFill>
                  <a:srgbClr val="C00000"/>
                </a:solidFill>
              </a:rPr>
              <a:t>Renal angle </a:t>
            </a:r>
            <a:r>
              <a:rPr lang="en-US" dirty="0"/>
              <a:t>or </a:t>
            </a:r>
            <a:r>
              <a:rPr lang="en-US" b="1" dirty="0">
                <a:solidFill>
                  <a:srgbClr val="C00000"/>
                </a:solidFill>
              </a:rPr>
              <a:t>loin pain </a:t>
            </a:r>
            <a:r>
              <a:rPr lang="en-US" dirty="0"/>
              <a:t>is due to stretching of the renal capsule or renal pelvis </a:t>
            </a:r>
            <a:r>
              <a:rPr lang="en-US" dirty="0">
                <a:sym typeface="Wingdings" panose="05000000000000000000" pitchFamily="2" charset="2"/>
              </a:rPr>
              <a:t> </a:t>
            </a:r>
            <a:r>
              <a:rPr lang="en-US" dirty="0"/>
              <a:t> infection, inflammation or mechanical obstruction. </a:t>
            </a:r>
          </a:p>
          <a:p>
            <a:r>
              <a:rPr lang="en-US" b="1" dirty="0">
                <a:solidFill>
                  <a:srgbClr val="C00000"/>
                </a:solidFill>
              </a:rPr>
              <a:t>Constant</a:t>
            </a:r>
            <a:r>
              <a:rPr lang="en-US" dirty="0">
                <a:solidFill>
                  <a:srgbClr val="C00000"/>
                </a:solidFill>
              </a:rPr>
              <a:t> </a:t>
            </a:r>
            <a:r>
              <a:rPr lang="en-US" dirty="0"/>
              <a:t>loin pain, with systemic upset, fever, rigors and pain on voiding, suggests upper UTI (acute pyelonephritis). </a:t>
            </a:r>
          </a:p>
          <a:p>
            <a:r>
              <a:rPr lang="en-US" b="1" dirty="0">
                <a:solidFill>
                  <a:srgbClr val="C00000"/>
                </a:solidFill>
              </a:rPr>
              <a:t>Chronic dull</a:t>
            </a:r>
            <a:r>
              <a:rPr lang="en-US" dirty="0"/>
              <a:t>, loin discomfort may occur with chronic renal infection and scarring from </a:t>
            </a:r>
            <a:r>
              <a:rPr lang="en-US" dirty="0" err="1"/>
              <a:t>vesicoureteric</a:t>
            </a:r>
            <a:r>
              <a:rPr lang="en-US" dirty="0"/>
              <a:t> reflux, adult polycystic kidney disease (APKD) or chronic urinary tract obstruction. </a:t>
            </a:r>
          </a:p>
        </p:txBody>
      </p:sp>
    </p:spTree>
    <p:extLst>
      <p:ext uri="{BB962C8B-B14F-4D97-AF65-F5344CB8AC3E}">
        <p14:creationId xmlns:p14="http://schemas.microsoft.com/office/powerpoint/2010/main" val="56055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Voiding symptoms</a:t>
            </a:r>
            <a:endParaRPr lang="en-US" sz="4800"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Lower urinary tract symptoms may be:</a:t>
            </a:r>
          </a:p>
          <a:p>
            <a:pPr marL="0" indent="0">
              <a:buNone/>
            </a:pPr>
            <a:r>
              <a:rPr lang="en-US" dirty="0"/>
              <a:t>• during the storage phase of micturition</a:t>
            </a:r>
          </a:p>
          <a:p>
            <a:pPr marL="0" indent="0">
              <a:buNone/>
            </a:pPr>
            <a:r>
              <a:rPr lang="en-US" dirty="0"/>
              <a:t>• during the voiding phase of micturition</a:t>
            </a:r>
          </a:p>
          <a:p>
            <a:pPr marL="0" indent="0">
              <a:buNone/>
            </a:pPr>
            <a:r>
              <a:rPr lang="en-US" dirty="0"/>
              <a:t>• incontinence</a:t>
            </a:r>
          </a:p>
        </p:txBody>
      </p:sp>
    </p:spTree>
    <p:extLst>
      <p:ext uri="{BB962C8B-B14F-4D97-AF65-F5344CB8AC3E}">
        <p14:creationId xmlns:p14="http://schemas.microsoft.com/office/powerpoint/2010/main" val="239071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Storage symptoms</a:t>
            </a:r>
          </a:p>
        </p:txBody>
      </p:sp>
      <p:sp>
        <p:nvSpPr>
          <p:cNvPr id="3" name="Content Placeholder 2"/>
          <p:cNvSpPr>
            <a:spLocks noGrp="1"/>
          </p:cNvSpPr>
          <p:nvPr>
            <p:ph idx="1"/>
          </p:nvPr>
        </p:nvSpPr>
        <p:spPr/>
        <p:txBody>
          <a:bodyPr>
            <a:normAutofit lnSpcReduction="10000"/>
          </a:bodyPr>
          <a:lstStyle/>
          <a:p>
            <a:r>
              <a:rPr lang="en-US" b="1" dirty="0">
                <a:solidFill>
                  <a:srgbClr val="C00000"/>
                </a:solidFill>
              </a:rPr>
              <a:t>Frequency</a:t>
            </a:r>
            <a:r>
              <a:rPr lang="en-US" dirty="0">
                <a:solidFill>
                  <a:srgbClr val="C00000"/>
                </a:solidFill>
              </a:rPr>
              <a:t> </a:t>
            </a:r>
            <a:r>
              <a:rPr lang="en-US" dirty="0"/>
              <a:t>is a desire to pass urine more often than usual &gt;6times/day</a:t>
            </a:r>
          </a:p>
          <a:p>
            <a:pPr marL="0" indent="0">
              <a:buNone/>
            </a:pPr>
            <a:r>
              <a:rPr lang="en-US" dirty="0"/>
              <a:t>• </a:t>
            </a:r>
            <a:r>
              <a:rPr lang="en-US" b="1" dirty="0">
                <a:solidFill>
                  <a:srgbClr val="C00000"/>
                </a:solidFill>
              </a:rPr>
              <a:t>Urgency</a:t>
            </a:r>
            <a:r>
              <a:rPr lang="en-US" dirty="0">
                <a:solidFill>
                  <a:srgbClr val="C00000"/>
                </a:solidFill>
              </a:rPr>
              <a:t> </a:t>
            </a:r>
            <a:r>
              <a:rPr lang="en-US" dirty="0"/>
              <a:t>– a sudden strong need to pass urine.</a:t>
            </a:r>
          </a:p>
          <a:p>
            <a:pPr marL="0" indent="0">
              <a:buNone/>
            </a:pPr>
            <a:r>
              <a:rPr lang="en-US" dirty="0"/>
              <a:t>Urgency is due to either </a:t>
            </a:r>
            <a:r>
              <a:rPr lang="en-US" dirty="0" err="1"/>
              <a:t>overactivity</a:t>
            </a:r>
            <a:r>
              <a:rPr lang="en-US" dirty="0"/>
              <a:t> in the detrusor muscle or abnormal stretch receptor activity from the bladder (sensory urgency).</a:t>
            </a:r>
          </a:p>
          <a:p>
            <a:pPr marL="0" indent="0">
              <a:buNone/>
            </a:pPr>
            <a:r>
              <a:rPr lang="en-US" dirty="0"/>
              <a:t>• </a:t>
            </a:r>
            <a:r>
              <a:rPr lang="en-US" b="1" dirty="0" err="1">
                <a:solidFill>
                  <a:srgbClr val="C00000"/>
                </a:solidFill>
              </a:rPr>
              <a:t>Nocturia</a:t>
            </a:r>
            <a:r>
              <a:rPr lang="en-US" dirty="0">
                <a:solidFill>
                  <a:srgbClr val="C00000"/>
                </a:solidFill>
              </a:rPr>
              <a:t> </a:t>
            </a:r>
            <a:r>
              <a:rPr lang="en-US" dirty="0"/>
              <a:t>– waking one or more at night to void.</a:t>
            </a:r>
          </a:p>
          <a:p>
            <a:pPr marL="0" indent="0">
              <a:buNone/>
            </a:pPr>
            <a:r>
              <a:rPr lang="en-US" dirty="0"/>
              <a:t>Storage symptoms are usually associated with bladder, prostate or urethral problems, e.g. </a:t>
            </a:r>
            <a:r>
              <a:rPr lang="en-US" b="1" dirty="0"/>
              <a:t>lower urinary tract infection</a:t>
            </a:r>
            <a:r>
              <a:rPr lang="en-US" dirty="0"/>
              <a:t>, </a:t>
            </a:r>
            <a:r>
              <a:rPr lang="en-US" b="1" dirty="0" err="1"/>
              <a:t>tumour</a:t>
            </a:r>
            <a:r>
              <a:rPr lang="en-US" b="1" dirty="0"/>
              <a:t>, urinary stones or obstruction from prostatic enlargement</a:t>
            </a:r>
            <a:r>
              <a:rPr lang="en-US" dirty="0"/>
              <a:t>, or are a consequence of neurological disease.</a:t>
            </a:r>
          </a:p>
        </p:txBody>
      </p:sp>
    </p:spTree>
    <p:extLst>
      <p:ext uri="{BB962C8B-B14F-4D97-AF65-F5344CB8AC3E}">
        <p14:creationId xmlns:p14="http://schemas.microsoft.com/office/powerpoint/2010/main" val="350513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Voiding phase symptoms</a:t>
            </a:r>
          </a:p>
        </p:txBody>
      </p:sp>
      <p:sp>
        <p:nvSpPr>
          <p:cNvPr id="3" name="Content Placeholder 2"/>
          <p:cNvSpPr>
            <a:spLocks noGrp="1"/>
          </p:cNvSpPr>
          <p:nvPr>
            <p:ph idx="1"/>
          </p:nvPr>
        </p:nvSpPr>
        <p:spPr/>
        <p:txBody>
          <a:bodyPr>
            <a:normAutofit lnSpcReduction="10000"/>
          </a:bodyPr>
          <a:lstStyle/>
          <a:p>
            <a:r>
              <a:rPr lang="en-US" b="1" dirty="0">
                <a:solidFill>
                  <a:srgbClr val="FF0000"/>
                </a:solidFill>
              </a:rPr>
              <a:t>Hesitancy</a:t>
            </a:r>
            <a:r>
              <a:rPr lang="en-US" dirty="0">
                <a:solidFill>
                  <a:srgbClr val="FF0000"/>
                </a:solidFill>
              </a:rPr>
              <a:t> </a:t>
            </a:r>
            <a:r>
              <a:rPr lang="en-US" dirty="0"/>
              <a:t>is difficulty or delay in initiating urine flow.</a:t>
            </a:r>
          </a:p>
          <a:p>
            <a:r>
              <a:rPr lang="en-US" b="1" dirty="0">
                <a:solidFill>
                  <a:srgbClr val="C00000"/>
                </a:solidFill>
              </a:rPr>
              <a:t>Dribbling</a:t>
            </a:r>
            <a:r>
              <a:rPr lang="en-US" dirty="0">
                <a:solidFill>
                  <a:srgbClr val="C00000"/>
                </a:solidFill>
              </a:rPr>
              <a:t> </a:t>
            </a:r>
            <a:r>
              <a:rPr lang="en-US" dirty="0"/>
              <a:t>and </a:t>
            </a:r>
            <a:r>
              <a:rPr lang="en-US" b="1" dirty="0">
                <a:solidFill>
                  <a:srgbClr val="C00000"/>
                </a:solidFill>
              </a:rPr>
              <a:t>incomplete</a:t>
            </a:r>
            <a:r>
              <a:rPr lang="en-US" dirty="0">
                <a:solidFill>
                  <a:srgbClr val="C00000"/>
                </a:solidFill>
              </a:rPr>
              <a:t> </a:t>
            </a:r>
            <a:r>
              <a:rPr lang="en-US" dirty="0"/>
              <a:t>emptying are caused by bladder neck obstruction, but if they are associated with storage symptoms, may indicate abnormal detrusor function.</a:t>
            </a:r>
          </a:p>
          <a:p>
            <a:r>
              <a:rPr lang="en-US" b="1" dirty="0">
                <a:solidFill>
                  <a:srgbClr val="FF0000"/>
                </a:solidFill>
              </a:rPr>
              <a:t>Poor stream</a:t>
            </a:r>
          </a:p>
          <a:p>
            <a:r>
              <a:rPr lang="en-US" dirty="0"/>
              <a:t>In men over 40 this is commonly due </a:t>
            </a:r>
            <a:r>
              <a:rPr lang="en-US" b="1" dirty="0">
                <a:solidFill>
                  <a:srgbClr val="C00000"/>
                </a:solidFill>
              </a:rPr>
              <a:t>to bladder outlet obstruction </a:t>
            </a:r>
            <a:r>
              <a:rPr lang="en-US" dirty="0"/>
              <a:t>by prostatic enlargement. </a:t>
            </a:r>
          </a:p>
          <a:p>
            <a:endParaRPr lang="en-US" dirty="0"/>
          </a:p>
          <a:p>
            <a:r>
              <a:rPr lang="en-US" dirty="0"/>
              <a:t>In women these symptoms suggest urethral obstruction from stenosis or in association with genital prolapse.</a:t>
            </a:r>
          </a:p>
          <a:p>
            <a:endParaRPr lang="en-US" b="1" dirty="0">
              <a:solidFill>
                <a:srgbClr val="FF0000"/>
              </a:solidFill>
            </a:endParaRPr>
          </a:p>
        </p:txBody>
      </p:sp>
      <p:sp>
        <p:nvSpPr>
          <p:cNvPr id="4" name="AutoShape 2" descr="Click to view full siz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lick to view full siz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350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154958" y="1690688"/>
            <a:ext cx="9527152" cy="4358754"/>
          </a:xfrm>
          <a:prstGeom prst="rect">
            <a:avLst/>
          </a:prstGeom>
        </p:spPr>
      </p:pic>
    </p:spTree>
    <p:extLst>
      <p:ext uri="{BB962C8B-B14F-4D97-AF65-F5344CB8AC3E}">
        <p14:creationId xmlns:p14="http://schemas.microsoft.com/office/powerpoint/2010/main" val="344694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Incontinence</a:t>
            </a:r>
          </a:p>
        </p:txBody>
      </p:sp>
      <p:sp>
        <p:nvSpPr>
          <p:cNvPr id="3" name="Content Placeholder 2"/>
          <p:cNvSpPr>
            <a:spLocks noGrp="1"/>
          </p:cNvSpPr>
          <p:nvPr>
            <p:ph idx="1"/>
          </p:nvPr>
        </p:nvSpPr>
        <p:spPr/>
        <p:txBody>
          <a:bodyPr>
            <a:normAutofit/>
          </a:bodyPr>
          <a:lstStyle/>
          <a:p>
            <a:r>
              <a:rPr lang="en-US" b="1" dirty="0">
                <a:solidFill>
                  <a:srgbClr val="C00000"/>
                </a:solidFill>
              </a:rPr>
              <a:t>urge incontinence </a:t>
            </a:r>
            <a:r>
              <a:rPr lang="en-US" dirty="0"/>
              <a:t>: Involuntary release of urine may occur with a need to void , occurs when the detrusor is overactive.</a:t>
            </a:r>
          </a:p>
          <a:p>
            <a:r>
              <a:rPr lang="en-US" b="1" dirty="0">
                <a:solidFill>
                  <a:srgbClr val="C00000"/>
                </a:solidFill>
              </a:rPr>
              <a:t>stress incontinence </a:t>
            </a:r>
            <a:r>
              <a:rPr lang="en-US" dirty="0"/>
              <a:t>: result from an increase in intra-abdominal pressure, occurs in women due to weakness of the pelvic floor, usually following childbirth.</a:t>
            </a:r>
          </a:p>
          <a:p>
            <a:r>
              <a:rPr lang="en-US" b="1" dirty="0">
                <a:solidFill>
                  <a:srgbClr val="C00000"/>
                </a:solidFill>
              </a:rPr>
              <a:t>mixed incontinence</a:t>
            </a:r>
            <a:r>
              <a:rPr lang="en-US" dirty="0"/>
              <a:t>: combination of both </a:t>
            </a:r>
          </a:p>
          <a:p>
            <a:r>
              <a:rPr lang="en-US" b="1" dirty="0">
                <a:solidFill>
                  <a:srgbClr val="C00000"/>
                </a:solidFill>
              </a:rPr>
              <a:t>Enuresis</a:t>
            </a:r>
            <a:r>
              <a:rPr lang="en-US" dirty="0">
                <a:solidFill>
                  <a:srgbClr val="C00000"/>
                </a:solidFill>
              </a:rPr>
              <a:t> </a:t>
            </a:r>
            <a:r>
              <a:rPr lang="en-US" dirty="0"/>
              <a:t>is incontinence during sleep, and common in childhood. In adults it suggests bladder outlet obstruction or abnormalities of the wakening mechanism.</a:t>
            </a:r>
          </a:p>
        </p:txBody>
      </p:sp>
    </p:spTree>
    <p:extLst>
      <p:ext uri="{BB962C8B-B14F-4D97-AF65-F5344CB8AC3E}">
        <p14:creationId xmlns:p14="http://schemas.microsoft.com/office/powerpoint/2010/main" val="395266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38200" y="740171"/>
            <a:ext cx="10043317" cy="5510503"/>
          </a:xfrm>
          <a:prstGeom prst="rect">
            <a:avLst/>
          </a:prstGeom>
        </p:spPr>
      </p:pic>
    </p:spTree>
    <p:extLst>
      <p:ext uri="{BB962C8B-B14F-4D97-AF65-F5344CB8AC3E}">
        <p14:creationId xmlns:p14="http://schemas.microsoft.com/office/powerpoint/2010/main" val="259950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838200" y="1334305"/>
            <a:ext cx="10515600" cy="4906008"/>
          </a:xfrm>
          <a:prstGeom prst="rect">
            <a:avLst/>
          </a:prstGeom>
        </p:spPr>
      </p:pic>
    </p:spTree>
    <p:extLst>
      <p:ext uri="{BB962C8B-B14F-4D97-AF65-F5344CB8AC3E}">
        <p14:creationId xmlns:p14="http://schemas.microsoft.com/office/powerpoint/2010/main" val="267987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Anatomy </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a:t>Retroperitoneal , T12–L3 level and are 11–14 cm long. </a:t>
            </a:r>
          </a:p>
          <a:p>
            <a:r>
              <a:rPr lang="en-US" dirty="0"/>
              <a:t>The right kidney lies 1.5 cm lower </a:t>
            </a:r>
            <a:r>
              <a:rPr lang="en-US" dirty="0">
                <a:sym typeface="Wingdings" panose="05000000000000000000" pitchFamily="2" charset="2"/>
              </a:rPr>
              <a:t> </a:t>
            </a:r>
            <a:r>
              <a:rPr lang="en-US" b="1" dirty="0">
                <a:solidFill>
                  <a:srgbClr val="C00000"/>
                </a:solidFill>
              </a:rPr>
              <a:t>liver</a:t>
            </a:r>
            <a:r>
              <a:rPr lang="en-US" dirty="0"/>
              <a:t>. </a:t>
            </a:r>
          </a:p>
          <a:p>
            <a:r>
              <a:rPr lang="en-US" dirty="0"/>
              <a:t>The kidneys move downwards during inspiration as the lungs expand.</a:t>
            </a:r>
          </a:p>
          <a:p>
            <a:r>
              <a:rPr lang="en-US" dirty="0"/>
              <a:t>kidneys receive ~25% of cardiac output.</a:t>
            </a:r>
          </a:p>
          <a:p>
            <a:r>
              <a:rPr lang="en-US" dirty="0"/>
              <a:t>Each kidney contains about one million nephrons.</a:t>
            </a:r>
          </a:p>
        </p:txBody>
      </p:sp>
    </p:spTree>
    <p:extLst>
      <p:ext uri="{BB962C8B-B14F-4D97-AF65-F5344CB8AC3E}">
        <p14:creationId xmlns:p14="http://schemas.microsoft.com/office/powerpoint/2010/main" val="49363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Abnormalities in urine volume</a:t>
            </a:r>
            <a:br>
              <a:rPr lang="en-US" b="1" dirty="0">
                <a:solidFill>
                  <a:srgbClr val="C00000"/>
                </a:solidFill>
              </a:rPr>
            </a:br>
            <a:r>
              <a:rPr lang="en-US" b="1" dirty="0">
                <a:solidFill>
                  <a:srgbClr val="C00000"/>
                </a:solidFill>
              </a:rPr>
              <a:t>and composition</a:t>
            </a:r>
          </a:p>
        </p:txBody>
      </p:sp>
      <p:sp>
        <p:nvSpPr>
          <p:cNvPr id="3" name="Content Placeholder 2"/>
          <p:cNvSpPr>
            <a:spLocks noGrp="1"/>
          </p:cNvSpPr>
          <p:nvPr>
            <p:ph idx="1"/>
          </p:nvPr>
        </p:nvSpPr>
        <p:spPr/>
        <p:txBody>
          <a:bodyPr/>
          <a:lstStyle/>
          <a:p>
            <a:r>
              <a:rPr lang="en-US" dirty="0"/>
              <a:t>Healthy adults produce 2–3 </a:t>
            </a:r>
            <a:r>
              <a:rPr lang="en-US" dirty="0" err="1"/>
              <a:t>litres</a:t>
            </a:r>
            <a:r>
              <a:rPr lang="en-US" dirty="0"/>
              <a:t> of urine per day, equivalent to their fluid intake minus insensible fluid losses through the skin and respiratory tract (500– 800 ml/day).</a:t>
            </a:r>
          </a:p>
        </p:txBody>
      </p:sp>
    </p:spTree>
    <p:extLst>
      <p:ext uri="{BB962C8B-B14F-4D97-AF65-F5344CB8AC3E}">
        <p14:creationId xmlns:p14="http://schemas.microsoft.com/office/powerpoint/2010/main" val="410716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Polyuria</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a:t>Polyuria is an abnormally large volume of urine, and is most commonly due to excessive fluid intake. </a:t>
            </a:r>
          </a:p>
          <a:p>
            <a:pPr marL="0" indent="0">
              <a:buNone/>
            </a:pPr>
            <a:r>
              <a:rPr lang="en-US" b="1" dirty="0">
                <a:solidFill>
                  <a:srgbClr val="C00000"/>
                </a:solidFill>
              </a:rPr>
              <a:t>&gt;3 L /day</a:t>
            </a:r>
          </a:p>
          <a:p>
            <a:r>
              <a:rPr lang="en-US" dirty="0"/>
              <a:t>psychogenic polydipsia</a:t>
            </a:r>
          </a:p>
          <a:p>
            <a:r>
              <a:rPr lang="en-US" dirty="0"/>
              <a:t>Polyuria also occurs when the kidneys cannot concentrate urine:</a:t>
            </a:r>
          </a:p>
          <a:p>
            <a:pPr marL="514350" indent="-514350">
              <a:buFont typeface="+mj-lt"/>
              <a:buAutoNum type="arabicPeriod"/>
            </a:pPr>
            <a:r>
              <a:rPr lang="en-US" dirty="0" err="1"/>
              <a:t>extrarenal</a:t>
            </a:r>
            <a:r>
              <a:rPr lang="en-US" dirty="0"/>
              <a:t>, e.g. diuretic drugs; DM, DI, Addison’s disease. </a:t>
            </a:r>
          </a:p>
          <a:p>
            <a:pPr marL="514350" indent="-514350">
              <a:buFont typeface="+mj-lt"/>
              <a:buAutoNum type="arabicPeriod"/>
            </a:pPr>
            <a:r>
              <a:rPr lang="en-US" dirty="0"/>
              <a:t>Renal causes : nephrogenic diabetes insipidus</a:t>
            </a:r>
          </a:p>
        </p:txBody>
      </p:sp>
    </p:spTree>
    <p:extLst>
      <p:ext uri="{BB962C8B-B14F-4D97-AF65-F5344CB8AC3E}">
        <p14:creationId xmlns:p14="http://schemas.microsoft.com/office/powerpoint/2010/main" val="178923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Oliguria</a:t>
            </a:r>
            <a:endParaRPr lang="en-US" b="1" dirty="0">
              <a:solidFill>
                <a:srgbClr val="C00000"/>
              </a:solidFill>
            </a:endParaRPr>
          </a:p>
        </p:txBody>
      </p:sp>
      <p:sp>
        <p:nvSpPr>
          <p:cNvPr id="3" name="Content Placeholder 2"/>
          <p:cNvSpPr>
            <a:spLocks noGrp="1"/>
          </p:cNvSpPr>
          <p:nvPr>
            <p:ph idx="1"/>
          </p:nvPr>
        </p:nvSpPr>
        <p:spPr/>
        <p:txBody>
          <a:bodyPr/>
          <a:lstStyle/>
          <a:p>
            <a:r>
              <a:rPr lang="en-US" b="1" dirty="0">
                <a:solidFill>
                  <a:srgbClr val="C00000"/>
                </a:solidFill>
              </a:rPr>
              <a:t>&lt;500 ml/day. </a:t>
            </a:r>
            <a:r>
              <a:rPr lang="en-US" dirty="0"/>
              <a:t>It may be appropriate with a very low fluid intake or mechanical obstruction , but may also indicate loss of kidney function. </a:t>
            </a:r>
          </a:p>
          <a:p>
            <a:r>
              <a:rPr lang="en-US" dirty="0"/>
              <a:t>The minimum urine volume needed to excrete the daily solute load varies with diet, physical activity and metabolic rate, but is at least 500 ml/day. </a:t>
            </a:r>
          </a:p>
          <a:p>
            <a:r>
              <a:rPr lang="en-US" dirty="0"/>
              <a:t>Acute renal failure is usually associated with oliguria .</a:t>
            </a:r>
          </a:p>
        </p:txBody>
      </p:sp>
    </p:spTree>
    <p:extLst>
      <p:ext uri="{BB962C8B-B14F-4D97-AF65-F5344CB8AC3E}">
        <p14:creationId xmlns:p14="http://schemas.microsoft.com/office/powerpoint/2010/main" val="391174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Anuria</a:t>
            </a:r>
            <a:endParaRPr lang="en-US" b="1" dirty="0">
              <a:solidFill>
                <a:srgbClr val="C00000"/>
              </a:solidFill>
            </a:endParaRPr>
          </a:p>
        </p:txBody>
      </p:sp>
      <p:sp>
        <p:nvSpPr>
          <p:cNvPr id="3" name="Content Placeholder 2"/>
          <p:cNvSpPr>
            <a:spLocks noGrp="1"/>
          </p:cNvSpPr>
          <p:nvPr>
            <p:ph idx="1"/>
          </p:nvPr>
        </p:nvSpPr>
        <p:spPr/>
        <p:txBody>
          <a:bodyPr/>
          <a:lstStyle/>
          <a:p>
            <a:r>
              <a:rPr lang="en-US" dirty="0"/>
              <a:t>Anuria is the total absence of urine production. </a:t>
            </a:r>
            <a:r>
              <a:rPr lang="en-US" b="1" dirty="0">
                <a:solidFill>
                  <a:srgbClr val="C00000"/>
                </a:solidFill>
              </a:rPr>
              <a:t>&lt;  50 per day</a:t>
            </a:r>
          </a:p>
          <a:p>
            <a:r>
              <a:rPr lang="en-US" b="1" dirty="0">
                <a:solidFill>
                  <a:srgbClr val="FF0000"/>
                </a:solidFill>
              </a:rPr>
              <a:t>Exclude urinary tract obstruction</a:t>
            </a:r>
            <a:r>
              <a:rPr lang="en-US" dirty="0"/>
              <a:t>, which may be lower (bladder neck or urethral obstruction causing acute urinary retention) or upper, e.g. a ureteric stone in a patient with a single functioning kidney.</a:t>
            </a:r>
          </a:p>
        </p:txBody>
      </p:sp>
    </p:spTree>
    <p:extLst>
      <p:ext uri="{BB962C8B-B14F-4D97-AF65-F5344CB8AC3E}">
        <p14:creationId xmlns:p14="http://schemas.microsoft.com/office/powerpoint/2010/main" val="45867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rPr>
              <a:t>Pneumaturia</a:t>
            </a:r>
            <a:endParaRPr lang="en-US" dirty="0">
              <a:solidFill>
                <a:srgbClr val="C00000"/>
              </a:solidFill>
            </a:endParaRPr>
          </a:p>
        </p:txBody>
      </p:sp>
      <p:sp>
        <p:nvSpPr>
          <p:cNvPr id="3" name="Content Placeholder 2"/>
          <p:cNvSpPr>
            <a:spLocks noGrp="1"/>
          </p:cNvSpPr>
          <p:nvPr>
            <p:ph idx="1"/>
          </p:nvPr>
        </p:nvSpPr>
        <p:spPr/>
        <p:txBody>
          <a:bodyPr/>
          <a:lstStyle/>
          <a:p>
            <a:r>
              <a:rPr lang="en-US" dirty="0"/>
              <a:t>passing gas bubbles in the urine, is rare. </a:t>
            </a:r>
          </a:p>
          <a:p>
            <a:r>
              <a:rPr lang="en-US" dirty="0"/>
              <a:t>It may be associated with </a:t>
            </a:r>
            <a:r>
              <a:rPr lang="en-US" dirty="0" err="1">
                <a:solidFill>
                  <a:srgbClr val="C00000"/>
                </a:solidFill>
              </a:rPr>
              <a:t>faecuria</a:t>
            </a:r>
            <a:r>
              <a:rPr lang="en-US" dirty="0"/>
              <a:t>, when </a:t>
            </a:r>
            <a:r>
              <a:rPr lang="en-US" dirty="0" err="1"/>
              <a:t>faeces</a:t>
            </a:r>
            <a:r>
              <a:rPr lang="en-US" dirty="0"/>
              <a:t> are voided. It suggests a fistula between the bladder and the colon, from a diverticular abscess, cancer or Crohn’s disease.</a:t>
            </a:r>
          </a:p>
        </p:txBody>
      </p:sp>
    </p:spTree>
    <p:extLst>
      <p:ext uri="{BB962C8B-B14F-4D97-AF65-F5344CB8AC3E}">
        <p14:creationId xmlns:p14="http://schemas.microsoft.com/office/powerpoint/2010/main" val="87961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rPr>
              <a:t>Haematuria</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it-IT" dirty="0"/>
              <a:t>Non-visible haematuria occurs in renal </a:t>
            </a:r>
            <a:r>
              <a:rPr lang="en-US" dirty="0"/>
              <a:t>or urinary tract disease, especially if associated with proteinuria, hypertension, raised serum creatinine or reduced estimated glomerular filtration rate. </a:t>
            </a:r>
          </a:p>
          <a:p>
            <a:r>
              <a:rPr lang="en-US" b="1" dirty="0">
                <a:solidFill>
                  <a:srgbClr val="C00000"/>
                </a:solidFill>
              </a:rPr>
              <a:t>Visible </a:t>
            </a:r>
            <a:r>
              <a:rPr lang="en-US" b="1" dirty="0" err="1">
                <a:solidFill>
                  <a:srgbClr val="C00000"/>
                </a:solidFill>
              </a:rPr>
              <a:t>haematuria</a:t>
            </a:r>
            <a:r>
              <a:rPr lang="en-US" b="1" dirty="0">
                <a:solidFill>
                  <a:srgbClr val="C00000"/>
                </a:solidFill>
              </a:rPr>
              <a:t> </a:t>
            </a:r>
            <a:r>
              <a:rPr lang="en-US" dirty="0"/>
              <a:t>may be due to urinary tract infection with its associated symptoms but should be investigated, if </a:t>
            </a:r>
            <a:r>
              <a:rPr lang="en-US" b="1" dirty="0">
                <a:solidFill>
                  <a:srgbClr val="C00000"/>
                </a:solidFill>
              </a:rPr>
              <a:t>painless</a:t>
            </a:r>
            <a:r>
              <a:rPr lang="en-US" dirty="0">
                <a:sym typeface="Wingdings" panose="05000000000000000000" pitchFamily="2" charset="2"/>
              </a:rPr>
              <a:t></a:t>
            </a:r>
            <a:r>
              <a:rPr lang="en-US" dirty="0"/>
              <a:t> cancer of the kidney, bladder or prostate.</a:t>
            </a:r>
          </a:p>
          <a:p>
            <a:r>
              <a:rPr lang="en-US" b="1" dirty="0">
                <a:solidFill>
                  <a:srgbClr val="C00000"/>
                </a:solidFill>
              </a:rPr>
              <a:t>Investigate all patients &gt;40 years with </a:t>
            </a:r>
            <a:r>
              <a:rPr lang="en-US" b="1" dirty="0" err="1">
                <a:solidFill>
                  <a:srgbClr val="C00000"/>
                </a:solidFill>
              </a:rPr>
              <a:t>haematuria</a:t>
            </a:r>
            <a:r>
              <a:rPr lang="en-US" b="1" dirty="0">
                <a:solidFill>
                  <a:srgbClr val="C00000"/>
                </a:solidFill>
              </a:rPr>
              <a:t> </a:t>
            </a:r>
            <a:r>
              <a:rPr lang="en-US" dirty="0"/>
              <a:t>(visible or non-visible).</a:t>
            </a:r>
          </a:p>
          <a:p>
            <a:r>
              <a:rPr lang="en-US" dirty="0"/>
              <a:t>contamination of the urine by blood from the female genital tract during </a:t>
            </a:r>
            <a:r>
              <a:rPr lang="en-US" b="1" dirty="0">
                <a:solidFill>
                  <a:srgbClr val="C00000"/>
                </a:solidFill>
              </a:rPr>
              <a:t>menstruation</a:t>
            </a:r>
            <a:r>
              <a:rPr lang="en-US" dirty="0"/>
              <a:t>. </a:t>
            </a:r>
          </a:p>
          <a:p>
            <a:r>
              <a:rPr lang="en-US" dirty="0">
                <a:solidFill>
                  <a:srgbClr val="C00000"/>
                </a:solidFill>
              </a:rPr>
              <a:t>Free </a:t>
            </a:r>
            <a:r>
              <a:rPr lang="en-US" dirty="0" err="1">
                <a:solidFill>
                  <a:srgbClr val="C00000"/>
                </a:solidFill>
              </a:rPr>
              <a:t>haemoglobin</a:t>
            </a:r>
            <a:r>
              <a:rPr lang="en-US" dirty="0">
                <a:solidFill>
                  <a:srgbClr val="C00000"/>
                </a:solidFill>
              </a:rPr>
              <a:t> </a:t>
            </a:r>
            <a:r>
              <a:rPr lang="en-US" dirty="0"/>
              <a:t>in the urine due to </a:t>
            </a:r>
            <a:r>
              <a:rPr lang="en-US" dirty="0" err="1"/>
              <a:t>haemolysis</a:t>
            </a:r>
            <a:r>
              <a:rPr lang="en-US" dirty="0"/>
              <a:t>, myoglobin in rhabdomyolysis and other abnormalities of urine </a:t>
            </a:r>
            <a:r>
              <a:rPr lang="en-US" dirty="0" err="1"/>
              <a:t>colour</a:t>
            </a:r>
            <a:r>
              <a:rPr lang="en-US" dirty="0"/>
              <a:t> may mimic </a:t>
            </a:r>
            <a:r>
              <a:rPr lang="en-US" dirty="0" err="1"/>
              <a:t>haematuria</a:t>
            </a:r>
            <a:endParaRPr lang="en-US" dirty="0"/>
          </a:p>
          <a:p>
            <a:r>
              <a:rPr lang="en-US" dirty="0"/>
              <a:t>Ask about : loin pain ,lower urinary symptoms, family </a:t>
            </a:r>
            <a:r>
              <a:rPr lang="en-US" dirty="0" err="1"/>
              <a:t>hx</a:t>
            </a:r>
            <a:r>
              <a:rPr lang="en-US" dirty="0"/>
              <a:t> </a:t>
            </a:r>
          </a:p>
        </p:txBody>
      </p:sp>
    </p:spTree>
    <p:extLst>
      <p:ext uri="{BB962C8B-B14F-4D97-AF65-F5344CB8AC3E}">
        <p14:creationId xmlns:p14="http://schemas.microsoft.com/office/powerpoint/2010/main" val="40278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593815" y="991875"/>
            <a:ext cx="5004369" cy="4874250"/>
          </a:xfrm>
          <a:prstGeom prst="rect">
            <a:avLst/>
          </a:prstGeom>
        </p:spPr>
      </p:pic>
    </p:spTree>
    <p:extLst>
      <p:ext uri="{BB962C8B-B14F-4D97-AF65-F5344CB8AC3E}">
        <p14:creationId xmlns:p14="http://schemas.microsoft.com/office/powerpoint/2010/main" val="260078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2091973" y="29905"/>
            <a:ext cx="6833661" cy="6828095"/>
          </a:xfrm>
          <a:prstGeom prst="rect">
            <a:avLst/>
          </a:prstGeom>
        </p:spPr>
      </p:pic>
    </p:spTree>
    <p:extLst>
      <p:ext uri="{BB962C8B-B14F-4D97-AF65-F5344CB8AC3E}">
        <p14:creationId xmlns:p14="http://schemas.microsoft.com/office/powerpoint/2010/main" val="2383595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descr="http://www.kidney-symptom.com/uploads/allimg/140730/8-140I003423362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0" b="20570"/>
          <a:stretch/>
        </p:blipFill>
        <p:spPr bwMode="auto">
          <a:xfrm>
            <a:off x="6596892" y="2115930"/>
            <a:ext cx="4932527" cy="31162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idney-symptom.com/uploads/allimg/150403/8-15040303004151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0" t="-3789" r="630" b="3789"/>
          <a:stretch/>
        </p:blipFill>
        <p:spPr bwMode="auto">
          <a:xfrm>
            <a:off x="1199726" y="1990823"/>
            <a:ext cx="4332025" cy="324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9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Proteinuria</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a:t>Proteinuria is excess protein in urine and indicates kidney disease. </a:t>
            </a:r>
          </a:p>
          <a:p>
            <a:r>
              <a:rPr lang="en-US" dirty="0"/>
              <a:t>It is usually asymptomatic and detected by urinalysis</a:t>
            </a:r>
          </a:p>
          <a:p>
            <a:r>
              <a:rPr lang="en-US" dirty="0"/>
              <a:t>most commonly glomerulonephritis or diabetic nephropathy.</a:t>
            </a:r>
          </a:p>
          <a:p>
            <a:r>
              <a:rPr lang="en-US" b="1" dirty="0">
                <a:solidFill>
                  <a:srgbClr val="C00000"/>
                </a:solidFill>
              </a:rPr>
              <a:t>&gt;3.5 g/ day in adults or 1g/ m2/day in children </a:t>
            </a:r>
            <a:r>
              <a:rPr lang="en-US" b="1" dirty="0">
                <a:solidFill>
                  <a:srgbClr val="C00000"/>
                </a:solidFill>
                <a:sym typeface="Wingdings" panose="05000000000000000000" pitchFamily="2" charset="2"/>
              </a:rPr>
              <a:t> nephrotic syndrome</a:t>
            </a:r>
          </a:p>
          <a:p>
            <a:r>
              <a:rPr lang="en-US" dirty="0"/>
              <a:t> </a:t>
            </a:r>
            <a:r>
              <a:rPr lang="en-US" b="1" dirty="0">
                <a:solidFill>
                  <a:srgbClr val="C00000"/>
                </a:solidFill>
              </a:rPr>
              <a:t>More than 150 mg/day (Except children and pregnancy; 300 mg/d)</a:t>
            </a:r>
          </a:p>
          <a:p>
            <a:r>
              <a:rPr lang="en-US" dirty="0"/>
              <a:t>Proteinuria may occur in normal patients with febrile illness. Orthostatic proteinuria is proteinuria &lt;1 g/l which disappears when lying down </a:t>
            </a:r>
          </a:p>
          <a:p>
            <a:r>
              <a:rPr lang="en-US" dirty="0"/>
              <a:t>Severe proteinuria may produce frothy urine. May reduce the plasma oncotic pressure, the patient develops </a:t>
            </a:r>
            <a:r>
              <a:rPr lang="en-US" dirty="0" err="1"/>
              <a:t>generalised</a:t>
            </a:r>
            <a:r>
              <a:rPr lang="en-US" dirty="0"/>
              <a:t> </a:t>
            </a:r>
            <a:r>
              <a:rPr lang="en-US" dirty="0" err="1"/>
              <a:t>oedema</a:t>
            </a:r>
            <a:endParaRPr lang="en-US" dirty="0"/>
          </a:p>
          <a:p>
            <a:r>
              <a:rPr lang="en-US" dirty="0"/>
              <a:t>Ask about : </a:t>
            </a:r>
            <a:r>
              <a:rPr lang="en-US" dirty="0" err="1"/>
              <a:t>wt</a:t>
            </a:r>
            <a:r>
              <a:rPr lang="en-US" dirty="0"/>
              <a:t> loss , ankle swelling , sob , abdominal swelling </a:t>
            </a:r>
          </a:p>
        </p:txBody>
      </p:sp>
    </p:spTree>
    <p:extLst>
      <p:ext uri="{BB962C8B-B14F-4D97-AF65-F5344CB8AC3E}">
        <p14:creationId xmlns:p14="http://schemas.microsoft.com/office/powerpoint/2010/main" val="165678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349032" y="190500"/>
            <a:ext cx="5248275" cy="6667500"/>
          </a:xfrm>
          <a:prstGeom prst="rect">
            <a:avLst/>
          </a:prstGeom>
        </p:spPr>
      </p:pic>
    </p:spTree>
    <p:extLst>
      <p:ext uri="{BB962C8B-B14F-4D97-AF65-F5344CB8AC3E}">
        <p14:creationId xmlns:p14="http://schemas.microsoft.com/office/powerpoint/2010/main" val="278486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684473" y="365125"/>
            <a:ext cx="4750525" cy="3519281"/>
          </a:xfrm>
          <a:prstGeom prst="rect">
            <a:avLst/>
          </a:prstGeom>
        </p:spPr>
      </p:pic>
      <p:pic>
        <p:nvPicPr>
          <p:cNvPr id="5" name="Content Placeholder 4"/>
          <p:cNvPicPr>
            <a:picLocks noGrp="1" noChangeAspect="1"/>
          </p:cNvPicPr>
          <p:nvPr>
            <p:ph idx="1"/>
          </p:nvPr>
        </p:nvPicPr>
        <p:blipFill>
          <a:blip r:embed="rId3" cstate="print"/>
          <a:stretch>
            <a:fillRect/>
          </a:stretch>
        </p:blipFill>
        <p:spPr>
          <a:xfrm>
            <a:off x="3684473" y="4531735"/>
            <a:ext cx="4714261" cy="1764188"/>
          </a:xfrm>
          <a:prstGeom prst="rect">
            <a:avLst/>
          </a:prstGeom>
        </p:spPr>
      </p:pic>
    </p:spTree>
    <p:extLst>
      <p:ext uri="{BB962C8B-B14F-4D97-AF65-F5344CB8AC3E}">
        <p14:creationId xmlns:p14="http://schemas.microsoft.com/office/powerpoint/2010/main" val="199270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KIDNEY INJURY</a:t>
            </a:r>
            <a:endParaRPr lang="ar-JO" dirty="0"/>
          </a:p>
        </p:txBody>
      </p:sp>
      <p:sp>
        <p:nvSpPr>
          <p:cNvPr id="3" name="Content Placeholder 2"/>
          <p:cNvSpPr>
            <a:spLocks noGrp="1"/>
          </p:cNvSpPr>
          <p:nvPr>
            <p:ph idx="1"/>
          </p:nvPr>
        </p:nvSpPr>
        <p:spPr/>
        <p:txBody>
          <a:bodyPr/>
          <a:lstStyle/>
          <a:p>
            <a:r>
              <a:rPr lang="en-US" dirty="0"/>
              <a:t>Abrupt elevation in serum </a:t>
            </a:r>
            <a:r>
              <a:rPr lang="en-US" dirty="0" err="1"/>
              <a:t>cr</a:t>
            </a:r>
            <a:r>
              <a:rPr lang="en-US" dirty="0"/>
              <a:t> conc. Or a decrease in urine output</a:t>
            </a:r>
          </a:p>
          <a:p>
            <a:r>
              <a:rPr lang="en-US" dirty="0"/>
              <a:t>It may have </a:t>
            </a:r>
            <a:r>
              <a:rPr lang="en-US" dirty="0" err="1"/>
              <a:t>prerenal</a:t>
            </a:r>
            <a:r>
              <a:rPr lang="en-US" dirty="0"/>
              <a:t> , renal and </a:t>
            </a:r>
            <a:r>
              <a:rPr lang="en-US" dirty="0" err="1"/>
              <a:t>postrenal</a:t>
            </a:r>
            <a:r>
              <a:rPr lang="en-US" dirty="0"/>
              <a:t> causes</a:t>
            </a:r>
          </a:p>
          <a:p>
            <a:r>
              <a:rPr lang="en-US" dirty="0"/>
              <a:t>PRERENAL </a:t>
            </a:r>
          </a:p>
          <a:p>
            <a:r>
              <a:rPr lang="en-US" dirty="0"/>
              <a:t>RENAL</a:t>
            </a:r>
          </a:p>
          <a:p>
            <a:r>
              <a:rPr lang="en-US" dirty="0"/>
              <a:t>POSTRENAL</a:t>
            </a:r>
            <a:endParaRPr lang="ar-JO" dirty="0"/>
          </a:p>
        </p:txBody>
      </p:sp>
    </p:spTree>
    <p:extLst>
      <p:ext uri="{BB962C8B-B14F-4D97-AF65-F5344CB8AC3E}">
        <p14:creationId xmlns:p14="http://schemas.microsoft.com/office/powerpoint/2010/main" val="1048536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9678" y="136478"/>
            <a:ext cx="6714697" cy="6299793"/>
          </a:xfrm>
        </p:spPr>
      </p:pic>
    </p:spTree>
    <p:extLst>
      <p:ext uri="{BB962C8B-B14F-4D97-AF65-F5344CB8AC3E}">
        <p14:creationId xmlns:p14="http://schemas.microsoft.com/office/powerpoint/2010/main" val="289456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KIDNEY DISEASE</a:t>
            </a:r>
            <a:endParaRPr lang="ar-JO" dirty="0"/>
          </a:p>
        </p:txBody>
      </p:sp>
      <p:sp>
        <p:nvSpPr>
          <p:cNvPr id="3" name="Content Placeholder 2"/>
          <p:cNvSpPr>
            <a:spLocks noGrp="1"/>
          </p:cNvSpPr>
          <p:nvPr>
            <p:ph idx="1"/>
          </p:nvPr>
        </p:nvSpPr>
        <p:spPr/>
        <p:txBody>
          <a:bodyPr/>
          <a:lstStyle/>
          <a:p>
            <a:r>
              <a:rPr lang="en-US" dirty="0"/>
              <a:t>Alteration in kidney function or structure for more than 3 months </a:t>
            </a:r>
          </a:p>
          <a:p>
            <a:r>
              <a:rPr lang="en-US" dirty="0"/>
              <a:t>Look for underlying conditions that may explain the etiology of CKD:</a:t>
            </a:r>
          </a:p>
          <a:p>
            <a:r>
              <a:rPr lang="en-US" dirty="0"/>
              <a:t>HTN , DM , VASCULAR D. ( MI /PAD /STROKE) , HYPERLIPIDEMIA , EPISODES OF ACUTE GN , NEPHROTIC SYNDROME</a:t>
            </a:r>
          </a:p>
          <a:p>
            <a:r>
              <a:rPr lang="en-US" dirty="0"/>
              <a:t>PROTEINUREA OR HAEMATUREA MAY SUGGEST A GLOMERULAR D,</a:t>
            </a:r>
          </a:p>
          <a:p>
            <a:r>
              <a:rPr lang="en-US" dirty="0"/>
              <a:t>DETAILED FHX IS REQUIRED AS A NUMBER OF GENETIC DISEASES MAY PRESENT WITH CKD </a:t>
            </a:r>
            <a:endParaRPr lang="ar-JO" dirty="0"/>
          </a:p>
        </p:txBody>
      </p:sp>
    </p:spTree>
    <p:extLst>
      <p:ext uri="{BB962C8B-B14F-4D97-AF65-F5344CB8AC3E}">
        <p14:creationId xmlns:p14="http://schemas.microsoft.com/office/powerpoint/2010/main" val="2618869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STAGE RENAL DISEASE AND URAEMIA </a:t>
            </a:r>
            <a:endParaRPr lang="ar-JO" dirty="0"/>
          </a:p>
        </p:txBody>
      </p:sp>
      <p:sp>
        <p:nvSpPr>
          <p:cNvPr id="3" name="Content Placeholder 2"/>
          <p:cNvSpPr>
            <a:spLocks noGrp="1"/>
          </p:cNvSpPr>
          <p:nvPr>
            <p:ph idx="1"/>
          </p:nvPr>
        </p:nvSpPr>
        <p:spPr/>
        <p:txBody>
          <a:bodyPr/>
          <a:lstStyle/>
          <a:p>
            <a:r>
              <a:rPr lang="en-US" dirty="0"/>
              <a:t>Most commonly when the estimated GFR less than 10ml/min/1.73m2</a:t>
            </a:r>
          </a:p>
          <a:p>
            <a:r>
              <a:rPr lang="en-US" dirty="0"/>
              <a:t>Poor </a:t>
            </a:r>
            <a:r>
              <a:rPr lang="en-US" dirty="0" err="1"/>
              <a:t>conc</a:t>
            </a:r>
            <a:r>
              <a:rPr lang="en-US" dirty="0"/>
              <a:t> , lethargy, anorexia ,n ,v </a:t>
            </a:r>
            <a:r>
              <a:rPr lang="en-US" dirty="0" err="1"/>
              <a:t>pruritus</a:t>
            </a:r>
            <a:r>
              <a:rPr lang="en-US" dirty="0"/>
              <a:t> , sob, </a:t>
            </a:r>
            <a:r>
              <a:rPr lang="en-US" dirty="0" err="1"/>
              <a:t>pirephral</a:t>
            </a:r>
            <a:r>
              <a:rPr lang="en-US" dirty="0"/>
              <a:t> edema </a:t>
            </a:r>
          </a:p>
          <a:p>
            <a:r>
              <a:rPr lang="en-US" dirty="0"/>
              <a:t>Less commonly </a:t>
            </a:r>
            <a:r>
              <a:rPr lang="en-US" dirty="0" err="1"/>
              <a:t>pericarditis</a:t>
            </a:r>
            <a:r>
              <a:rPr lang="en-US" dirty="0"/>
              <a:t> and </a:t>
            </a:r>
            <a:r>
              <a:rPr lang="en-US" dirty="0" err="1"/>
              <a:t>periphral</a:t>
            </a:r>
            <a:r>
              <a:rPr lang="en-US" dirty="0"/>
              <a:t> neuropathy</a:t>
            </a:r>
            <a:endParaRPr lang="ar-JO" dirty="0"/>
          </a:p>
        </p:txBody>
      </p:sp>
    </p:spTree>
    <p:extLst>
      <p:ext uri="{BB962C8B-B14F-4D97-AF65-F5344CB8AC3E}">
        <p14:creationId xmlns:p14="http://schemas.microsoft.com/office/powerpoint/2010/main" val="94760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DIALYSIS PATIENTS </a:t>
            </a:r>
            <a:endParaRPr lang="ar-JO" dirty="0"/>
          </a:p>
        </p:txBody>
      </p:sp>
      <p:sp>
        <p:nvSpPr>
          <p:cNvPr id="3" name="Content Placeholder 2"/>
          <p:cNvSpPr>
            <a:spLocks noGrp="1"/>
          </p:cNvSpPr>
          <p:nvPr>
            <p:ph idx="1"/>
          </p:nvPr>
        </p:nvSpPr>
        <p:spPr/>
        <p:txBody>
          <a:bodyPr/>
          <a:lstStyle/>
          <a:p>
            <a:r>
              <a:rPr lang="en-US" dirty="0"/>
              <a:t>HAEMODIALYSIS : via </a:t>
            </a:r>
            <a:r>
              <a:rPr lang="en-US" dirty="0" err="1"/>
              <a:t>arteriovenous</a:t>
            </a:r>
            <a:r>
              <a:rPr lang="en-US" dirty="0"/>
              <a:t> fistula </a:t>
            </a:r>
          </a:p>
          <a:p>
            <a:r>
              <a:rPr lang="en-US" dirty="0"/>
              <a:t>The fistula has an obvious thrill </a:t>
            </a:r>
          </a:p>
          <a:p>
            <a:r>
              <a:rPr lang="en-US" dirty="0"/>
              <a:t>The most common problem here is infection </a:t>
            </a:r>
          </a:p>
          <a:p>
            <a:endParaRPr lang="en-US" dirty="0"/>
          </a:p>
          <a:p>
            <a:endParaRPr lang="en-US" dirty="0"/>
          </a:p>
          <a:p>
            <a:r>
              <a:rPr lang="en-US" dirty="0"/>
              <a:t>PERITONEAL DIALYSIS :via a </a:t>
            </a:r>
            <a:r>
              <a:rPr lang="en-US" dirty="0" err="1"/>
              <a:t>tunnelled</a:t>
            </a:r>
            <a:r>
              <a:rPr lang="en-US" dirty="0"/>
              <a:t> catheter</a:t>
            </a:r>
          </a:p>
          <a:p>
            <a:r>
              <a:rPr lang="en-US" dirty="0"/>
              <a:t>Infection is </a:t>
            </a:r>
            <a:r>
              <a:rPr lang="en-US"/>
              <a:t>also common here </a:t>
            </a:r>
          </a:p>
        </p:txBody>
      </p:sp>
    </p:spTree>
    <p:extLst>
      <p:ext uri="{BB962C8B-B14F-4D97-AF65-F5344CB8AC3E}">
        <p14:creationId xmlns:p14="http://schemas.microsoft.com/office/powerpoint/2010/main" val="19038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Past history</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Ask about any previous history of renal system disease.</a:t>
            </a:r>
          </a:p>
          <a:p>
            <a:pPr marL="0" indent="0">
              <a:buNone/>
            </a:pPr>
            <a:r>
              <a:rPr lang="en-US" dirty="0"/>
              <a:t>• </a:t>
            </a:r>
            <a:r>
              <a:rPr lang="en-US" b="1" dirty="0">
                <a:solidFill>
                  <a:srgbClr val="C00000"/>
                </a:solidFill>
              </a:rPr>
              <a:t>hypertension</a:t>
            </a:r>
            <a:r>
              <a:rPr lang="en-US" dirty="0">
                <a:solidFill>
                  <a:srgbClr val="C00000"/>
                </a:solidFill>
              </a:rPr>
              <a:t> </a:t>
            </a:r>
            <a:r>
              <a:rPr lang="en-US" dirty="0"/>
              <a:t>(which may cause or result from renal disease)</a:t>
            </a:r>
          </a:p>
          <a:p>
            <a:pPr marL="0" indent="0">
              <a:buNone/>
            </a:pPr>
            <a:r>
              <a:rPr lang="en-US" dirty="0"/>
              <a:t>• </a:t>
            </a:r>
            <a:r>
              <a:rPr lang="en-US" b="1" dirty="0">
                <a:solidFill>
                  <a:srgbClr val="C00000"/>
                </a:solidFill>
              </a:rPr>
              <a:t>diabetes mellitus </a:t>
            </a:r>
            <a:r>
              <a:rPr lang="en-US" dirty="0"/>
              <a:t>(associated with diabetic nephropathy and </a:t>
            </a:r>
            <a:r>
              <a:rPr lang="en-US" dirty="0" err="1"/>
              <a:t>renovascular</a:t>
            </a:r>
            <a:r>
              <a:rPr lang="en-US" dirty="0"/>
              <a:t> disease)</a:t>
            </a:r>
          </a:p>
          <a:p>
            <a:pPr marL="0" indent="0">
              <a:buNone/>
            </a:pPr>
            <a:r>
              <a:rPr lang="en-US" dirty="0"/>
              <a:t>• vascular disease at other sites (which makes </a:t>
            </a:r>
            <a:r>
              <a:rPr lang="en-US" dirty="0" err="1"/>
              <a:t>renovascular</a:t>
            </a:r>
            <a:r>
              <a:rPr lang="en-US" dirty="0"/>
              <a:t> disease more likely)</a:t>
            </a:r>
          </a:p>
          <a:p>
            <a:pPr marL="0" indent="0">
              <a:buNone/>
            </a:pPr>
            <a:r>
              <a:rPr lang="en-US" dirty="0"/>
              <a:t>• past history of urinary tract </a:t>
            </a:r>
            <a:r>
              <a:rPr lang="en-US" dirty="0">
                <a:solidFill>
                  <a:srgbClr val="C00000"/>
                </a:solidFill>
              </a:rPr>
              <a:t>stones</a:t>
            </a:r>
            <a:r>
              <a:rPr lang="en-US" dirty="0"/>
              <a:t> or surgery</a:t>
            </a:r>
          </a:p>
          <a:p>
            <a:r>
              <a:rPr lang="en-US" dirty="0"/>
              <a:t>renal disease </a:t>
            </a:r>
          </a:p>
          <a:p>
            <a:pPr marL="0" indent="0">
              <a:buNone/>
            </a:pPr>
            <a:r>
              <a:rPr lang="en-US" dirty="0"/>
              <a:t>• </a:t>
            </a:r>
            <a:r>
              <a:rPr lang="en-US" b="1" dirty="0">
                <a:solidFill>
                  <a:srgbClr val="C00000"/>
                </a:solidFill>
              </a:rPr>
              <a:t>recurrent infections </a:t>
            </a:r>
            <a:r>
              <a:rPr lang="en-US" dirty="0"/>
              <a:t>(particularly urinary infection which may be associated with renal scarring, and upper respiratory infections which may be associated with glomerulonephritis and/or vasculitis)</a:t>
            </a:r>
          </a:p>
          <a:p>
            <a:pPr marL="0" indent="0">
              <a:buNone/>
            </a:pPr>
            <a:r>
              <a:rPr lang="en-US" dirty="0"/>
              <a:t>• </a:t>
            </a:r>
            <a:r>
              <a:rPr lang="en-US" b="1" dirty="0" err="1">
                <a:solidFill>
                  <a:srgbClr val="C00000"/>
                </a:solidFill>
              </a:rPr>
              <a:t>anaemia</a:t>
            </a:r>
            <a:r>
              <a:rPr lang="en-US" dirty="0">
                <a:solidFill>
                  <a:srgbClr val="C00000"/>
                </a:solidFill>
              </a:rPr>
              <a:t> </a:t>
            </a:r>
            <a:r>
              <a:rPr lang="en-US" dirty="0"/>
              <a:t>(which may be due to CKD).</a:t>
            </a:r>
          </a:p>
        </p:txBody>
      </p:sp>
    </p:spTree>
    <p:extLst>
      <p:ext uri="{BB962C8B-B14F-4D97-AF65-F5344CB8AC3E}">
        <p14:creationId xmlns:p14="http://schemas.microsoft.com/office/powerpoint/2010/main" val="1160888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Drug history</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a:solidFill>
                  <a:srgbClr val="C00000"/>
                </a:solidFill>
              </a:rPr>
              <a:t>Drugs which accumulate in renal failure</a:t>
            </a:r>
            <a:r>
              <a:rPr lang="en-US" dirty="0"/>
              <a:t>, such as digoxin, lithium, aminoglycosides, opioids and water soluble beta-blockers, e.g. atenolol. </a:t>
            </a:r>
          </a:p>
          <a:p>
            <a:r>
              <a:rPr lang="en-US" b="1" dirty="0">
                <a:solidFill>
                  <a:srgbClr val="C00000"/>
                </a:solidFill>
              </a:rPr>
              <a:t>Drugs which may affect renal function </a:t>
            </a:r>
            <a:r>
              <a:rPr lang="en-US" dirty="0"/>
              <a:t>include angiotensin-converting enzyme inhibitors, angiotensin receptor antagonists and NSAIDs. </a:t>
            </a:r>
          </a:p>
          <a:p>
            <a:r>
              <a:rPr lang="en-US" dirty="0"/>
              <a:t>Aminoglycosides, amphotericin, lithium, </a:t>
            </a:r>
            <a:r>
              <a:rPr lang="en-US" dirty="0" err="1"/>
              <a:t>ciclosporin</a:t>
            </a:r>
            <a:r>
              <a:rPr lang="en-US" dirty="0"/>
              <a:t>, tacrolimus and, in overdose, paracetamol are </a:t>
            </a:r>
            <a:r>
              <a:rPr lang="en-US" b="1" dirty="0">
                <a:solidFill>
                  <a:srgbClr val="C00000"/>
                </a:solidFill>
              </a:rPr>
              <a:t>toxic to normal kidneys</a:t>
            </a:r>
            <a:r>
              <a:rPr lang="en-US" b="1" dirty="0"/>
              <a:t>. </a:t>
            </a:r>
          </a:p>
        </p:txBody>
      </p:sp>
    </p:spTree>
    <p:extLst>
      <p:ext uri="{BB962C8B-B14F-4D97-AF65-F5344CB8AC3E}">
        <p14:creationId xmlns:p14="http://schemas.microsoft.com/office/powerpoint/2010/main" val="2828107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Family history</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a:t>The most common inherited conditions are </a:t>
            </a:r>
            <a:r>
              <a:rPr lang="en-US" dirty="0">
                <a:solidFill>
                  <a:srgbClr val="C00000"/>
                </a:solidFill>
              </a:rPr>
              <a:t>APKD (autosomal dominant) </a:t>
            </a:r>
            <a:r>
              <a:rPr lang="en-US" dirty="0"/>
              <a:t>and </a:t>
            </a:r>
            <a:r>
              <a:rPr lang="en-US" dirty="0" err="1">
                <a:solidFill>
                  <a:srgbClr val="C00000"/>
                </a:solidFill>
              </a:rPr>
              <a:t>Alport’s</a:t>
            </a:r>
            <a:r>
              <a:rPr lang="en-US" dirty="0">
                <a:solidFill>
                  <a:srgbClr val="C00000"/>
                </a:solidFill>
              </a:rPr>
              <a:t> syndrome (X-linked dominant) </a:t>
            </a:r>
            <a:r>
              <a:rPr lang="en-US" dirty="0"/>
              <a:t>. </a:t>
            </a:r>
          </a:p>
          <a:p>
            <a:r>
              <a:rPr lang="en-US" dirty="0"/>
              <a:t>APKD is associated with subarachnoid </a:t>
            </a:r>
            <a:r>
              <a:rPr lang="en-US" dirty="0" err="1"/>
              <a:t>haemorrhage</a:t>
            </a:r>
            <a:r>
              <a:rPr lang="en-US" dirty="0"/>
              <a:t> from intracranial berry aneurysms;</a:t>
            </a:r>
          </a:p>
          <a:p>
            <a:r>
              <a:rPr lang="en-US" dirty="0" err="1"/>
              <a:t>Alport’s</a:t>
            </a:r>
            <a:r>
              <a:rPr lang="en-US" dirty="0"/>
              <a:t> syndrome is associated with high-tone sensorineural deafness. </a:t>
            </a:r>
          </a:p>
        </p:txBody>
      </p:sp>
    </p:spTree>
    <p:extLst>
      <p:ext uri="{BB962C8B-B14F-4D97-AF65-F5344CB8AC3E}">
        <p14:creationId xmlns:p14="http://schemas.microsoft.com/office/powerpoint/2010/main" val="596409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224050" y="365125"/>
            <a:ext cx="11348151" cy="612764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69560" y="1303560"/>
              <a:ext cx="2206080" cy="750600"/>
            </p14:xfrm>
          </p:contentPart>
        </mc:Choice>
        <mc:Fallback xmlns="">
          <p:pic>
            <p:nvPicPr>
              <p:cNvPr id="5" name="Ink 4"/>
              <p:cNvPicPr/>
              <p:nvPr/>
            </p:nvPicPr>
            <p:blipFill>
              <a:blip r:embed="rId6" cstate="print"/>
              <a:stretch>
                <a:fillRect/>
              </a:stretch>
            </p:blipFill>
            <p:spPr>
              <a:xfrm>
                <a:off x="153720" y="1240200"/>
                <a:ext cx="2237760" cy="87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000240" y="1607400"/>
              <a:ext cx="2000880" cy="232560"/>
            </p14:xfrm>
          </p:contentPart>
        </mc:Choice>
        <mc:Fallback xmlns="">
          <p:pic>
            <p:nvPicPr>
              <p:cNvPr id="6" name="Ink 5"/>
              <p:cNvPicPr/>
              <p:nvPr/>
            </p:nvPicPr>
            <p:blipFill>
              <a:blip r:embed="rId8" cstate="print"/>
              <a:stretch>
                <a:fillRect/>
              </a:stretch>
            </p:blipFill>
            <p:spPr>
              <a:xfrm>
                <a:off x="2984400" y="1543680"/>
                <a:ext cx="2032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2982600" y="2143080"/>
              <a:ext cx="1125360" cy="98640"/>
            </p14:xfrm>
          </p:contentPart>
        </mc:Choice>
        <mc:Fallback xmlns="">
          <p:pic>
            <p:nvPicPr>
              <p:cNvPr id="7" name="Ink 6"/>
              <p:cNvPicPr/>
              <p:nvPr/>
            </p:nvPicPr>
            <p:blipFill>
              <a:blip r:embed="rId10" cstate="print"/>
              <a:stretch>
                <a:fillRect/>
              </a:stretch>
            </p:blipFill>
            <p:spPr>
              <a:xfrm>
                <a:off x="2966760" y="2079720"/>
                <a:ext cx="1157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5599080" y="1875240"/>
              <a:ext cx="2348640" cy="187920"/>
            </p14:xfrm>
          </p:contentPart>
        </mc:Choice>
        <mc:Fallback xmlns="">
          <p:pic>
            <p:nvPicPr>
              <p:cNvPr id="8" name="Ink 7"/>
              <p:cNvPicPr/>
              <p:nvPr/>
            </p:nvPicPr>
            <p:blipFill>
              <a:blip r:embed="rId12" cstate="print"/>
              <a:stretch>
                <a:fillRect/>
              </a:stretch>
            </p:blipFill>
            <p:spPr>
              <a:xfrm>
                <a:off x="5582880" y="1811880"/>
                <a:ext cx="2380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5724000" y="1535760"/>
              <a:ext cx="777240" cy="205920"/>
            </p14:xfrm>
          </p:contentPart>
        </mc:Choice>
        <mc:Fallback xmlns="">
          <p:pic>
            <p:nvPicPr>
              <p:cNvPr id="9" name="Ink 8"/>
              <p:cNvPicPr/>
              <p:nvPr/>
            </p:nvPicPr>
            <p:blipFill>
              <a:blip r:embed="rId14" cstate="print"/>
              <a:stretch>
                <a:fillRect/>
              </a:stretch>
            </p:blipFill>
            <p:spPr>
              <a:xfrm>
                <a:off x="5708160" y="1472400"/>
                <a:ext cx="8089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5768640" y="2080440"/>
              <a:ext cx="1303920" cy="241560"/>
            </p14:xfrm>
          </p:contentPart>
        </mc:Choice>
        <mc:Fallback xmlns="">
          <p:pic>
            <p:nvPicPr>
              <p:cNvPr id="10" name="Ink 9"/>
              <p:cNvPicPr/>
              <p:nvPr/>
            </p:nvPicPr>
            <p:blipFill>
              <a:blip r:embed="rId16" cstate="print"/>
              <a:stretch>
                <a:fillRect/>
              </a:stretch>
            </p:blipFill>
            <p:spPr>
              <a:xfrm>
                <a:off x="5752800" y="2017080"/>
                <a:ext cx="13356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9429840" y="1446480"/>
              <a:ext cx="1821960" cy="500400"/>
            </p14:xfrm>
          </p:contentPart>
        </mc:Choice>
        <mc:Fallback xmlns="">
          <p:pic>
            <p:nvPicPr>
              <p:cNvPr id="11" name="Ink 10"/>
              <p:cNvPicPr/>
              <p:nvPr/>
            </p:nvPicPr>
            <p:blipFill>
              <a:blip r:embed="rId18" cstate="print"/>
              <a:stretch>
                <a:fillRect/>
              </a:stretch>
            </p:blipFill>
            <p:spPr>
              <a:xfrm>
                <a:off x="9414000" y="1383120"/>
                <a:ext cx="18536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p14:cNvContentPartPr/>
              <p14:nvPr/>
            </p14:nvContentPartPr>
            <p14:xfrm>
              <a:off x="464400" y="2375280"/>
              <a:ext cx="1518480" cy="277200"/>
            </p14:xfrm>
          </p:contentPart>
        </mc:Choice>
        <mc:Fallback xmlns="">
          <p:pic>
            <p:nvPicPr>
              <p:cNvPr id="12" name="Ink 11"/>
              <p:cNvPicPr/>
              <p:nvPr/>
            </p:nvPicPr>
            <p:blipFill>
              <a:blip r:embed="rId20" cstate="print"/>
              <a:stretch>
                <a:fillRect/>
              </a:stretch>
            </p:blipFill>
            <p:spPr>
              <a:xfrm>
                <a:off x="448560" y="2311920"/>
                <a:ext cx="15501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p14:cNvContentPartPr/>
              <p14:nvPr/>
            </p14:nvContentPartPr>
            <p14:xfrm>
              <a:off x="2955600" y="2446560"/>
              <a:ext cx="1750680" cy="429120"/>
            </p14:xfrm>
          </p:contentPart>
        </mc:Choice>
        <mc:Fallback xmlns="">
          <p:pic>
            <p:nvPicPr>
              <p:cNvPr id="13" name="Ink 12"/>
              <p:cNvPicPr/>
              <p:nvPr/>
            </p:nvPicPr>
            <p:blipFill>
              <a:blip r:embed="rId22" cstate="print"/>
              <a:stretch>
                <a:fillRect/>
              </a:stretch>
            </p:blipFill>
            <p:spPr>
              <a:xfrm>
                <a:off x="2939760" y="2383200"/>
                <a:ext cx="178236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p14:cNvContentPartPr/>
              <p14:nvPr/>
            </p14:nvContentPartPr>
            <p14:xfrm>
              <a:off x="5572080" y="2464560"/>
              <a:ext cx="1429200" cy="134280"/>
            </p14:xfrm>
          </p:contentPart>
        </mc:Choice>
        <mc:Fallback xmlns="">
          <p:pic>
            <p:nvPicPr>
              <p:cNvPr id="14" name="Ink 13"/>
              <p:cNvPicPr/>
              <p:nvPr/>
            </p:nvPicPr>
            <p:blipFill>
              <a:blip r:embed="rId24" cstate="print"/>
              <a:stretch>
                <a:fillRect/>
              </a:stretch>
            </p:blipFill>
            <p:spPr>
              <a:xfrm>
                <a:off x="5556240" y="2401200"/>
                <a:ext cx="14608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p14:cNvContentPartPr/>
              <p14:nvPr/>
            </p14:nvContentPartPr>
            <p14:xfrm>
              <a:off x="5607720" y="2705760"/>
              <a:ext cx="2464920" cy="125280"/>
            </p14:xfrm>
          </p:contentPart>
        </mc:Choice>
        <mc:Fallback xmlns="">
          <p:pic>
            <p:nvPicPr>
              <p:cNvPr id="15" name="Ink 14"/>
              <p:cNvPicPr/>
              <p:nvPr/>
            </p:nvPicPr>
            <p:blipFill>
              <a:blip r:embed="rId26" cstate="print"/>
              <a:stretch>
                <a:fillRect/>
              </a:stretch>
            </p:blipFill>
            <p:spPr>
              <a:xfrm>
                <a:off x="5591880" y="2642040"/>
                <a:ext cx="2496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p14:cNvContentPartPr/>
              <p14:nvPr/>
            </p14:nvContentPartPr>
            <p14:xfrm>
              <a:off x="9974520" y="2375280"/>
              <a:ext cx="360" cy="360"/>
            </p14:xfrm>
          </p:contentPart>
        </mc:Choice>
        <mc:Fallback xmlns="">
          <p:pic>
            <p:nvPicPr>
              <p:cNvPr id="16" name="Ink 15"/>
              <p:cNvPicPr/>
              <p:nvPr/>
            </p:nvPicPr>
            <p:blipFill>
              <a:blip r:embed="rId28" cstate="print"/>
              <a:stretch>
                <a:fillRect/>
              </a:stretch>
            </p:blipFill>
            <p:spPr>
              <a:xfrm>
                <a:off x="9958680" y="231192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p14:cNvContentPartPr/>
              <p14:nvPr/>
            </p14:nvContentPartPr>
            <p14:xfrm>
              <a:off x="9510120" y="2312640"/>
              <a:ext cx="1920240" cy="438120"/>
            </p14:xfrm>
          </p:contentPart>
        </mc:Choice>
        <mc:Fallback xmlns="">
          <p:pic>
            <p:nvPicPr>
              <p:cNvPr id="17" name="Ink 16"/>
              <p:cNvPicPr/>
              <p:nvPr/>
            </p:nvPicPr>
            <p:blipFill>
              <a:blip r:embed="rId30" cstate="print"/>
              <a:stretch>
                <a:fillRect/>
              </a:stretch>
            </p:blipFill>
            <p:spPr>
              <a:xfrm>
                <a:off x="9494280" y="2249280"/>
                <a:ext cx="1951920" cy="564840"/>
              </a:xfrm>
              <a:prstGeom prst="rect">
                <a:avLst/>
              </a:prstGeom>
            </p:spPr>
          </p:pic>
        </mc:Fallback>
      </mc:AlternateContent>
    </p:spTree>
    <p:extLst>
      <p:ext uri="{BB962C8B-B14F-4D97-AF65-F5344CB8AC3E}">
        <p14:creationId xmlns:p14="http://schemas.microsoft.com/office/powerpoint/2010/main" val="219817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805567" y="365125"/>
            <a:ext cx="7674838" cy="6240391"/>
          </a:xfrm>
          <a:prstGeom prst="rect">
            <a:avLst/>
          </a:prstGeom>
        </p:spPr>
      </p:pic>
    </p:spTree>
    <p:extLst>
      <p:ext uri="{BB962C8B-B14F-4D97-AF65-F5344CB8AC3E}">
        <p14:creationId xmlns:p14="http://schemas.microsoft.com/office/powerpoint/2010/main" val="2755449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Social history</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a:solidFill>
                  <a:srgbClr val="C00000"/>
                </a:solidFill>
              </a:rPr>
              <a:t>End-stage renal disease </a:t>
            </a:r>
            <a:r>
              <a:rPr lang="en-US" dirty="0"/>
              <a:t>requiring dialysis and/or transplantation has major implications for lifestyle, employment and relationships. Similarly</a:t>
            </a:r>
          </a:p>
          <a:p>
            <a:r>
              <a:rPr lang="en-US" b="1" dirty="0">
                <a:solidFill>
                  <a:srgbClr val="C00000"/>
                </a:solidFill>
              </a:rPr>
              <a:t>incontinence</a:t>
            </a:r>
            <a:r>
              <a:rPr lang="en-US" dirty="0">
                <a:solidFill>
                  <a:srgbClr val="C00000"/>
                </a:solidFill>
              </a:rPr>
              <a:t> </a:t>
            </a:r>
            <a:r>
              <a:rPr lang="en-US" dirty="0"/>
              <a:t>has major implications for daily living. </a:t>
            </a:r>
          </a:p>
          <a:p>
            <a:r>
              <a:rPr lang="en-US" b="1" dirty="0">
                <a:solidFill>
                  <a:srgbClr val="C00000"/>
                </a:solidFill>
              </a:rPr>
              <a:t>Smoking</a:t>
            </a:r>
            <a:r>
              <a:rPr lang="en-US" dirty="0"/>
              <a:t>.</a:t>
            </a:r>
          </a:p>
          <a:p>
            <a:r>
              <a:rPr lang="en-US" dirty="0"/>
              <a:t>Take a dietary history in patients with renal stones and patients with CKD. </a:t>
            </a:r>
          </a:p>
        </p:txBody>
      </p:sp>
    </p:spTree>
    <p:extLst>
      <p:ext uri="{BB962C8B-B14F-4D97-AF65-F5344CB8AC3E}">
        <p14:creationId xmlns:p14="http://schemas.microsoft.com/office/powerpoint/2010/main" val="2474006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Occupational history</a:t>
            </a:r>
            <a:endParaRPr lang="en-US" dirty="0">
              <a:solidFill>
                <a:srgbClr val="C00000"/>
              </a:solidFill>
            </a:endParaRPr>
          </a:p>
        </p:txBody>
      </p:sp>
      <p:sp>
        <p:nvSpPr>
          <p:cNvPr id="3" name="Content Placeholder 2"/>
          <p:cNvSpPr>
            <a:spLocks noGrp="1"/>
          </p:cNvSpPr>
          <p:nvPr>
            <p:ph idx="1"/>
          </p:nvPr>
        </p:nvSpPr>
        <p:spPr/>
        <p:txBody>
          <a:bodyPr/>
          <a:lstStyle/>
          <a:p>
            <a:r>
              <a:rPr lang="en-US"/>
              <a:t>Exposure </a:t>
            </a:r>
            <a:r>
              <a:rPr lang="en-US" dirty="0"/>
              <a:t>to organic solvents may cause glomerulonephritis. </a:t>
            </a:r>
          </a:p>
          <a:p>
            <a:r>
              <a:rPr lang="en-US" b="1" dirty="0">
                <a:solidFill>
                  <a:srgbClr val="C00000"/>
                </a:solidFill>
              </a:rPr>
              <a:t>Aniline dye </a:t>
            </a:r>
            <a:r>
              <a:rPr lang="en-US" dirty="0"/>
              <a:t>and </a:t>
            </a:r>
            <a:r>
              <a:rPr lang="en-US" b="1" dirty="0">
                <a:solidFill>
                  <a:srgbClr val="C00000"/>
                </a:solidFill>
              </a:rPr>
              <a:t>rubber</a:t>
            </a:r>
            <a:r>
              <a:rPr lang="en-US" dirty="0">
                <a:solidFill>
                  <a:srgbClr val="C00000"/>
                </a:solidFill>
              </a:rPr>
              <a:t> </a:t>
            </a:r>
            <a:r>
              <a:rPr lang="en-US" dirty="0"/>
              <a:t>workers have an increased incidence of urothelial cancer. </a:t>
            </a:r>
          </a:p>
          <a:p>
            <a:r>
              <a:rPr lang="en-US" dirty="0"/>
              <a:t>Long term exposure to lead and cadmium may cause renal damage.</a:t>
            </a:r>
          </a:p>
        </p:txBody>
      </p:sp>
    </p:spTree>
    <p:extLst>
      <p:ext uri="{BB962C8B-B14F-4D97-AF65-F5344CB8AC3E}">
        <p14:creationId xmlns:p14="http://schemas.microsoft.com/office/powerpoint/2010/main" val="4250412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PHYSICAL EXAMINATION</a:t>
            </a:r>
            <a:endParaRPr lang="en-US" dirty="0"/>
          </a:p>
        </p:txBody>
      </p:sp>
      <p:sp>
        <p:nvSpPr>
          <p:cNvPr id="3" name="Content Placeholder 2"/>
          <p:cNvSpPr>
            <a:spLocks noGrp="1"/>
          </p:cNvSpPr>
          <p:nvPr>
            <p:ph idx="1"/>
          </p:nvPr>
        </p:nvSpPr>
        <p:spPr/>
        <p:txBody>
          <a:bodyPr/>
          <a:lstStyle/>
          <a:p>
            <a:r>
              <a:rPr lang="en-US" dirty="0"/>
              <a:t>Physical examination may be normal, even with significant kidney disease</a:t>
            </a:r>
          </a:p>
        </p:txBody>
      </p:sp>
    </p:spTree>
    <p:extLst>
      <p:ext uri="{BB962C8B-B14F-4D97-AF65-F5344CB8AC3E}">
        <p14:creationId xmlns:p14="http://schemas.microsoft.com/office/powerpoint/2010/main" val="4065373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1136964" y="-122831"/>
            <a:ext cx="9262630" cy="7053009"/>
          </a:xfrm>
          <a:prstGeom prst="rect">
            <a:avLst/>
          </a:prstGeom>
        </p:spPr>
      </p:pic>
    </p:spTree>
    <p:extLst>
      <p:ext uri="{BB962C8B-B14F-4D97-AF65-F5344CB8AC3E}">
        <p14:creationId xmlns:p14="http://schemas.microsoft.com/office/powerpoint/2010/main" val="2527949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7437336" y="365125"/>
            <a:ext cx="3916464" cy="5517176"/>
          </a:xfrm>
          <a:prstGeom prst="rect">
            <a:avLst/>
          </a:prstGeom>
        </p:spPr>
      </p:pic>
      <p:pic>
        <p:nvPicPr>
          <p:cNvPr id="4" name="Picture 3"/>
          <p:cNvPicPr>
            <a:picLocks noChangeAspect="1"/>
          </p:cNvPicPr>
          <p:nvPr/>
        </p:nvPicPr>
        <p:blipFill>
          <a:blip r:embed="rId3" cstate="print"/>
          <a:stretch>
            <a:fillRect/>
          </a:stretch>
        </p:blipFill>
        <p:spPr>
          <a:xfrm>
            <a:off x="3339970" y="365125"/>
            <a:ext cx="3916463" cy="2428031"/>
          </a:xfrm>
          <a:prstGeom prst="rect">
            <a:avLst/>
          </a:prstGeom>
        </p:spPr>
      </p:pic>
      <p:pic>
        <p:nvPicPr>
          <p:cNvPr id="6" name="Picture 5"/>
          <p:cNvPicPr>
            <a:picLocks noChangeAspect="1"/>
          </p:cNvPicPr>
          <p:nvPr/>
        </p:nvPicPr>
        <p:blipFill>
          <a:blip r:embed="rId4" cstate="print"/>
          <a:stretch>
            <a:fillRect/>
          </a:stretch>
        </p:blipFill>
        <p:spPr>
          <a:xfrm>
            <a:off x="838200" y="365125"/>
            <a:ext cx="2320867" cy="4264969"/>
          </a:xfrm>
          <a:prstGeom prst="rect">
            <a:avLst/>
          </a:prstGeom>
        </p:spPr>
      </p:pic>
      <p:pic>
        <p:nvPicPr>
          <p:cNvPr id="7" name="Picture 6"/>
          <p:cNvPicPr>
            <a:picLocks noChangeAspect="1"/>
          </p:cNvPicPr>
          <p:nvPr/>
        </p:nvPicPr>
        <p:blipFill>
          <a:blip r:embed="rId5" cstate="print"/>
          <a:stretch>
            <a:fillRect/>
          </a:stretch>
        </p:blipFill>
        <p:spPr>
          <a:xfrm>
            <a:off x="3484817" y="2841973"/>
            <a:ext cx="2656676" cy="4016028"/>
          </a:xfrm>
          <a:prstGeom prst="rect">
            <a:avLst/>
          </a:prstGeom>
        </p:spPr>
      </p:pic>
    </p:spTree>
    <p:extLst>
      <p:ext uri="{BB962C8B-B14F-4D97-AF65-F5344CB8AC3E}">
        <p14:creationId xmlns:p14="http://schemas.microsoft.com/office/powerpoint/2010/main" val="784719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Examination sequence</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Assess the patient’s </a:t>
            </a:r>
            <a:r>
              <a:rPr lang="en-US" b="1" dirty="0">
                <a:solidFill>
                  <a:srgbClr val="C00000"/>
                </a:solidFill>
              </a:rPr>
              <a:t>general appearance </a:t>
            </a:r>
            <a:r>
              <a:rPr lang="en-US" dirty="0"/>
              <a:t>and conscious level.</a:t>
            </a:r>
          </a:p>
          <a:p>
            <a:pPr marL="0" indent="0">
              <a:buNone/>
            </a:pPr>
            <a:r>
              <a:rPr lang="en-US" dirty="0"/>
              <a:t>■ Look for </a:t>
            </a:r>
            <a:r>
              <a:rPr lang="en-US" dirty="0">
                <a:solidFill>
                  <a:srgbClr val="C00000"/>
                </a:solidFill>
              </a:rPr>
              <a:t>fatigue</a:t>
            </a:r>
            <a:r>
              <a:rPr lang="en-US" dirty="0"/>
              <a:t>, </a:t>
            </a:r>
            <a:r>
              <a:rPr lang="en-US" dirty="0">
                <a:solidFill>
                  <a:srgbClr val="C00000"/>
                </a:solidFill>
              </a:rPr>
              <a:t>pallor</a:t>
            </a:r>
            <a:r>
              <a:rPr lang="en-US" dirty="0"/>
              <a:t>, </a:t>
            </a:r>
            <a:r>
              <a:rPr lang="en-US" dirty="0">
                <a:solidFill>
                  <a:srgbClr val="C00000"/>
                </a:solidFill>
              </a:rPr>
              <a:t>breathlessness</a:t>
            </a:r>
            <a:r>
              <a:rPr lang="en-US" dirty="0"/>
              <a:t>, </a:t>
            </a:r>
            <a:r>
              <a:rPr lang="en-US" dirty="0" err="1">
                <a:solidFill>
                  <a:srgbClr val="C00000"/>
                </a:solidFill>
              </a:rPr>
              <a:t>uraemic</a:t>
            </a:r>
            <a:r>
              <a:rPr lang="en-US" dirty="0">
                <a:solidFill>
                  <a:srgbClr val="C00000"/>
                </a:solidFill>
              </a:rPr>
              <a:t> </a:t>
            </a:r>
            <a:r>
              <a:rPr lang="en-US" dirty="0"/>
              <a:t>complexion, </a:t>
            </a:r>
            <a:r>
              <a:rPr lang="en-US" dirty="0" err="1">
                <a:solidFill>
                  <a:srgbClr val="C00000"/>
                </a:solidFill>
              </a:rPr>
              <a:t>cushingoid</a:t>
            </a:r>
            <a:r>
              <a:rPr lang="en-US" dirty="0">
                <a:solidFill>
                  <a:srgbClr val="C00000"/>
                </a:solidFill>
              </a:rPr>
              <a:t> </a:t>
            </a:r>
            <a:r>
              <a:rPr lang="en-US" dirty="0"/>
              <a:t>appearance and hirsutism.</a:t>
            </a:r>
          </a:p>
          <a:p>
            <a:pPr marL="0" indent="0">
              <a:buNone/>
            </a:pPr>
            <a:r>
              <a:rPr lang="en-US" dirty="0"/>
              <a:t>■ Measure the </a:t>
            </a:r>
            <a:r>
              <a:rPr lang="en-US" dirty="0">
                <a:solidFill>
                  <a:srgbClr val="C00000"/>
                </a:solidFill>
              </a:rPr>
              <a:t>temperature</a:t>
            </a:r>
            <a:r>
              <a:rPr lang="en-US" dirty="0"/>
              <a:t> + </a:t>
            </a:r>
            <a:r>
              <a:rPr lang="en-US" dirty="0" err="1"/>
              <a:t>vs</a:t>
            </a:r>
            <a:r>
              <a:rPr lang="en-US" dirty="0"/>
              <a:t> ( </a:t>
            </a:r>
            <a:r>
              <a:rPr lang="en-US" dirty="0" err="1"/>
              <a:t>bp</a:t>
            </a:r>
            <a:r>
              <a:rPr lang="en-US" dirty="0"/>
              <a:t>( + postural ) , </a:t>
            </a:r>
            <a:r>
              <a:rPr lang="en-US" dirty="0" err="1"/>
              <a:t>hr</a:t>
            </a:r>
            <a:r>
              <a:rPr lang="en-US" dirty="0"/>
              <a:t> </a:t>
            </a:r>
          </a:p>
          <a:p>
            <a:pPr marL="0" indent="0">
              <a:buNone/>
            </a:pPr>
            <a:r>
              <a:rPr lang="en-US" dirty="0"/>
              <a:t>■ Look at the eyes for </a:t>
            </a:r>
            <a:r>
              <a:rPr lang="en-US" dirty="0" err="1"/>
              <a:t>anaemia.fundoscopy</a:t>
            </a:r>
            <a:r>
              <a:rPr lang="en-US" dirty="0"/>
              <a:t> </a:t>
            </a:r>
          </a:p>
          <a:p>
            <a:pPr marL="0" indent="0">
              <a:buNone/>
            </a:pPr>
            <a:r>
              <a:rPr lang="en-US" dirty="0"/>
              <a:t>■ Note any bruising or excoriation.</a:t>
            </a:r>
          </a:p>
          <a:p>
            <a:pPr marL="0" indent="0">
              <a:buNone/>
            </a:pPr>
            <a:r>
              <a:rPr lang="en-US" dirty="0"/>
              <a:t>■ Examine the hands for nail changes, </a:t>
            </a:r>
            <a:r>
              <a:rPr lang="en-US" dirty="0" err="1"/>
              <a:t>vasculitic</a:t>
            </a:r>
            <a:r>
              <a:rPr lang="en-US" dirty="0"/>
              <a:t> rash</a:t>
            </a:r>
          </a:p>
          <a:p>
            <a:pPr marL="0" indent="0">
              <a:buNone/>
            </a:pPr>
            <a:r>
              <a:rPr lang="en-US" dirty="0"/>
              <a:t>■ Look for a coarse </a:t>
            </a:r>
            <a:r>
              <a:rPr lang="en-US" dirty="0">
                <a:solidFill>
                  <a:srgbClr val="C00000"/>
                </a:solidFill>
              </a:rPr>
              <a:t>flapping tremor </a:t>
            </a:r>
          </a:p>
          <a:p>
            <a:pPr marL="0" indent="0">
              <a:buNone/>
            </a:pPr>
            <a:r>
              <a:rPr lang="en-US" dirty="0"/>
              <a:t>■ Smell the patient’s breath for </a:t>
            </a:r>
            <a:r>
              <a:rPr lang="en-US" dirty="0" err="1">
                <a:solidFill>
                  <a:srgbClr val="C00000"/>
                </a:solidFill>
              </a:rPr>
              <a:t>uraemic</a:t>
            </a:r>
            <a:r>
              <a:rPr lang="en-US" dirty="0">
                <a:solidFill>
                  <a:srgbClr val="C00000"/>
                </a:solidFill>
              </a:rPr>
              <a:t> fetor</a:t>
            </a:r>
            <a:r>
              <a:rPr lang="en-US" dirty="0"/>
              <a:t>.</a:t>
            </a:r>
          </a:p>
          <a:p>
            <a:pPr marL="0" indent="0">
              <a:buNone/>
            </a:pPr>
            <a:r>
              <a:rPr lang="en-US" dirty="0"/>
              <a:t>■ Assess </a:t>
            </a:r>
            <a:r>
              <a:rPr lang="en-US" b="1" dirty="0">
                <a:solidFill>
                  <a:srgbClr val="C00000"/>
                </a:solidFill>
              </a:rPr>
              <a:t>hydration</a:t>
            </a:r>
            <a:r>
              <a:rPr lang="en-US" dirty="0"/>
              <a:t> by checking skin turgor, eyeball tone, JVP and presence of </a:t>
            </a:r>
            <a:r>
              <a:rPr lang="en-US" dirty="0" err="1"/>
              <a:t>oedema</a:t>
            </a:r>
            <a:r>
              <a:rPr lang="en-US" dirty="0"/>
              <a:t> , dry mucus membrane , weight assessment  , fluid balance chart  </a:t>
            </a:r>
          </a:p>
        </p:txBody>
      </p:sp>
    </p:spTree>
    <p:extLst>
      <p:ext uri="{BB962C8B-B14F-4D97-AF65-F5344CB8AC3E}">
        <p14:creationId xmlns:p14="http://schemas.microsoft.com/office/powerpoint/2010/main" val="1548462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Abdominal</a:t>
            </a:r>
            <a:r>
              <a:rPr lang="en-US" b="1" dirty="0"/>
              <a:t> </a:t>
            </a:r>
            <a:r>
              <a:rPr lang="en-US" b="1" dirty="0">
                <a:solidFill>
                  <a:srgbClr val="C00000"/>
                </a:solidFill>
              </a:rPr>
              <a:t>examination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b="1" dirty="0"/>
              <a:t>Inspection</a:t>
            </a:r>
          </a:p>
          <a:p>
            <a:pPr marL="0" indent="0">
              <a:buNone/>
            </a:pPr>
            <a:r>
              <a:rPr lang="en-US" dirty="0"/>
              <a:t>■ Look for </a:t>
            </a:r>
            <a:r>
              <a:rPr lang="en-US" b="1" dirty="0"/>
              <a:t>distension</a:t>
            </a:r>
            <a:r>
              <a:rPr lang="en-US" dirty="0"/>
              <a:t> (from the enlarged kidneys of </a:t>
            </a:r>
            <a:r>
              <a:rPr lang="en-US" dirty="0" err="1"/>
              <a:t>APKD,ascites</a:t>
            </a:r>
            <a:r>
              <a:rPr lang="en-US" dirty="0"/>
              <a:t> ,and </a:t>
            </a:r>
            <a:r>
              <a:rPr lang="en-US" dirty="0" err="1"/>
              <a:t>suprapubically</a:t>
            </a:r>
            <a:r>
              <a:rPr lang="en-US" dirty="0"/>
              <a:t> from bladder distension.</a:t>
            </a:r>
          </a:p>
          <a:p>
            <a:pPr marL="0" indent="0">
              <a:buNone/>
            </a:pPr>
            <a:r>
              <a:rPr lang="en-US" dirty="0"/>
              <a:t>■ Look in the loins for </a:t>
            </a:r>
            <a:r>
              <a:rPr lang="en-US" b="1" dirty="0"/>
              <a:t>scars</a:t>
            </a:r>
            <a:r>
              <a:rPr lang="en-US" dirty="0"/>
              <a:t> of renal tract surgery and in the iliac</a:t>
            </a:r>
          </a:p>
          <a:p>
            <a:pPr marL="0" indent="0">
              <a:buNone/>
            </a:pPr>
            <a:r>
              <a:rPr lang="en-US" dirty="0"/>
              <a:t>fossa for those of transplant surgery. </a:t>
            </a:r>
          </a:p>
          <a:p>
            <a:pPr>
              <a:buFont typeface="Wingdings" panose="05000000000000000000" pitchFamily="2" charset="2"/>
              <a:buChar char="§"/>
            </a:pPr>
            <a:r>
              <a:rPr lang="en-US" dirty="0"/>
              <a:t>You may see a catheter for peritoneal dialysis or small scars left by one in the midline and </a:t>
            </a:r>
            <a:r>
              <a:rPr lang="en-US" dirty="0" err="1"/>
              <a:t>hypochondrium</a:t>
            </a:r>
            <a:r>
              <a:rPr lang="en-US" dirty="0"/>
              <a:t>.</a:t>
            </a:r>
          </a:p>
        </p:txBody>
      </p:sp>
    </p:spTree>
    <p:extLst>
      <p:ext uri="{BB962C8B-B14F-4D97-AF65-F5344CB8AC3E}">
        <p14:creationId xmlns:p14="http://schemas.microsoft.com/office/powerpoint/2010/main" val="28817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Palpation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a:t>■ palpate the kidneys.</a:t>
            </a:r>
          </a:p>
          <a:p>
            <a:pPr marL="0" indent="0">
              <a:buNone/>
            </a:pPr>
            <a:r>
              <a:rPr lang="en-US" dirty="0"/>
              <a:t>■ If the kidney is palpable, assess its size, surface and consistency.</a:t>
            </a:r>
          </a:p>
          <a:p>
            <a:pPr marL="0" indent="0">
              <a:buNone/>
            </a:pPr>
            <a:r>
              <a:rPr lang="en-US" dirty="0"/>
              <a:t>■ Ask the patient to sit up. Palpate the renal angle</a:t>
            </a:r>
          </a:p>
        </p:txBody>
      </p:sp>
      <p:pic>
        <p:nvPicPr>
          <p:cNvPr id="4" name="Picture 3"/>
          <p:cNvPicPr>
            <a:picLocks noChangeAspect="1"/>
          </p:cNvPicPr>
          <p:nvPr/>
        </p:nvPicPr>
        <p:blipFill>
          <a:blip r:embed="rId2"/>
          <a:stretch>
            <a:fillRect/>
          </a:stretch>
        </p:blipFill>
        <p:spPr>
          <a:xfrm>
            <a:off x="1303361" y="3343275"/>
            <a:ext cx="7620000" cy="3514725"/>
          </a:xfrm>
          <a:prstGeom prst="rect">
            <a:avLst/>
          </a:prstGeom>
        </p:spPr>
      </p:pic>
    </p:spTree>
    <p:extLst>
      <p:ext uri="{BB962C8B-B14F-4D97-AF65-F5344CB8AC3E}">
        <p14:creationId xmlns:p14="http://schemas.microsoft.com/office/powerpoint/2010/main" val="3944098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k:@MSITStore:G:\YOSRA\yosra\Medicine%20E\Macleod.chm::/common/F9780443068485-009-g002.jpg"/>
          <p:cNvSpPr>
            <a:spLocks noChangeAspect="1" noChangeArrowheads="1"/>
          </p:cNvSpPr>
          <p:nvPr/>
        </p:nvSpPr>
        <p:spPr bwMode="auto">
          <a:xfrm>
            <a:off x="63500" y="-708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mk:@MSITStore:G:\YOSRA\yosra\Medicine%20E\Macleod.chm::/common/F9780443068485-009-g002.jpg"/>
          <p:cNvSpPr>
            <a:spLocks noChangeAspect="1" noChangeArrowheads="1"/>
          </p:cNvSpPr>
          <p:nvPr/>
        </p:nvSpPr>
        <p:spPr bwMode="auto">
          <a:xfrm>
            <a:off x="63500" y="679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mk:@MSITStore:G:\YOSRA\yosra\Medicine%20E\Macleod.chm::/common/F9780443068485-009-g002.jpg"/>
          <p:cNvSpPr>
            <a:spLocks noChangeAspect="1" noChangeArrowheads="1"/>
          </p:cNvSpPr>
          <p:nvPr/>
        </p:nvSpPr>
        <p:spPr bwMode="auto">
          <a:xfrm>
            <a:off x="63500" y="1243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673100" y="1255042"/>
            <a:ext cx="110363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a:ln>
                  <a:noFill/>
                </a:ln>
                <a:solidFill>
                  <a:schemeClr val="tx1"/>
                </a:solidFill>
                <a:effectLst/>
                <a:latin typeface="Arial" panose="020B0604020202020204" pitchFamily="34" charset="0"/>
              </a:rPr>
              <a:t>Use the fingers of your right hand. Start in the right lower quadrant and palpate each area systematically A distended bladder is felt as a smooth firm mass arising from the pelvis which disappears after urethral catheterization. Polycystic kidneys have a distinctive nodular surface. </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sz="1800" b="0" i="0" u="none" strike="noStrike" cap="none" normalizeH="0" baseline="0" dirty="0">
                <a:ln>
                  <a:noFill/>
                </a:ln>
                <a:solidFill>
                  <a:schemeClr val="tx1"/>
                </a:solidFill>
                <a:effectLst/>
                <a:latin typeface="Arial" panose="020B0604020202020204" pitchFamily="34" charset="0"/>
              </a:rPr>
            </a:br>
            <a:r>
              <a:rPr kumimoji="0" lang="en-US" sz="1800" b="0" i="0" u="none" strike="noStrike" cap="none" normalizeH="0" baseline="0" dirty="0">
                <a:ln>
                  <a:noFill/>
                </a:ln>
                <a:solidFill>
                  <a:schemeClr val="tx1"/>
                </a:solidFill>
                <a:effectLst/>
                <a:latin typeface="Arial" panose="020B0604020202020204" pitchFamily="34" charset="0"/>
              </a:rPr>
              <a:t>  </a:t>
            </a:r>
            <a:r>
              <a:rPr kumimoji="0" lang="en-US" sz="1900" b="0" i="0" u="none" strike="noStrike" cap="none" normalizeH="0" baseline="0" dirty="0">
                <a:ln>
                  <a:noFill/>
                </a:ln>
                <a:solidFill>
                  <a:schemeClr val="tx1"/>
                </a:solidFill>
                <a:effectLst/>
                <a:latin typeface="Arial" panose="020B0604020202020204" pitchFamily="34" charset="0"/>
              </a:rPr>
              <a:t> </a:t>
            </a:r>
            <a:r>
              <a:rPr kumimoji="0" lang="en-US" sz="1800" b="0" i="0" u="none" strike="noStrike" cap="none" normalizeH="0" baseline="0" dirty="0">
                <a:ln>
                  <a:noFill/>
                </a:ln>
                <a:solidFill>
                  <a:schemeClr val="tx1"/>
                </a:solidFill>
                <a:effectLst/>
                <a:latin typeface="Arial" panose="020B0604020202020204" pitchFamily="34" charset="0"/>
                <a:hlinkClick r:id="rId2"/>
              </a:rPr>
              <a:t>To detect lesser degrees of kidney enlargement, place your left hand behind the patient's back below the lower ribs and your right index finger against</a:t>
            </a:r>
            <a:r>
              <a:rPr kumimoji="0" lang="en-US" sz="1800" b="0" i="0" u="none" strike="noStrike" cap="none" normalizeH="0" dirty="0">
                <a:ln>
                  <a:noFill/>
                </a:ln>
                <a:solidFill>
                  <a:schemeClr val="tx1"/>
                </a:solidFill>
                <a:effectLst/>
                <a:latin typeface="Arial" panose="020B0604020202020204" pitchFamily="34" charset="0"/>
                <a:hlinkClick r:id="rId2"/>
              </a:rPr>
              <a:t> the 12</a:t>
            </a:r>
            <a:r>
              <a:rPr kumimoji="0" lang="en-US" sz="1800" b="0" i="0" u="none" strike="noStrike" cap="none" normalizeH="0" baseline="30000" dirty="0">
                <a:ln>
                  <a:noFill/>
                </a:ln>
                <a:solidFill>
                  <a:schemeClr val="tx1"/>
                </a:solidFill>
                <a:effectLst/>
                <a:latin typeface="Arial" panose="020B0604020202020204" pitchFamily="34" charset="0"/>
                <a:hlinkClick r:id="rId2"/>
              </a:rPr>
              <a:t>th</a:t>
            </a:r>
            <a:r>
              <a:rPr kumimoji="0" lang="en-US" sz="1800" b="0" i="0" u="none" strike="noStrike" cap="none" normalizeH="0" dirty="0">
                <a:ln>
                  <a:noFill/>
                </a:ln>
                <a:solidFill>
                  <a:schemeClr val="tx1"/>
                </a:solidFill>
                <a:effectLst/>
                <a:latin typeface="Arial" panose="020B0604020202020204" pitchFamily="34" charset="0"/>
                <a:hlinkClick r:id="rId2"/>
              </a:rPr>
              <a:t> rib </a:t>
            </a:r>
            <a:r>
              <a:rPr kumimoji="0" lang="en-US" sz="1800" b="0" i="0" u="none" strike="noStrike" cap="none" normalizeH="0" baseline="0" dirty="0">
                <a:ln>
                  <a:noFill/>
                </a:ln>
                <a:solidFill>
                  <a:schemeClr val="tx1"/>
                </a:solidFill>
                <a:effectLst/>
                <a:latin typeface="Arial" panose="020B0604020202020204" pitchFamily="34" charset="0"/>
                <a:hlinkClick r:id="rId2"/>
              </a:rPr>
              <a:t>. Firmly, but gently, push your hands together as the patient breathes out. Ask the patient to breathe in deeply; feel for the lower pole of the kidney moving down between your hands. If this happens, gently push the kidney back and forwards between your two hands to demonstrate its mobility. This is </a:t>
            </a:r>
            <a:r>
              <a:rPr kumimoji="0" lang="en-US" sz="1800" b="0" i="0" u="none" strike="noStrike" cap="none" normalizeH="0" baseline="0" dirty="0" err="1">
                <a:ln>
                  <a:noFill/>
                </a:ln>
                <a:solidFill>
                  <a:schemeClr val="tx1"/>
                </a:solidFill>
                <a:effectLst/>
                <a:latin typeface="Arial" panose="020B0604020202020204" pitchFamily="34" charset="0"/>
                <a:hlinkClick r:id="rId2"/>
              </a:rPr>
              <a:t>ballotting</a:t>
            </a:r>
            <a:r>
              <a:rPr kumimoji="0" lang="en-US" sz="1800" b="0" i="0" u="none" strike="noStrike" cap="none" normalizeH="0" baseline="0" dirty="0">
                <a:ln>
                  <a:noFill/>
                </a:ln>
                <a:solidFill>
                  <a:schemeClr val="tx1"/>
                </a:solidFill>
                <a:effectLst/>
                <a:latin typeface="Arial" panose="020B0604020202020204" pitchFamily="34" charset="0"/>
                <a:hlinkClick r:id="rId2"/>
              </a:rPr>
              <a:t>, and confirms that this structure is the kidney.</a:t>
            </a:r>
            <a:r>
              <a:rPr kumimoji="0" 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sz="1800" b="0" i="0" u="none" strike="noStrike" cap="none" normalizeH="0" baseline="0" dirty="0">
                <a:ln>
                  <a:noFill/>
                </a:ln>
                <a:solidFill>
                  <a:schemeClr val="tx1"/>
                </a:solidFill>
                <a:effectLst/>
                <a:latin typeface="Arial" panose="020B0604020202020204" pitchFamily="34" charset="0"/>
              </a:rPr>
            </a:br>
            <a:r>
              <a:rPr kumimoji="0" lang="en-US" sz="1800" b="0" i="0" u="none" strike="noStrike" cap="none" normalizeH="0" baseline="0" dirty="0">
                <a:ln>
                  <a:noFill/>
                </a:ln>
                <a:solidFill>
                  <a:schemeClr val="tx1"/>
                </a:solidFill>
                <a:effectLst/>
                <a:latin typeface="Arial" panose="020B0604020202020204" pitchFamily="34" charset="0"/>
              </a:rPr>
              <a:t>  </a:t>
            </a:r>
            <a:r>
              <a:rPr kumimoji="0" lang="en-US" sz="1900" b="0" i="0" u="none" strike="noStrike" cap="none" normalizeH="0" baseline="0" dirty="0">
                <a:ln>
                  <a:noFill/>
                </a:ln>
                <a:solidFill>
                  <a:schemeClr val="tx1"/>
                </a:solidFill>
                <a:effectLst/>
                <a:latin typeface="Arial" panose="020B0604020202020204" pitchFamily="34" charset="0"/>
              </a:rPr>
              <a:t> </a:t>
            </a:r>
            <a:r>
              <a:rPr kumimoji="0" lang="en-US" sz="1800" b="0" i="0" u="none" strike="noStrike" cap="none" normalizeH="0" baseline="0" dirty="0">
                <a:ln>
                  <a:noFill/>
                </a:ln>
                <a:solidFill>
                  <a:schemeClr val="tx1"/>
                </a:solidFill>
                <a:effectLst/>
                <a:latin typeface="Arial" panose="020B0604020202020204" pitchFamily="34" charset="0"/>
              </a:rPr>
              <a:t>Ask the patient to sit up. Palpate the renal angle firmly but gently. If this does not cause the patient discomfort, firmly (but with moderate force only!) strike the renal angle once with the ulnar aspect of your closed fist after warning the patient what to expect </a:t>
            </a:r>
          </a:p>
        </p:txBody>
      </p:sp>
      <p:sp>
        <p:nvSpPr>
          <p:cNvPr id="9" name="AutoShape 6" descr="mk:@MSITStore:G:\YOSRA\yosra\Medicine%20E\Macleod.chm::/common/F9780443068485-009-g002.jpg"/>
          <p:cNvSpPr>
            <a:spLocks noChangeAspect="1" noChangeArrowheads="1"/>
          </p:cNvSpPr>
          <p:nvPr/>
        </p:nvSpPr>
        <p:spPr bwMode="auto">
          <a:xfrm>
            <a:off x="215900"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mk:@MSITStore:G:\YOSRA\yosra\Medicine%20E\Macleod.chm::/common/F9780443068485-009-g002.jpg"/>
          <p:cNvSpPr>
            <a:spLocks noChangeAspect="1" noChangeArrowheads="1"/>
          </p:cNvSpPr>
          <p:nvPr/>
        </p:nvSpPr>
        <p:spPr bwMode="auto">
          <a:xfrm>
            <a:off x="215900" y="831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mk:@MSITStore:G:\YOSRA\yosra\Medicine%20E\Macleod.chm::/common/F9780443068485-009-g002.jpg"/>
          <p:cNvSpPr>
            <a:spLocks noChangeAspect="1" noChangeArrowheads="1"/>
          </p:cNvSpPr>
          <p:nvPr/>
        </p:nvSpPr>
        <p:spPr bwMode="auto">
          <a:xfrm>
            <a:off x="215900" y="1395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2781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Percussion</a:t>
            </a:r>
            <a:endParaRPr lang="en-US" dirty="0"/>
          </a:p>
        </p:txBody>
      </p:sp>
      <p:sp>
        <p:nvSpPr>
          <p:cNvPr id="3" name="Content Placeholder 2"/>
          <p:cNvSpPr>
            <a:spLocks noGrp="1"/>
          </p:cNvSpPr>
          <p:nvPr>
            <p:ph idx="1"/>
          </p:nvPr>
        </p:nvSpPr>
        <p:spPr/>
        <p:txBody>
          <a:bodyPr>
            <a:normAutofit/>
          </a:bodyPr>
          <a:lstStyle/>
          <a:p>
            <a:pPr marL="0" indent="0">
              <a:buNone/>
            </a:pPr>
            <a:r>
              <a:rPr lang="en-US" dirty="0"/>
              <a:t>Percussion of the kidneys is unhelpful.</a:t>
            </a:r>
          </a:p>
          <a:p>
            <a:pPr marL="0" indent="0">
              <a:buNone/>
            </a:pPr>
            <a:r>
              <a:rPr lang="en-US" dirty="0"/>
              <a:t>Enlarged kidney &gt;&gt; resonant </a:t>
            </a:r>
          </a:p>
          <a:p>
            <a:pPr marL="0" indent="0">
              <a:buNone/>
            </a:pPr>
            <a:r>
              <a:rPr lang="en-US" b="1" dirty="0">
                <a:solidFill>
                  <a:srgbClr val="C00000"/>
                </a:solidFill>
              </a:rPr>
              <a:t>■ Percuss for the bladder </a:t>
            </a:r>
            <a:r>
              <a:rPr lang="en-US" dirty="0"/>
              <a:t>over a resonant area in the upper abdomen in the midline and then down towards the </a:t>
            </a:r>
            <a:r>
              <a:rPr lang="en-US" dirty="0" err="1"/>
              <a:t>symphysis</a:t>
            </a:r>
            <a:r>
              <a:rPr lang="en-US" dirty="0"/>
              <a:t> pubis.</a:t>
            </a:r>
          </a:p>
          <a:p>
            <a:pPr marL="0" indent="0">
              <a:buNone/>
            </a:pPr>
            <a:r>
              <a:rPr lang="en-US" dirty="0"/>
              <a:t>■ Test for </a:t>
            </a:r>
            <a:r>
              <a:rPr lang="en-US" b="1" dirty="0">
                <a:solidFill>
                  <a:srgbClr val="C00000"/>
                </a:solidFill>
              </a:rPr>
              <a:t>ascites</a:t>
            </a:r>
            <a:r>
              <a:rPr lang="en-US" dirty="0"/>
              <a:t>, which may be found in </a:t>
            </a:r>
            <a:r>
              <a:rPr lang="en-US" dirty="0" err="1"/>
              <a:t>nephrotic</a:t>
            </a:r>
            <a:r>
              <a:rPr lang="en-US" dirty="0"/>
              <a:t> syndrome or in patients having peritoneal dialysis.</a:t>
            </a:r>
          </a:p>
          <a:p>
            <a:pPr marL="0" indent="0">
              <a:buNone/>
            </a:pPr>
            <a:endParaRPr lang="en-US" dirty="0"/>
          </a:p>
        </p:txBody>
      </p:sp>
    </p:spTree>
    <p:extLst>
      <p:ext uri="{BB962C8B-B14F-4D97-AF65-F5344CB8AC3E}">
        <p14:creationId xmlns:p14="http://schemas.microsoft.com/office/powerpoint/2010/main" val="318653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Function </a:t>
            </a:r>
            <a:endParaRPr lang="en-US" b="1" dirty="0">
              <a:solidFill>
                <a:srgbClr val="C00000"/>
              </a:solidFill>
            </a:endParaRPr>
          </a:p>
        </p:txBody>
      </p:sp>
      <p:sp>
        <p:nvSpPr>
          <p:cNvPr id="3" name="Content Placeholder 2"/>
          <p:cNvSpPr>
            <a:spLocks noGrp="1"/>
          </p:cNvSpPr>
          <p:nvPr>
            <p:ph idx="1"/>
          </p:nvPr>
        </p:nvSpPr>
        <p:spPr/>
        <p:txBody>
          <a:bodyPr/>
          <a:lstStyle/>
          <a:p>
            <a:r>
              <a:rPr lang="en-US" b="1" dirty="0">
                <a:solidFill>
                  <a:srgbClr val="C00000"/>
                </a:solidFill>
              </a:rPr>
              <a:t>excretion</a:t>
            </a:r>
            <a:r>
              <a:rPr lang="en-US" dirty="0"/>
              <a:t> of waste products of metabolism </a:t>
            </a:r>
          </a:p>
          <a:p>
            <a:r>
              <a:rPr lang="en-US" dirty="0"/>
              <a:t>maintaining salt, </a:t>
            </a:r>
            <a:r>
              <a:rPr lang="en-US" b="1" dirty="0">
                <a:solidFill>
                  <a:srgbClr val="C00000"/>
                </a:solidFill>
              </a:rPr>
              <a:t>water and electrolyte </a:t>
            </a:r>
            <a:r>
              <a:rPr lang="en-US" dirty="0"/>
              <a:t>homeostasis</a:t>
            </a:r>
          </a:p>
          <a:p>
            <a:r>
              <a:rPr lang="en-US" dirty="0"/>
              <a:t>regulating </a:t>
            </a:r>
            <a:r>
              <a:rPr lang="en-US" b="1" dirty="0">
                <a:solidFill>
                  <a:srgbClr val="C00000"/>
                </a:solidFill>
              </a:rPr>
              <a:t>blood pressure </a:t>
            </a:r>
            <a:r>
              <a:rPr lang="en-US" dirty="0"/>
              <a:t>via the renin–angiotensin system</a:t>
            </a:r>
          </a:p>
          <a:p>
            <a:r>
              <a:rPr lang="en-US" b="1" dirty="0">
                <a:solidFill>
                  <a:srgbClr val="C00000"/>
                </a:solidFill>
              </a:rPr>
              <a:t>endocrine</a:t>
            </a:r>
            <a:r>
              <a:rPr lang="en-US" dirty="0"/>
              <a:t> functions related to </a:t>
            </a:r>
            <a:r>
              <a:rPr lang="en-US" b="1" dirty="0">
                <a:solidFill>
                  <a:srgbClr val="C00000"/>
                </a:solidFill>
              </a:rPr>
              <a:t>erythropoiesis</a:t>
            </a:r>
            <a:r>
              <a:rPr lang="en-US" dirty="0">
                <a:solidFill>
                  <a:srgbClr val="C00000"/>
                </a:solidFill>
              </a:rPr>
              <a:t> </a:t>
            </a:r>
            <a:r>
              <a:rPr lang="en-US" dirty="0"/>
              <a:t>and </a:t>
            </a:r>
            <a:r>
              <a:rPr lang="en-US" b="1" dirty="0">
                <a:solidFill>
                  <a:srgbClr val="C00000"/>
                </a:solidFill>
              </a:rPr>
              <a:t>vitamin D </a:t>
            </a:r>
            <a:r>
              <a:rPr lang="en-US" dirty="0"/>
              <a:t>metabolism.</a:t>
            </a:r>
          </a:p>
        </p:txBody>
      </p:sp>
    </p:spTree>
    <p:extLst>
      <p:ext uri="{BB962C8B-B14F-4D97-AF65-F5344CB8AC3E}">
        <p14:creationId xmlns:p14="http://schemas.microsoft.com/office/powerpoint/2010/main" val="179264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Auscultation and...</a:t>
            </a:r>
          </a:p>
        </p:txBody>
      </p:sp>
      <p:sp>
        <p:nvSpPr>
          <p:cNvPr id="3" name="Content Placeholder 2"/>
          <p:cNvSpPr>
            <a:spLocks noGrp="1"/>
          </p:cNvSpPr>
          <p:nvPr>
            <p:ph idx="1"/>
          </p:nvPr>
        </p:nvSpPr>
        <p:spPr/>
        <p:txBody>
          <a:bodyPr>
            <a:normAutofit/>
          </a:bodyPr>
          <a:lstStyle/>
          <a:p>
            <a:pPr marL="0" indent="0">
              <a:buNone/>
            </a:pPr>
            <a:r>
              <a:rPr lang="en-US" dirty="0"/>
              <a:t>■ Auscultate for bruits arising from the </a:t>
            </a:r>
            <a:r>
              <a:rPr lang="en-US" b="1" dirty="0">
                <a:solidFill>
                  <a:srgbClr val="C00000"/>
                </a:solidFill>
              </a:rPr>
              <a:t>renal arteries</a:t>
            </a:r>
            <a:r>
              <a:rPr lang="en-US" dirty="0"/>
              <a:t>. </a:t>
            </a:r>
          </a:p>
          <a:p>
            <a:pPr marL="0" indent="0">
              <a:buNone/>
            </a:pPr>
            <a:r>
              <a:rPr lang="en-US" dirty="0"/>
              <a:t>■ Test for </a:t>
            </a:r>
            <a:r>
              <a:rPr lang="en-US" b="1" dirty="0">
                <a:solidFill>
                  <a:srgbClr val="C00000"/>
                </a:solidFill>
              </a:rPr>
              <a:t>ascites</a:t>
            </a:r>
            <a:r>
              <a:rPr lang="en-US" dirty="0"/>
              <a:t>, which may be found in nephrotic syndrome or in patients having peritoneal dialysis.</a:t>
            </a:r>
          </a:p>
          <a:p>
            <a:pPr marL="0" indent="0">
              <a:buNone/>
            </a:pPr>
            <a:r>
              <a:rPr lang="en-US" dirty="0"/>
              <a:t>■ In men examine the external genitalia and perform a </a:t>
            </a:r>
            <a:r>
              <a:rPr lang="en-US" b="1" dirty="0">
                <a:solidFill>
                  <a:srgbClr val="C00000"/>
                </a:solidFill>
              </a:rPr>
              <a:t>rectal examination to assess the prostate for benign or malignant change</a:t>
            </a:r>
            <a:r>
              <a:rPr lang="en-US" dirty="0"/>
              <a:t>.</a:t>
            </a:r>
          </a:p>
        </p:txBody>
      </p:sp>
    </p:spTree>
    <p:extLst>
      <p:ext uri="{BB962C8B-B14F-4D97-AF65-F5344CB8AC3E}">
        <p14:creationId xmlns:p14="http://schemas.microsoft.com/office/powerpoint/2010/main" val="1868031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Cardiovascular examination</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Examination sequence</a:t>
            </a:r>
          </a:p>
          <a:p>
            <a:pPr marL="0" indent="0">
              <a:buNone/>
            </a:pPr>
            <a:r>
              <a:rPr lang="en-US" dirty="0"/>
              <a:t>■ Measure the pulse and blood pressure </a:t>
            </a:r>
          </a:p>
          <a:p>
            <a:pPr marL="0" indent="0">
              <a:buNone/>
            </a:pPr>
            <a:r>
              <a:rPr lang="en-US" dirty="0"/>
              <a:t>■ Assess the JVP</a:t>
            </a:r>
          </a:p>
          <a:p>
            <a:pPr marL="0" indent="0">
              <a:buNone/>
            </a:pPr>
            <a:r>
              <a:rPr lang="en-US" dirty="0"/>
              <a:t>■ Palpate the apex beat.</a:t>
            </a:r>
          </a:p>
          <a:p>
            <a:r>
              <a:rPr lang="en-US" dirty="0"/>
              <a:t> Auscultate for:</a:t>
            </a:r>
          </a:p>
          <a:p>
            <a:pPr>
              <a:buFont typeface="Wingdings" panose="05000000000000000000" pitchFamily="2" charset="2"/>
              <a:buChar char="§"/>
            </a:pPr>
            <a:r>
              <a:rPr lang="en-US" dirty="0"/>
              <a:t>Quiet heart sound </a:t>
            </a:r>
          </a:p>
          <a:p>
            <a:pPr marL="0" indent="0">
              <a:buNone/>
            </a:pPr>
            <a:r>
              <a:rPr lang="en-US" dirty="0"/>
              <a:t>■ a mid-systolic ‘flow’ murmur</a:t>
            </a:r>
          </a:p>
          <a:p>
            <a:pPr marL="0" indent="0">
              <a:buNone/>
            </a:pPr>
            <a:r>
              <a:rPr lang="en-US" dirty="0"/>
              <a:t>■ third or fourth heart sounds</a:t>
            </a:r>
          </a:p>
          <a:p>
            <a:pPr marL="0" indent="0">
              <a:buNone/>
            </a:pPr>
            <a:r>
              <a:rPr lang="en-US" dirty="0"/>
              <a:t>■ pericardial friction rub.</a:t>
            </a:r>
          </a:p>
          <a:p>
            <a:r>
              <a:rPr lang="en-US" dirty="0"/>
              <a:t>Look for pitting </a:t>
            </a:r>
            <a:r>
              <a:rPr lang="en-US" dirty="0" err="1"/>
              <a:t>oedema</a:t>
            </a:r>
            <a:r>
              <a:rPr lang="en-US" dirty="0"/>
              <a:t> in the ankles, the sacrum, and the</a:t>
            </a:r>
          </a:p>
          <a:p>
            <a:pPr marL="0" indent="0">
              <a:buNone/>
            </a:pPr>
            <a:r>
              <a:rPr lang="en-US" dirty="0"/>
              <a:t>back of the thighs in recumbent patients</a:t>
            </a:r>
          </a:p>
        </p:txBody>
      </p:sp>
    </p:spTree>
    <p:extLst>
      <p:ext uri="{BB962C8B-B14F-4D97-AF65-F5344CB8AC3E}">
        <p14:creationId xmlns:p14="http://schemas.microsoft.com/office/powerpoint/2010/main" val="324408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Respiratory examination</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Measure the respiratory rate </a:t>
            </a:r>
          </a:p>
          <a:p>
            <a:pPr marL="0" indent="0">
              <a:buNone/>
            </a:pPr>
            <a:r>
              <a:rPr lang="en-US" dirty="0"/>
              <a:t>• Percuss the chest to detect </a:t>
            </a:r>
            <a:r>
              <a:rPr lang="en-US" b="1" dirty="0">
                <a:solidFill>
                  <a:srgbClr val="C00000"/>
                </a:solidFill>
              </a:rPr>
              <a:t>pleural effusions</a:t>
            </a:r>
            <a:r>
              <a:rPr lang="en-US" dirty="0"/>
              <a:t>.</a:t>
            </a:r>
          </a:p>
          <a:p>
            <a:pPr marL="0" indent="0">
              <a:buNone/>
            </a:pPr>
            <a:r>
              <a:rPr lang="en-US" dirty="0"/>
              <a:t>• Auscultate for </a:t>
            </a:r>
            <a:r>
              <a:rPr lang="en-US" b="1" dirty="0">
                <a:solidFill>
                  <a:srgbClr val="C00000"/>
                </a:solidFill>
              </a:rPr>
              <a:t>bilateral basal lung crackles</a:t>
            </a:r>
            <a:r>
              <a:rPr lang="en-US" dirty="0"/>
              <a:t> indicating fluid overload or heart failure.</a:t>
            </a:r>
          </a:p>
        </p:txBody>
      </p:sp>
    </p:spTree>
    <p:extLst>
      <p:ext uri="{BB962C8B-B14F-4D97-AF65-F5344CB8AC3E}">
        <p14:creationId xmlns:p14="http://schemas.microsoft.com/office/powerpoint/2010/main" val="4005161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Nervous system</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a:t>Assess level of </a:t>
            </a:r>
            <a:r>
              <a:rPr lang="en-US" b="1" dirty="0">
                <a:solidFill>
                  <a:srgbClr val="C00000"/>
                </a:solidFill>
              </a:rPr>
              <a:t>consciousness</a:t>
            </a:r>
            <a:r>
              <a:rPr lang="en-US" dirty="0"/>
              <a:t> .</a:t>
            </a:r>
          </a:p>
          <a:p>
            <a:pPr marL="0" indent="0">
              <a:buNone/>
            </a:pPr>
            <a:r>
              <a:rPr lang="en-US" dirty="0"/>
              <a:t>• </a:t>
            </a:r>
            <a:r>
              <a:rPr lang="en-US" dirty="0">
                <a:solidFill>
                  <a:srgbClr val="C00000"/>
                </a:solidFill>
              </a:rPr>
              <a:t>Test sensation and the tendon reflexes .</a:t>
            </a:r>
          </a:p>
          <a:p>
            <a:pPr marL="0" indent="0">
              <a:buNone/>
            </a:pPr>
            <a:r>
              <a:rPr lang="en-US" dirty="0"/>
              <a:t>• Examine the optic fundi .</a:t>
            </a:r>
          </a:p>
          <a:p>
            <a:r>
              <a:rPr lang="en-US" dirty="0"/>
              <a:t>Peripheral neuropathy ( </a:t>
            </a:r>
            <a:r>
              <a:rPr lang="en-US" dirty="0" err="1"/>
              <a:t>dm</a:t>
            </a:r>
            <a:r>
              <a:rPr lang="en-US" dirty="0"/>
              <a:t> )</a:t>
            </a:r>
          </a:p>
          <a:p>
            <a:pPr marL="0" indent="0">
              <a:buNone/>
            </a:pPr>
            <a:endParaRPr lang="en-US" dirty="0"/>
          </a:p>
        </p:txBody>
      </p:sp>
    </p:spTree>
    <p:extLst>
      <p:ext uri="{BB962C8B-B14F-4D97-AF65-F5344CB8AC3E}">
        <p14:creationId xmlns:p14="http://schemas.microsoft.com/office/powerpoint/2010/main" val="3640500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cstate="print"/>
          <a:stretch>
            <a:fillRect/>
          </a:stretch>
        </p:blipFill>
        <p:spPr>
          <a:xfrm>
            <a:off x="1021080" y="-313214"/>
            <a:ext cx="10515600" cy="12402638"/>
          </a:xfrm>
          <a:prstGeom prst="rect">
            <a:avLst/>
          </a:prstGeom>
        </p:spPr>
      </p:pic>
    </p:spTree>
    <p:extLst>
      <p:ext uri="{BB962C8B-B14F-4D97-AF65-F5344CB8AC3E}">
        <p14:creationId xmlns:p14="http://schemas.microsoft.com/office/powerpoint/2010/main" val="209729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838200" y="-5544638"/>
            <a:ext cx="10515600" cy="12402638"/>
          </a:xfrm>
          <a:prstGeom prst="rect">
            <a:avLst/>
          </a:prstGeom>
        </p:spPr>
      </p:pic>
    </p:spTree>
    <p:extLst>
      <p:ext uri="{BB962C8B-B14F-4D97-AF65-F5344CB8AC3E}">
        <p14:creationId xmlns:p14="http://schemas.microsoft.com/office/powerpoint/2010/main" val="362525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The </a:t>
            </a:r>
            <a:r>
              <a:rPr lang="en-US" b="1" dirty="0">
                <a:solidFill>
                  <a:srgbClr val="C00000"/>
                </a:solidFill>
              </a:rPr>
              <a:t>bladder</a:t>
            </a:r>
            <a:r>
              <a:rPr lang="en-US" dirty="0">
                <a:solidFill>
                  <a:srgbClr val="C00000"/>
                </a:solidFill>
              </a:rPr>
              <a:t> </a:t>
            </a:r>
            <a:r>
              <a:rPr lang="en-US" dirty="0">
                <a:sym typeface="Wingdings" panose="05000000000000000000" pitchFamily="2" charset="2"/>
              </a:rPr>
              <a:t> </a:t>
            </a:r>
            <a:r>
              <a:rPr lang="en-US" dirty="0"/>
              <a:t>reservoir.  As it fills, it rises out of the pelvis in the midline towards the umbilicus. </a:t>
            </a:r>
          </a:p>
          <a:p>
            <a:pPr marL="0" indent="0">
              <a:buNone/>
            </a:pPr>
            <a:r>
              <a:rPr lang="en-US" dirty="0"/>
              <a:t>The bladder wall contracts under parasympathetic control, allowing urine to pass through the urethra (micturition). </a:t>
            </a:r>
          </a:p>
          <a:p>
            <a:pPr marL="0" indent="0">
              <a:buNone/>
            </a:pPr>
            <a:r>
              <a:rPr lang="en-US" dirty="0"/>
              <a:t>The conscious desire to </a:t>
            </a:r>
            <a:r>
              <a:rPr lang="en-US" dirty="0" err="1"/>
              <a:t>micturate</a:t>
            </a:r>
            <a:r>
              <a:rPr lang="en-US" dirty="0"/>
              <a:t> occurs when the bladder holds ~ </a:t>
            </a:r>
            <a:r>
              <a:rPr lang="en-US" b="1" dirty="0">
                <a:solidFill>
                  <a:srgbClr val="C00000"/>
                </a:solidFill>
              </a:rPr>
              <a:t>250–350</a:t>
            </a:r>
            <a:r>
              <a:rPr lang="en-US" dirty="0"/>
              <a:t> ml of urine. </a:t>
            </a:r>
          </a:p>
          <a:p>
            <a:pPr marL="0" indent="0">
              <a:buNone/>
            </a:pPr>
            <a:endParaRPr lang="en-US" dirty="0"/>
          </a:p>
          <a:p>
            <a:pPr marL="0" indent="0">
              <a:buNone/>
            </a:pPr>
            <a:r>
              <a:rPr lang="en-US" dirty="0"/>
              <a:t>Renal capsule and ureter are innervated by t8- l2 nerve root </a:t>
            </a:r>
          </a:p>
        </p:txBody>
      </p:sp>
    </p:spTree>
    <p:extLst>
      <p:ext uri="{BB962C8B-B14F-4D97-AF65-F5344CB8AC3E}">
        <p14:creationId xmlns:p14="http://schemas.microsoft.com/office/powerpoint/2010/main" val="263468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53205" y="0"/>
            <a:ext cx="4467225" cy="6667500"/>
          </a:xfrm>
          <a:prstGeom prst="rect">
            <a:avLst/>
          </a:prstGeom>
        </p:spPr>
      </p:pic>
    </p:spTree>
    <p:extLst>
      <p:ext uri="{BB962C8B-B14F-4D97-AF65-F5344CB8AC3E}">
        <p14:creationId xmlns:p14="http://schemas.microsoft.com/office/powerpoint/2010/main" val="402506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Anatomy </a:t>
            </a:r>
            <a:endParaRPr lang="en-US" b="1" dirty="0">
              <a:solidFill>
                <a:srgbClr val="C00000"/>
              </a:solidFill>
            </a:endParaRPr>
          </a:p>
        </p:txBody>
      </p:sp>
      <p:sp>
        <p:nvSpPr>
          <p:cNvPr id="3" name="Content Placeholder 2"/>
          <p:cNvSpPr>
            <a:spLocks noGrp="1"/>
          </p:cNvSpPr>
          <p:nvPr>
            <p:ph idx="1"/>
          </p:nvPr>
        </p:nvSpPr>
        <p:spPr>
          <a:xfrm>
            <a:off x="641446" y="1825624"/>
            <a:ext cx="5813946" cy="4889075"/>
          </a:xfrm>
        </p:spPr>
        <p:txBody>
          <a:bodyPr>
            <a:normAutofit fontScale="85000" lnSpcReduction="20000"/>
          </a:bodyPr>
          <a:lstStyle/>
          <a:p>
            <a:pPr marL="0" indent="0">
              <a:buNone/>
            </a:pPr>
            <a:r>
              <a:rPr lang="en-US" dirty="0"/>
              <a:t>The male urethra runs from the bladder to the tip of the penis:</a:t>
            </a:r>
          </a:p>
          <a:p>
            <a:pPr marL="514350" indent="-514350">
              <a:buFont typeface="+mj-lt"/>
              <a:buAutoNum type="arabicPeriod"/>
            </a:pPr>
            <a:r>
              <a:rPr lang="en-US" dirty="0"/>
              <a:t>Prostatic urethra</a:t>
            </a:r>
          </a:p>
          <a:p>
            <a:pPr marL="514350" indent="-514350">
              <a:buFont typeface="+mj-lt"/>
              <a:buAutoNum type="arabicPeriod"/>
            </a:pPr>
            <a:r>
              <a:rPr lang="en-US" dirty="0"/>
              <a:t>Membranous</a:t>
            </a:r>
          </a:p>
          <a:p>
            <a:pPr marL="514350" indent="-514350">
              <a:buFont typeface="+mj-lt"/>
              <a:buAutoNum type="arabicPeriod"/>
            </a:pPr>
            <a:r>
              <a:rPr lang="en-US" dirty="0"/>
              <a:t>Bulbar </a:t>
            </a:r>
          </a:p>
          <a:p>
            <a:pPr marL="514350" indent="-514350">
              <a:buFont typeface="+mj-lt"/>
              <a:buAutoNum type="arabicPeriod"/>
            </a:pPr>
            <a:r>
              <a:rPr lang="en-US" dirty="0"/>
              <a:t>penile </a:t>
            </a:r>
          </a:p>
          <a:p>
            <a:r>
              <a:rPr lang="en-US" sz="3300" b="1" dirty="0">
                <a:solidFill>
                  <a:srgbClr val="C00000"/>
                </a:solidFill>
              </a:rPr>
              <a:t>The female urethra is much shorter.</a:t>
            </a:r>
          </a:p>
          <a:p>
            <a:pPr marL="0" indent="0">
              <a:buNone/>
            </a:pPr>
            <a:r>
              <a:rPr lang="en-US" dirty="0"/>
              <a:t>Two muscular rings acting as valves (sphincters) control micturition:</a:t>
            </a:r>
          </a:p>
          <a:p>
            <a:pPr marL="0" indent="0">
              <a:buNone/>
            </a:pPr>
            <a:r>
              <a:rPr lang="en-US" dirty="0"/>
              <a:t>• The </a:t>
            </a:r>
            <a:r>
              <a:rPr lang="en-US" b="1" dirty="0">
                <a:solidFill>
                  <a:srgbClr val="C00000"/>
                </a:solidFill>
              </a:rPr>
              <a:t>internal sphincter </a:t>
            </a:r>
            <a:r>
              <a:rPr lang="en-US" dirty="0"/>
              <a:t>is at the bladder neck and is involuntary.</a:t>
            </a:r>
          </a:p>
          <a:p>
            <a:pPr marL="0" indent="0">
              <a:buNone/>
            </a:pPr>
            <a:r>
              <a:rPr lang="en-US" dirty="0"/>
              <a:t>• The </a:t>
            </a:r>
            <a:r>
              <a:rPr lang="en-US" b="1" dirty="0">
                <a:solidFill>
                  <a:srgbClr val="C00000"/>
                </a:solidFill>
              </a:rPr>
              <a:t>external sphincter </a:t>
            </a:r>
            <a:r>
              <a:rPr lang="en-US" dirty="0"/>
              <a:t>surrounds the membranous s2-4</a:t>
            </a:r>
          </a:p>
        </p:txBody>
      </p:sp>
      <p:pic>
        <p:nvPicPr>
          <p:cNvPr id="1028" name="Picture 4" descr="http://img.medscapestatic.com/pi/meds/ckb/05/39905t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089" y="1279713"/>
            <a:ext cx="5305745" cy="498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7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Symptoms and Definitions</a:t>
            </a:r>
            <a:endParaRPr lang="en-US" sz="4800" dirty="0">
              <a:solidFill>
                <a:srgbClr val="C00000"/>
              </a:solidFill>
            </a:endParaRPr>
          </a:p>
        </p:txBody>
      </p:sp>
      <p:sp>
        <p:nvSpPr>
          <p:cNvPr id="3" name="Content Placeholder 2"/>
          <p:cNvSpPr>
            <a:spLocks noGrp="1"/>
          </p:cNvSpPr>
          <p:nvPr>
            <p:ph idx="1"/>
          </p:nvPr>
        </p:nvSpPr>
        <p:spPr/>
        <p:txBody>
          <a:bodyPr>
            <a:normAutofit/>
          </a:bodyPr>
          <a:lstStyle/>
          <a:p>
            <a:r>
              <a:rPr lang="en-US" dirty="0"/>
              <a:t>Severe renal disease may be </a:t>
            </a:r>
            <a:r>
              <a:rPr lang="en-US" b="1" dirty="0">
                <a:solidFill>
                  <a:srgbClr val="C00000"/>
                </a:solidFill>
              </a:rPr>
              <a:t>asymptomatic</a:t>
            </a:r>
            <a:r>
              <a:rPr lang="en-US" dirty="0"/>
              <a:t>, or have </a:t>
            </a:r>
            <a:r>
              <a:rPr lang="en-US" b="1" dirty="0">
                <a:solidFill>
                  <a:srgbClr val="C00000"/>
                </a:solidFill>
              </a:rPr>
              <a:t>nonspecific</a:t>
            </a:r>
            <a:r>
              <a:rPr lang="en-US" dirty="0">
                <a:solidFill>
                  <a:srgbClr val="C00000"/>
                </a:solidFill>
              </a:rPr>
              <a:t> </a:t>
            </a:r>
            <a:r>
              <a:rPr lang="en-US" dirty="0"/>
              <a:t>symptoms, such as tiredness or breathlessness from renal failure or associated anemia. poor appetite, sleep disturbance, etc...</a:t>
            </a:r>
          </a:p>
          <a:p>
            <a:endParaRPr lang="en-US" b="1" dirty="0"/>
          </a:p>
          <a:p>
            <a:r>
              <a:rPr lang="en-US" b="1" dirty="0">
                <a:solidFill>
                  <a:srgbClr val="C00000"/>
                </a:solidFill>
              </a:rPr>
              <a:t>Growth retardation </a:t>
            </a:r>
            <a:r>
              <a:rPr lang="en-US" dirty="0"/>
              <a:t>is common with CKD in childhood.</a:t>
            </a:r>
          </a:p>
          <a:p>
            <a:endParaRPr lang="en-US" dirty="0"/>
          </a:p>
          <a:p>
            <a:r>
              <a:rPr lang="en-US" dirty="0"/>
              <a:t>Detection often follows </a:t>
            </a:r>
            <a:r>
              <a:rPr lang="en-US" dirty="0">
                <a:solidFill>
                  <a:srgbClr val="C00000"/>
                </a:solidFill>
              </a:rPr>
              <a:t>incidental testing of blood and urine.</a:t>
            </a:r>
            <a:r>
              <a:rPr lang="en-US" dirty="0"/>
              <a:t> </a:t>
            </a:r>
          </a:p>
        </p:txBody>
      </p:sp>
    </p:spTree>
    <p:extLst>
      <p:ext uri="{BB962C8B-B14F-4D97-AF65-F5344CB8AC3E}">
        <p14:creationId xmlns:p14="http://schemas.microsoft.com/office/powerpoint/2010/main" val="2565871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2425</Words>
  <Application>Microsoft Office PowerPoint</Application>
  <PresentationFormat>Widescreen</PresentationFormat>
  <Paragraphs>214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The Renal System</vt:lpstr>
      <vt:lpstr>Anatomy </vt:lpstr>
      <vt:lpstr>PowerPoint Presentation</vt:lpstr>
      <vt:lpstr>PowerPoint Presentation</vt:lpstr>
      <vt:lpstr>Function </vt:lpstr>
      <vt:lpstr>PowerPoint Presentation</vt:lpstr>
      <vt:lpstr>PowerPoint Presentation</vt:lpstr>
      <vt:lpstr>Anatomy </vt:lpstr>
      <vt:lpstr>Symptoms and Definitions</vt:lpstr>
      <vt:lpstr>PowerPoint Presentation</vt:lpstr>
      <vt:lpstr>Ureteric colic (‘renal colic’) </vt:lpstr>
      <vt:lpstr>Loin Pain</vt:lpstr>
      <vt:lpstr>Voiding symptoms</vt:lpstr>
      <vt:lpstr>Storage symptoms</vt:lpstr>
      <vt:lpstr>Voiding phase symptoms</vt:lpstr>
      <vt:lpstr>PowerPoint Presentation</vt:lpstr>
      <vt:lpstr>Incontinence</vt:lpstr>
      <vt:lpstr>PowerPoint Presentation</vt:lpstr>
      <vt:lpstr>PowerPoint Presentation</vt:lpstr>
      <vt:lpstr>Abnormalities in urine volume and composition</vt:lpstr>
      <vt:lpstr>Polyuria</vt:lpstr>
      <vt:lpstr>Oliguria</vt:lpstr>
      <vt:lpstr>Anuria</vt:lpstr>
      <vt:lpstr>Pneumaturia</vt:lpstr>
      <vt:lpstr>Haematuria</vt:lpstr>
      <vt:lpstr>PowerPoint Presentation</vt:lpstr>
      <vt:lpstr>PowerPoint Presentation</vt:lpstr>
      <vt:lpstr>PowerPoint Presentation</vt:lpstr>
      <vt:lpstr>Proteinuria</vt:lpstr>
      <vt:lpstr>PowerPoint Presentation</vt:lpstr>
      <vt:lpstr>ACUTE KIDNEY INJURY</vt:lpstr>
      <vt:lpstr>PowerPoint Presentation</vt:lpstr>
      <vt:lpstr>CHRONIC KIDNEY DISEASE</vt:lpstr>
      <vt:lpstr>END STAGE RENAL DISEASE AND URAEMIA </vt:lpstr>
      <vt:lpstr>DIALYSIS PATIENTS </vt:lpstr>
      <vt:lpstr>Past history</vt:lpstr>
      <vt:lpstr>Drug history</vt:lpstr>
      <vt:lpstr>Family history</vt:lpstr>
      <vt:lpstr>PowerPoint Presentation</vt:lpstr>
      <vt:lpstr>Social history</vt:lpstr>
      <vt:lpstr>Occupational history</vt:lpstr>
      <vt:lpstr>THE PHYSICAL EXAMINATION</vt:lpstr>
      <vt:lpstr>PowerPoint Presentation</vt:lpstr>
      <vt:lpstr>PowerPoint Presentation</vt:lpstr>
      <vt:lpstr>Examination sequence</vt:lpstr>
      <vt:lpstr>Abdominal examination</vt:lpstr>
      <vt:lpstr>Palpation</vt:lpstr>
      <vt:lpstr>PowerPoint Presentation</vt:lpstr>
      <vt:lpstr>Percussion</vt:lpstr>
      <vt:lpstr>Auscultation and...</vt:lpstr>
      <vt:lpstr>Cardiovascular examination</vt:lpstr>
      <vt:lpstr>Respiratory examination</vt:lpstr>
      <vt:lpstr>Nervous system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Abdusalam Qaissia</dc:creator>
  <cp:lastModifiedBy>Med</cp:lastModifiedBy>
  <cp:revision>68</cp:revision>
  <dcterms:created xsi:type="dcterms:W3CDTF">2016-07-31T15:57:34Z</dcterms:created>
  <dcterms:modified xsi:type="dcterms:W3CDTF">2020-08-23T05:40:00Z</dcterms:modified>
</cp:coreProperties>
</file>