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9.xml" ContentType="application/inkml+xml"/>
  <Override PartName="/ppt/notesSlides/notesSlide2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28.xml" ContentType="application/vnd.openxmlformats-officedocument.presentationml.notesSlide+xml"/>
  <Override PartName="/ppt/ink/ink23.xml" ContentType="application/inkml+xml"/>
  <Override PartName="/ppt/notesSlides/notesSlide2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notesMasterIdLst>
    <p:notesMasterId r:id="rId53"/>
  </p:notesMasterIdLst>
  <p:sldIdLst>
    <p:sldId id="344" r:id="rId2"/>
    <p:sldId id="275" r:id="rId3"/>
    <p:sldId id="277" r:id="rId4"/>
    <p:sldId id="283" r:id="rId5"/>
    <p:sldId id="284" r:id="rId6"/>
    <p:sldId id="285" r:id="rId7"/>
    <p:sldId id="288" r:id="rId8"/>
    <p:sldId id="286" r:id="rId9"/>
    <p:sldId id="351" r:id="rId10"/>
    <p:sldId id="287" r:id="rId11"/>
    <p:sldId id="289" r:id="rId12"/>
    <p:sldId id="290" r:id="rId13"/>
    <p:sldId id="293" r:id="rId14"/>
    <p:sldId id="291" r:id="rId15"/>
    <p:sldId id="292" r:id="rId16"/>
    <p:sldId id="295" r:id="rId17"/>
    <p:sldId id="297" r:id="rId18"/>
    <p:sldId id="298" r:id="rId19"/>
    <p:sldId id="299" r:id="rId20"/>
    <p:sldId id="300" r:id="rId21"/>
    <p:sldId id="301" r:id="rId22"/>
    <p:sldId id="276" r:id="rId23"/>
    <p:sldId id="302" r:id="rId24"/>
    <p:sldId id="350" r:id="rId25"/>
    <p:sldId id="303" r:id="rId26"/>
    <p:sldId id="313" r:id="rId27"/>
    <p:sldId id="311" r:id="rId28"/>
    <p:sldId id="312" r:id="rId29"/>
    <p:sldId id="314" r:id="rId30"/>
    <p:sldId id="316" r:id="rId31"/>
    <p:sldId id="317" r:id="rId32"/>
    <p:sldId id="346" r:id="rId33"/>
    <p:sldId id="349" r:id="rId34"/>
    <p:sldId id="321" r:id="rId35"/>
    <p:sldId id="322" r:id="rId36"/>
    <p:sldId id="347" r:id="rId37"/>
    <p:sldId id="352" r:id="rId38"/>
    <p:sldId id="353" r:id="rId39"/>
    <p:sldId id="320" r:id="rId40"/>
    <p:sldId id="345" r:id="rId41"/>
    <p:sldId id="306" r:id="rId42"/>
    <p:sldId id="307" r:id="rId43"/>
    <p:sldId id="308" r:id="rId44"/>
    <p:sldId id="309" r:id="rId45"/>
    <p:sldId id="354" r:id="rId46"/>
    <p:sldId id="355" r:id="rId47"/>
    <p:sldId id="333" r:id="rId48"/>
    <p:sldId id="310" r:id="rId49"/>
    <p:sldId id="334" r:id="rId50"/>
    <p:sldId id="335" r:id="rId51"/>
    <p:sldId id="32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7407" autoAdjust="0"/>
  </p:normalViewPr>
  <p:slideViewPr>
    <p:cSldViewPr>
      <p:cViewPr varScale="1">
        <p:scale>
          <a:sx n="69" d="100"/>
          <a:sy n="69" d="100"/>
        </p:scale>
        <p:origin x="20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2:25:10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97,'47'0,"-23"0,0-24,0 24,-24 0,24 0,-1 0,1 0,0 0,-24 0,24 0,0 0,0 0,-1 0,-23 0,24 0,0 0,0 0,0 0,-24 0,23 0,1 0,0 0,-24 0,24 0,0 0,-1 0,1 0,-24 0,24 0,0 0,0 0,0 0,-24 0,23 0,1 0,0 0,0 0,-24 0,24 0,-1 0,1 24,0-24,-24 0,24 0,0 0,-1 0,1 0,-24 0,24 0,0 0,0 0,0 0,-24 0,23 0,1 0,0 0,0 23,-24-23,24 0,-1 0,1 0,0 0,-24 0,24 0,0 0,-1 0,1 0,-24 0,24 0,0 0,0 0,0 0,-24 0,23 0,1 0,0 0,0 0,-24 0,24 0,-1 0,-23 24,24-24,-24 0,0 0,48 0,-24 0,-1 0,1 0,-24 0,24-24,24 24,-24 0,-24 0,23-23,1 23,0 0,0 0,-24 0,24 0,-1 0,1 0,0 0,-24 0,24 0,0 0,-1-24,1 24,0 0,0 0,0-24,0 24,-24 0,23 0,1 0,0 0,0 0,-24 0,0-24,24 24,-1 0,1 0,0 0,-24 0,24 0,0 0,-1 0,1 0,-24 0,24 0,0 0,0 0,0 0,-24 0,23 0,1 0,0 0,0 0,-24 0,24 0,-1 0,1 0,0 0,0 0,0 0,-1 0,-23 0,24 0,-24 0,24 0,0 0,0 0,0 0,-24 0,23 0,1 0,0 0,0 24,-24-24,0 24,24-24,-24 24,23-24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3:11:42.4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3:11:44.0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 14,'24'0,"0"0,0 0,-24 0,23 0,1 0,0 0,0 0,-24 0,24 0,-1 0,1 0,0 0,-24 0,24 0,0 0,0 0,-1 0,-23 0,24 0,0 0,0 0,0 0,-24 0,23 0,1 0,0 0,0 0,-24 0,24 0,-1 0,1 0,0 0,-24 0,24 0,0 0,0 0,-1 0,-23 0,24 0,0 0,0 0,0 0,-24 0,23 0,1 0,0 0,0 0,-24 0,24 0,-1 0,1 0,0 0,-24 0,24 0,0 0,0 0,-24 0,23 0,1 0,0 0,0 0,-24 0,0 24,24-24,-1 0,1 0,0 0,-24 23,24-23,0 0,-1 0,1 0,-24 0,24 0,-24 24,24-24,0 0,0 0,-24 0,0 0,23 0,1 0,0 0,0 0,-24 0,47 0,-47-24,24 24,0 0,-24 0,24 0,0 0,-1 0,-23-23,24 23,-24 0,24 0,0 0,0 0,0 0,-24 0,23 0,1 0,0 0,-24 0,-24 23,0 1,1 0,23-24,-24 0,24 24,0-24,0 24,-24-24,24 24,0-1,0-23,0 24,-24-24,24 24,0 0,0 0,0-24,-24 0,0 0,1 0,-1 0,0 0,0 0,0 0,24 0,-23 0,-1 0,0 0,0 0,24 0,-24 0,1 0,-1 0,0 0,24 0,-24 0,-24 0,25 0,23 0,-24 0,-24 0,24 0,24 0,-23 0,-1 0,0 0,0 0,24 0,-24 0,1-24,-1 24,0 0,24 0,-24 0,0 0,0 0,1 0,23 0,-24 0,-24 0,24 0,1 0,23 0,-48 0,24 0,0 0,24 0,-23 0,-1 0,0 0,0 0,24 0,-24 0,0 0,1 0,-1 0,24 0,-24 0,0 0,0 0,1 0,23 0,-24 0,0 0,0 0,0 0,24 0,-23 0,-1 0,0 0,24 0,-24 0,0 0,0 0,1 0,23 0,-24 0,0 0,0 0,0 0,24 0,-23 0,-1 0,0 0,0 0,24 0,-24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3:11:52.7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72 156,'24'0,"23"0,-47 0,48 0,23 0,-23 0,23 24,1-24,-1 23,-23-23,0 0,23 0,-47 0,0 24,47-24,-47 0,0 0,0 0,-1 0,1 0,0 0,0 0,0 0,23 0,-47 0,24 0,0 0,0 0,23 0,-47 0,24 0,0 0,0 0,0 0,-1 0,25 0,-24 0,0-24,-24 24,23 0,1 0,0 0,-24-23,24 23,-24 0,24 0,-24-24,23 24,1 0,-24 0,0-24,24 24,0 0,0 0,0 0,-24 0,23 0,1 0,0 0,0 0,-24 0,24 0,-1 0,1 0,0 0,-24 0,24 0,-24 0,0 24,0 0,0-1,0-23,0 24,0 0,0 0,0 0,0-24,0 24,0-1,0 1,0 0,0-24,0 24,0 0,0-1,0 1,0-24,-24 0,0 0,0 0,1 0,-1 0,0 0,0 0,0 0,1 0,-1 0,0 0,0 0,0 0,24 0,-24 0,1 0,-1 0,0 0,24 0,-48 0,25-24,-1 24,0 0,24 0,-24 0,0 0,-23 0,47 0,-24 0,0 0,0 0,0 0,24 0,-23 0,-1 0,0 0,0 0,0 0,-23 0,23 0,0 0,24 0,-47 0,23 0,-24 0,48 0,-48 0,1 0,23 0,24 0,-24 0,0-23,-23 23,23 0,0 0,0 0,1 0,-1 0,24 0,-24 0,0 0,0-24,0 24,24 0,-23 0,-1 0,-24 0,24 0,24 0,-23 0,-1 0,0 0,24 0,-24 0,0 0,1 0,-1 0,24 0,-24 0,0 0,0 0,24-24,0 24,0-24,0 0,0 1,0-1,0 24,0 0,0-24,24 0,-24 0,0 0,0 24,0-23,0-1,0 0,0 0,0 24,0-24,0 1,0-1,24 24,0 0,-24 0,24 0,23 0,-23 0,0 0,0 0,-1 0,25 0,-24 0,0 0,23 0,-23-24,0 24,-24 0,48 0,-25 0,1 0,-24 0,24 0,0 0,0 0,-1 0,-23 0,24 0,0 0,0 0,0 0,-24 0,23 0,1 0,0 0,0 0,-24 0,24 0,0 0,-1 0,1 0,-24 0,24 0,0 0,0 0,-1 0,-23 0,24 0,0 0,0 0,0 0,-24 0,23 24,1-24,0 0,0 0,0 0,0 0,-1 0,1 0,-24 0,24 0,0 0,0 0,-1 0,-23 0,24 0,0 0,0 0,0 24,-24-24,23 0,1 0,-24 23,24-23,0 0,-24 0,0 48,0-24,0 23,0-23,-24 0,24 24,0-24,0-1,0-23,0 48,0-24,0 0,0-24,0 23,0 1,-24-24,24 24,-47-24,-1 24,-23 0,23-24,24 0,-23 23,23-23,0 0,0 0,0 0,0 0,1 0,-25 0,48 0,-48 0,1 0,23 0,0 0,0 0,-23 0,23 0,24 0,-24 0,0 0,0 0,1 0,23 0,-24 0,0 0,0 0,24-23,-24 23,24 0,-23 0,-1 0,0 0,0 0,24 0,-24 0,-23 0,23 0,0-24,24 24,-24 0,0 0,1 0,-1 0,24 0,-24 0,0 0,0 0,24 0,-23 0,-1 0,0 0,0 0,24 0,-24 0,1 0,-1 0,0 0,24 0,-24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15:24:04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59,'23'0,"25"0,-48 0,24 24,24-24,-25 0,1 0,-24 0,24 0,24 24,-1-24,-47 0,48 0,-24 0,23 0,-47 0,48 0,-24 0,0 0,-1 0,1 0,0 0,0 0,0 0,-24 0,23-24,1 24,0 0,0 0,-24 0,24 0,-1 0,1 0,0 0,-24 0,24 0,0 0,0 0,-1 0,-23 0,24 0,0 0,0 0,0 0,-24 0,47 0,-23 0,0 0,-24 0,24 0,-1-24,1 24,24 0,-48 0,24 0,23 0,-23 0,-24 0,48 0,-24 0,-1-24,-23 24,24 0,0 0,0 0,0 0,-24 0,47 0,1-23,-24 23,0 0,-1 0,1 0,0 0,0 0,0 0,-1 0,1 0,0 0,0 0,-24 0,24 0,-1 0,1 0,0 0,-24 0,24 0,0 0,0 0,-1 0,-23 0,24 0,0 0,0 0,-24 23,24-23,-24 0,23 0,1 0,-24 24,0 0,24-24,0 0,-24 0,0 0,24 0,-1 0,-23 24,24-24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15:24:09.0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3,'0'24,"23"-24,-23 24,24-1,0 1,0-24,-24 24,24-24,-24 24,24-24,-24 24,23-24,1 0,0 0,-24 0,24 0,-24-24,24 24,-24-24,23 24,1-24,-24 24,24-24,0 24,0 0,-1 0,-23 0,0-23,24 23,0 0,0-24,0 24,-24 0,24 0,-1 0,-23 0,24 24,-24-1,24-23,-24 24,0-24,0 0,0 24,0 0,24 0,0-24,-24 24,23-24,1 0,-24 0,0 23,24-23,0 24,0-24,-24 24,0-24,23 0,1 0,0 0,0 0,-24 0,24 0,0 0,-24-24,23 24,-23-24,24 24,-24-23,0 23,0-24,24 24,0 0,-24 0,24 0,-24-24,23 24,-23-24,0 0,24 24,0-24,0 24,0 0,-24 0,23 0,1-23,0 23,0 0,-24 0,24 0,0 0,-24-24,23 24,1 0,-24 0,24 0,0 0,-24 0,24 0,-24 24,23-24,-23 23,0-23,0 24,24-24,-24 0,24 24,-24 0,24 0,0 0,-24-24,0 23,23 1,1-24,-24 24,24-24,-24 24,24-24,-24 0,24 0,0 0,-1 0,-23-24,24 0,-24 0,0 24,48-23,-24-1,23 24,-47 0,48 0,-24 0,-1 0,-23-24,48 24,-24 0,24-24,-25 24,1 0,0-24,0 24,0 0,-1 0,1 0,0-24,24 24,-48-23,23 23,1 0,0 0,0 0,-24 0,24 0,0 0,-1 0,1 0,-24 0,24 0,0 0,0 0,-1 0,-23 0,0 0,0 23,0 25,0-24,0 0,0 0,0-1,0 1,0-24,0 24,24 0,0-24,-24 24,24-24,0 23,-24-23,23 0,1 0,0 0,0 0,-24 0,24-23,0 23,-1-24,-23 0,24 24,-24-24,24 24,0-24,-24 1,24-49,-1 24,1 25,-24 23,24-24,0 0,0 24,-1 0,-23 0,24 0,0 0,0 0,0 0,-24 0,24 0,-1 0,1 0,0 0,-24 0,0 0,0 24,24-24,-24 24,0-1,0-23,24 0,-1 0,-23 24,0 0,24 0,-24 0,0-24,0 0,24 0,24 24,-25-1,1-23,-24 0,24 24,0-24,0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15:24:18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217 3,'-24'0,"0"0,0 0,0 0,24 0,0 0,-23 0,-1 0,0 23,0 1,24-24,0 24,-24-24,24 0,0 24,0 0,0 0,0-1,0-23,0 24,0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15:24:20.0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15:24:23.7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51,'23'0,"1"24,-24 0,0-24,0 24,24-24,-24 0,24 0,-24 24,24-24,0 0,-24 0,0-24,0 0,0 0,0 0,0 24,0-24,-24 24,0 0,0 0,0 0,24 0,0 0,-24 0,1 0,23 24,-24-24,0 0,24 24,0-24,0 24,-24-24,24 0,0 24,0 0,0-1,0 1,0-24,0 24,0-24,0 24,24-24,0 0,0 0,-24 0,23 0,1 0,0 0,0 0,-24 0,24 0,0 0,-1 0,-23 24,0-1,0-23,0 24,0 0,0 0,0 0,0-24,0 23,-23-23,-1 0,0 0,0 0,24 0,-24 0,0 0,1 0,-1 0,24 0,-24 0,0 0,0 0,1 0,23 0,-24 0,24-23,0-1,0 0,0 0,0 24,0 0,0-24,0 1,0-1,0 0,0 24,0-24,0 0,0 1,0-1,0 24,0-24,0 0,24 24,-24-24,23 24,-23-24,24 24,-24 0,0 0,24 0,0 0,0 0,-24-23,23 23,-23 0,24 0,0 0,0 0,-24 0,0 23,0 1,0 0,0-24,0 24,0 0,0 0,0-1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15:24:34.0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3147 0,'-24'0,"1"0,-1 0,-24 0,-23 0,-25 0,-46 24,46-24,1 24,24 0,23-24,0 24,1-24,-1 0,0 24,25-24,-1 0,-24 0,1 23,-1-23,48 24,-48-24,1 0,-1 24,24-24,0 24,-23 0,23-24,-24 47,1-23,23-24,0 24,0-24,1 24,-1-24,0 23,0-23,-24 24,1-24,23 48,-24-24,-23 23,23-23,25 24,23-24,-24-1,-24 1,48-24,-48 24,1 0,47 0,-24-1,0 1,0-24,1 24,23 0,-24-24,0 24,-24 0,48-24,-23 23,-1 1,24 0,-24-24,-48 71,49-23,-1 0,-24 23,1-23,23-1,0-47,24 24,-24-24,24 24,0 24,0-48,0 23,-24 1,1 0,23 0,0-24,0 47,-24-23,24 24,0-48,-24 48,24-25,0 25,0-48,0 0,0 24,0 0,0-1,-24 1,24-24,0 48,-24-24,24-1,0 1,0-24,0 24,-24 0,24 0,0 0,0-24,-23 0,23 23,0 1,0-24,0 24,0 0,-24-24,24 0,-24 0,24 24,-24-1,24 1,-24 0,24-24,0 24,-23 0,23-1,0-23,-24 0,24 24,-24-48,24 1,0-1,0-24,0 48,0-24,0 1,0-1,0 0,0 24,0-24,-24 0,24 1,0-1,0 24,0-24,0 24,0-24,0 0,0 0,0 24,0-23,0-1,0 0,0 0,0 24,0-24,-24 24,24-23,0-1,0 24,-23-24,23 0,0 0,-24 24,24-23,0 23,0-24,0-24,-24 24,24 0,0 24,0 24,0 0,0 0,0-24,0 24,0 0,0-1,0 1,0 0,0 0,24-24,-24 24,0-1,0 1,0-24,24 24,-24 0,0 0,0-1,0-23,0 24,23-24,-23 24,0 0,0 0,0-24,0 24,0-24,0 23,0 1,24-24,-24 24,24 0,0 0,0-1,-24-23,0 0,0 24,23 0,-23 0,0 0,24-24,0 0,0 0,-24 0,47-24,-23 24,0-24,0 0,0 0,0 1,23 23,1-48,23 48,-23-24,-1 0,-23 24,24 0,-24 0,23 0,1-23,-48 23,24 0,0 0,-1 0,1 0,-24 0,24 0,0-24,0 24,-1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6T17:28:48.9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2:25:17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24,'0'0,"48"0,23 0,0 0,1 0,-24 0,23 0,-23 0,23 0,-71 0,48 0,-1 0,-23 0,-24 0,24 24,0-24,0 0,-1 0,-23 0,24 0,0 0,0 23,0-23,-1 0,1 0,0 24,0-24,-24 0,47 0,-23 0,0 0,0 0,-24 0,24 0,0 0,-1 0,1 0,0 0,0 0,0 0,-1 0,-23 0,24 0,0 0,0 0,0 0,-24 0,23 0,1 0,0 0,-24-24,24 24,-24 0,24-23,0 23,-1 0,1 0,-24 0,24 0,0 0,0-24,-1 24,-23 0,24 0,24 0,-24 0,-24 0,23 0,1 0,0 0,0 0,-24 0,24 0,0 0,-1 0,1 0,-24 0,24 0,0 0,-24 0,24 0,-1 0,-23 0,24 0,0 0,0 0,0 0,-24 0,23 0,1 0,0 0,0 0,-24 0,24 0,0 0,-1 0,-23 0,24 0,0 0,0 0,0 0,-24 0,23 0,1 0,0 0,0 0,-24 0,24 0,-1 0,1 0,0 0,-24 0,24 0,0 0,-24 24,24-24,-1 0,-23 0,24 0,0 0,0 0,0 0,-24 0,23 0,1 0,0 0,0 0,-24 0,24 0,-1 0,1 0,0 0,-24 0,24 0,0 0,0 0,-1 0,-23 0,24 0,0 0,0 0,0 0,-24 0,23 0,1 0,0 0,0 0,-24 0,24 0,-1-24,1 24,0 0,-24-24,0 24,24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6T17:29:37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6T17:29:39.4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6T17:29:41.3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6T18:19:13.1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6T19:05:41.9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6T19:05:43.7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6T19:05:47.4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6T19:05:54.1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2:25:26.3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80,'0'0,"24"0,23 0,1 0,-24 0,23 0,-23 0,0 0,0 0,-1 0,25 0,-24 0,0 0,23 24,-23-24,0 0,0 0,0 0,-24 0,23 24,1-24,0 0,0 0,-24 0,24 0,-1 0,1 0,-24 0,24 0,0 0,24 0,-25 0,-23 0,24 0,0 0,24 0,-48-24,23 24,1 0,0 0,0 0,-24 0,24 0,-1 0,1 0,0 0,-24 0,24 0,0 0,0-24,-1 24,-23 0,24 0,24 0,-24-23,-24 23,23 0,1 0,0 0,0 0,-24-24,24 24,-1 0,1 0,0 0,-24 0,24 0,0 0,0 0,-1 0,-23 0,24 0,0 0,-24-24,24 24,0 0,-24 0,23 0,1 0,0 0,0 0,-24 0,24 0,-1 0,1 0,0 0,-24 0,24 0,0 0,0 0,-1 0,-23 0,24 0,0 0,0 0,0 0,-24 0,23 0,1 0,0 0,0 0,-24 0,24 0,-1 0,1 0,0 0,-24 0,24 0,0 0,0 0,-24 0,23 0,1 0,24 0,-24 0,-24 0,23 0,25 0,-24 0,-24 0,24 0,23 0,-23 0,0 0,-24 0,24 0,0 0,-1 0,1 0,0 0,0 0,0 0,-1 0,-23 0,24 0,0 0,0 0,0 0,-24 0,23 0,1 0,0 0,0 0,-24 0,24 0,0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2:23:21.1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58 338,'0'0,"24"0,-24 0,24 0,-1 0,-23 23,24-23,0 0,0 0,0 0,-24 0,23 0,1 0,0 0,0 0,0 0,0 0,-1 0,25 0,-24 0,0 0,23 0,-23 0,0 0,-24 0,24 0,-1 0,1 0,-24 0,24 0,0 0,0 0,0 0,-24 0,23 0,1 0,0 0,0 0,-24 0,24 0,-1 0,1 0,0 0,-24 0,24 0,0 0,-1 0,25 0,-48 0,24 0,24-23,-25 23,1 0,0 0,0 0,0 0,-1 0,1-24,0 24,0 0,0 0,-24 0,47 0,-23 0,24 0,-48-24,47 24,1 0,0 0,-1-24,25 0,-25 24,-47 0,48 0,-24 0,0 0,-24 0,23 0,1 0,0 0,0 0,-24 0,24 0,-1 0,1 0,0 0,-24 0,24 0,0 0,-1 0,1 0,-24 0,24 0,0 0,0 0,0 0,-24 0,23 0,1 24,0-24,0 0,-24 0,24 0,-24 24,23-24,1 0,-24 0,24 0,0 0,0 0,-1 0,-23 0,24 0,0 0,0 0,0 24,-24-24,24 0,-1 0,1 0,0 0,-24 0,0 0,24 0,0 0,-1 0,-23 24,0-1,-23 1,23 0,0-24,-24 0,24 24,0 0,-24-24,24 23,0 1,-24-24,24 0,0 24,0 0,0 0,0 0,0-24,24 0,-24 23,-24-23,-23 0,23 0,24-23,-24 23,0 0,24-24,-24 24,0 0,1 0,23 0,-24 0,0 0,0 0,0 0,24 0,-23 0,-1 0,0 0,0 0,24 0,-24 0,1 0,-1 0,0 0,24 0,-24 0,0 0,24-24,-24 24,1 0,23 0,-24 0,0 0,0 0,0 0,24 0,-23 0,-1 0,0 0,0 0,24 0,-24 0,1 0,-1 0,0 0,24 0,-24 0,0 0,0 0,1 0,23 0,-48 0,24 24,0-24,24 0,-23 0,-1 24,0-24,0 0,24 0,-24 0,1 0,-1 0,0 0,24 0,-24 0,0 0,0 0,1 0,23 0,-24 0,0 0,24 23,-24-23,0 0,24 0,-23 0,-1 0,0 0,0 0,24 0,-24 0,1 0,-1 0,24 0,-24 0,0 0,0 0,0 0,24 0,-23 0,-1 0,0 0,0 0,24 0,-24 0,1 0,-1 0,0 0,24 0,-24 0,0 0,1 0,-25 0,48 0,-24 0,0 0,0 0,1 0,23 0,-24 0,0 0,0 0,24 0,-24 0,1 0,-1 0,0 0,24 0,-24 0,0 0,1 0,-1 0,24 0,-24 0,0 0,0 0,0 0,24 0,-23 0,-1 0,-24 0,1-23,47 23,-24 0,0-24,0 24,0 0,24-48,0 0,0 25,0-1,0 0,24-24,-24 25,24 23,-24-24,0 0,24 24,-24-24,24 24,-24-24,0 24,23 0,-23 0,24 0,0 0,0 0,-24-23,0 23,24 0,-1 0,1 0,0 0,-24 0,24 0,0 0,0 0,-1 0,-23 0,24 0,0 0,0 0,0 0,-24 0,23 0,1 0,0 0,0 0,-24 0,24 0,-1 0,1 0,0 0,-24 0,24 0,0 0,0 0,-1 0,-23 0,24 0,0 0,0 0,0 0,-24 0,23 0,1 0,0 0,-24 0,24 0,0 23,-1-23,1 0,-24 0,24 0,0 0,0 0,0 0,-24 0,23 0,1 24,0-24,0 0,-24 0,24 0,-1 0,1 0,0 0,-24 0,24 0,0 0,-1 0,1 0,-24 24,0-24,24 0,0 0,0 0,0 0,-24 0,23 0,1 0,0 0,0 0,-24 0,24 0,-1 0,1 0,0 0,-24 0,24 0,0 0,-1-24,1 24,-24 0,24 0,0 0,0 0,0-24,23-23,72-1,-47 0,23 25,-24-1,-23 0,0 0,-25 24,1 0,-24 0,24 0,0 0,0 0,-1 0,-23 0,24 0,0 0,0 0,0 0,-24 0,0 24,24-24,-24 24,23-24,1 24,-24-24,24 0,-24 23,0 1,0 0,0 0,0-24,0 0,0 24,0 0,24-24,-24 23,24-23,-24 24,23-24,-23 0,0 24,0 0,0 0,24-24,-24 23,0-23,0 24,0 0,0 0,0 0,0-24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2:23:43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215 77,'47'0,"-23"0,0 0,0 0,0 0,-1 0,1 0,-24 0,24 0,0 0,0 0,-24 24,23-24,-23 0,24 0,0 0,0 0,0 0,-24 0,24 0,-1 0,1 0,0 0,-24 0,24 0,0 0,-1 0,1 0,-24 0,24 0,0 0,0 0,-1 0,-23 0,24 0,0 0,0 0,0 0,-24 0,24 0,-1 0,1 0,0 0,-24 0,24 0,0 0,-1 0,1 0,-24 0,0-24,24 24,0 0,0 0,-1 0,-23 0,24 0,0 0,0 0,-24 0,24 0,0 0,-1 0,1 0,-24 0,24 0,0 0,0 0,-1 0,-23 0,24 0,0 0,0 0,0 0,-24 0,23 0,1-23,0 23,0 0,-24 0,24 0,0 0,-1 0,1 0,-24 0,24 0,0 0,0 0,-1 0,-23 0,24 0,0 0,0 0,0 0,-24 0,23 0,1 0,0 0,0 0,-24 0,24 0,0 0,-1 0,1 0,-24 0,24 0,0 0,0 0,-1 0,-23 0,24 0,0 0,0 0,-24 0,24 0,-1 0,1 0,0 0,-24 0,24 0,0 0,0 0,-1 0,-23 0,24 0,0 0,0 0,0 0,-24 0,23 0,1 0,0 0,0 0,-24 0,24 0,-1 0,-23 0,24 0,0 0,-24 0,24 0,0 0,0 0,-1 0,-23 0,24 0,0 0,0 23,0-23,-24 24,0 0,0-24,0 24,0 0,0-1,0 1,0-24,0 24,0 0,0 0,0-1,0-23,0 24,0 0,0-24,0 24,0 0,0-24,0 24,-24-24,0 0,0 0,0 0,24 0,-23 0,-1 0,0 0,0 0,24 0,-24 0,0 0,1 0,-1 0,24 0,-24 0,0 0,0 0,24 23,-23-23,23 0,-24 0,0 0,0 0,0 0,24 24,0-24,-23 0,-1 0,0 0,0 0,24 0,-24 0,0 0,24 24,-23-24,-1 0,24 0,-24 0,0 0,0 0,1 0,23 0,-24 0,0 0,0 0,0 0,24 0,-23 0,-1 0,0 0,0 0,24 0,-24 0,0 0,1 0,-1 0,24 0,-24 0,0 0,0 0,24 0,-23 0,-1 0,0 0,0 0,24 0,-24 0,1 0,-1 0,0 0,24 0,-24 0,24-24,-24 24,0 0,1 0,23 0,-24 0,0 0,0 0,0 0,24 0,-23 0,-1 0,0 0,0 0,24 0,-24 0,1 0,-1 0,0 0,24 0,-24 0,0 0,0 0,1 0,23 0,-24 0,0 0,0 0,0 0,24 0,-23 0,-1 0,0 0,0 0,24 0,-24 0,1 0,-1 0,0 0,24 0,-24 0,0 0,0 0,1 0,23 0,-24 0,0 0,0 0,24 0,-24 0,1 0,-1 0,0 0,24 0,-24 0,0 24,1-24,-1 0,24 0,-24 0,0 0,0 0,0 0,24 24,0-24,-23 0,-1 0,0 0,0 0,24 0,-24 0,1 0,-1 0,0 0,24 0,-24 24,0-24,1 0,-1 0,24 0,0-24,-24 24,24-24,0 0,0 0,0 24,0-23,0-1,0 0,0 0,0 24,0-24,0 0,0 1,0 23,48 0,-25-24,1 24,0 0,24 0,-25 0,1 0,-24 0,24 0,0 0,0 0,-1 0,-23 0,48 0,-24 0,0 0,-24 0,47 0,-23 0,0 0,0 0,-24 0,47 0,-23 0,0 0,-24 0,24 0,23 0,-23 0,0 0,24 0,-24 0,23 0,-47 0,48 0,-24 0,23 24,-47-24,48 0,-24 0,-1 0,1 0,0 0,0 0,0 0,23 0,-47 0,24 0,24 0,-1 0,25-48,-48 48,-1 0,25 0,-24 0,0 0,-24 0,24 0,-1 0,1 0,0 0,-24 0,24 0,23 0,-23 0,0 24,24-24,-25 24,25-24,-24 0,-24 23,24-23,0 0,-1 0,-23 24,24-24,0 0,0 0,0 0,-24 0,0 0,23 0,1 0,0 0,0 0,0 0,23 0,25 0,-25 0,-23 0,0 0,0 0,0 0,-1 0,1 0,-24 0,24 0,0 0,0 24,-1-24,-23 0,24 0,0 24,0-24,0 0,-24 0,24 24,-1-24,1 0,0 0,-24 24,0-24,24 0,0 0,-1 0,-23 0,0 23,0 1,0 0,-23-24,-1 0,0 0,0 0,24 0,-24 0,1 0,23 24,-24-24,0 0,24 0,-24 0,0 0,0 0,1 0,23 0,-24 0,0 0,0 0,0 0,24 0,-47 0,23 0,0 0,0 0,24 0,-23 0,-1 0,0 0,24 0,-24 0,0 0,0 0,1 0,23 0,-24 0,0 0,0 0,0 0,24 0,-23 0,-1 0,0 0,0 0,24 0,-24 0,1 0,-1 0,0 0,24 0,-24 0,-24 0,25 0,-1 0,24 0,-24 0,0 0,0 0,24 0,-23 0,-1 0,0 0,0 0,24 0,-24 0,1 0,-1 0,0 0,24 0,-24 0,0 0,0 0,1 0,23 0,-24 0,0 0,0 0,0 0,24 0,-23 0,-1 0,0 0,0 0,24 0,-24 0,1 0,-1 0,0 0,24 0,-24 0,0 0,0 0,1 0,23 0,-24 0,0 0,0 0,0 0,24 0,-23 0,-1 0,0 0,0 0,24 0,-24 0,1 0,-1 0,0 0,24 0,-24 0,0 0,0 0,24 0,-23 0,-1 0,0 0,0 0,24 0,-24 0,1 0,-1 0,0 0,24 0,-24 0,0 0,1 0,23-24,-24 24,24 0,0 0,-24 0,-24 0,24 0,1 0,-1 0,0 0,0 0,0 0,24 0,-23 0,23 24,-24-24,0 0,24 24,-24-24,24 0,-24 0,1 0,-1 0,0 0,24 0,-24 0,0 0,0 0,24 23,-23-23,23 0,-24 0,0 0,24-23,0-1,0 0,0 0,0 24,0-24,0 1,0-1,0 0,0 24,0-24,0 0,0 0,0 1,0 23,0-24,0 0,0 0,0 0,0 24,0-23,0-1,24 24,23 0,-23 0,0 0,-24 0,24 0,0 0,0 0,-1 0,-23 0,24 0,0 0,0 0,-48 0,0 0,0 0,1 0,23 0,0-24,0 0,-24 24,24 0,-24 0,24-24,-24 24,24-23,-24-1,24 0,0 24,0 24,0-24,0 24,0-1,-24-23,1 0,23 0,-48 24,24 0,24-24,0 24,-24-24,24 24,0-1,0-23,24 0,0 24,0-24,-24 24,0 0,24-24,-1 24,1-24,0 0,-24 23,0-23,0 24,24-24,-24 24,24 0,0-24,-1 0,-23 0,24 0,0 0,24 0,-25 0,-23 0,24 0,0 0,0 0,0 0,-24 0,23 0,1-24,24 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2:24:08.8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2:24:14.6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2763 521,'-24'0,"1"0,-1 0,0 0,24 0,-48 0,25 0,-1 0,0 0,24 0,-24 0,0 0,0 0,1 0,23 0,-24 0,0 0,0 0,0 0,24 0,-23 0,-1 0,24-24,-24 24,0 0,24 0,-24 0,1 0,-1 0,24 0,-24 0,0 0,0 0,0 0,24 0,-23 0,-1 0,0 0,0 0,24 0,-24 0,1 0,-1 0,0 0,24 0,-24 0,0 0,1 0,-1 0,24 0,-24 0,0 0,0 0,0 0,24 0,-23 0,-1 0,0 0,0 0,24 0,-24 0,1 0,-1 0,0 0,24 0,-24 0,0 0,1 0,-1 0,24 0,-48 0,24 0,0 0,24 0,-23 0,-1 0,0 0,0 0,24 0,-24 0,-23 0,23 0,24 0,-24 0,-23 0,23 0,0 0,0 0,0 0,0 0,1 0,23 0,-24 0,0 0,0 0,0 0,24 0,-23 0,-1 0,0 0,0 0,24 0,-24 0,1 0,-1 0,0 0,24 0,-24 0,0 0,0 0,1 0,23 0,-24 0,0 0,0 0,0 0,24 0,-23 0,-1 0,0 0,0 0,24 0,-24 0,1 0,-1 0,0 0,24 0,-24 0,0 0,0 0,1 0,23 0,-24 0,0 0,0 0,0 0,24 0,-23 0,-1 0,0 0,24 0,0-24,0 0,0 1,0-1,0 0,0 0,24 24,-24-24,0 0,0 1,0 23,0-24,0 0,0 0,0 0,0 24,0-47,0 23,0 0,0 24,0-24,-24 24,24-23,0-1,0 0,0 48,0 0,0-1,0 1,24-24,0 0,-24 24,23 0,-23 0,0-24,0 23,24-23,0 0,0 0,0 0,-24 0,23 0,1 0,24 0,-24 0,0 0,23 0,1 0,-24-23,-1 23,1 0,0 0,0 0,-24-24,24 24,-1 0,1 0,0 0,-24 0,24-24,0 24,0 0,-1 0,-23 0,24 0,0 0,0 0,0-24,-24 24,23 0,-23 0,24 0,0 0,-24-24,24 24,-24-23,24 23,-1 0,1 0,-24-24,24 24,-24 0,24 0,0 0,0 0,-1 0,-23 0,24 0,0 0,0 0,0 0,-24 0,23 0,1 0,0 0,0 0,-24 0,24 0,-1 0,1 0,0 0,-24 0,24 0,0 0,0 0,-1 0,-23 0,24 0,0 0,0 0,0 0,-24 0,23 0,1 0,0 0,-24 0,24 0,0 0,-1 0,1 0,-24 0,24 0,0 0,0 0,0 0,-24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2:24:38.5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48 38,'24'0,"-24"0,24 0,-1 0,1 0,0 0,-24 0,48 0,-25 0,25 0,-48 0,48 0,-25 0,1 0,0 0,0 0,0 0,0 0,-1 0,1 0,0 0,0 0,23 0,-47 0,24 0,0 0,0 0,0 0,-24 0,23 0,1 0,0 0,0 0,-24 0,24 0,0 0,-1 0,1 0,-24 0,24 0,0 0,0 0,-24 0,23 0,1 0,0 0,0 0,-24 0,24 0,-1 0,1 0,0 0,-24 0,24 0,0 0,0 0,-1-24,1 24,0 0,0 0,0 0,-1 0,-23 0,24 0,0 0,0 0,0 0,-24 0,23 0,1 0,0 0,-24 0,24 0,0 0,0 0,-1 0,-23 0,24 0,0 0,0 0,0 0,-24 0,23 0,1 0,0 0,0 0,-24 0,0 0,24 0,-1 0,-23 72,0-48,0-1,0-23,0 24,0 0,0 0,0 0,0-24,0 23,0 1,0 0,0 0,0-24,0 24,0 0,-23-24,-1 0,0 0,0 0,24 0,-24 0,1 0,-1 0,0 0,24 0,-24 0,0 0,1 0,-1 0,24-24,-24 24,0 0,0 0,0 0,24 0,-23 0,-1 0,0 0,0 0,24 0,-24 0,1 0,-1 0,0 0,24 0,-24 0,0 0,1 0,-1 0,24 0,-24-24,0 24,0 0,0 0,24 0,-23 0,23-24,-24 24,0 0,0 0,24 0,-24 0,1 0,-1 0,0 0,24-24,0 24,-24 0,0 0,1 0,-1 0,24 0,-24 0,0 0,0 0,24 0,-24 0,1 0,-1 0,0 0,24 0,-24 0,0 0,1 0,-1 0,24 0,-24 0,0 0,0 0,1 0,23 0,-24 0,0 0,0 0,0 0,24 0,-24 0,1 0,-1 0,0 0,24 0,-24 0,0 0,1 0,-1 0,24 0,-24 0,0 0,0 0,1 0,23 0,-24 0,0 0,0 0,0 0,24 0,24 0,0 0,0 0,-24 0,24 0,-1 0,1 0,0 0,-24 0,24 0,0 0,-1 0,1 0,-24 0,24 0,0 0,0 0,-1 0,-23 0,24 0,0 0,0 0,0 0,-24 0,24 0,-1 0,1 0,0 0,-24 0,24 0,0 0,-1 0,1 0,-24 0,24 0,0 0,0 0,-1 0,-23 0,24 24,0-24,0 0,0 0,-24 0,24 0,-1 24,1-24,0 0,-24 0,24 24,0-24,-1 0,1 0,-24 0,0 0,24 0,0 0,-24 24,-24-24,0 0,0 0,1 0,23 0,-24 0,0 0,0 0,0 0,24 0,-23 0,-1 0,0 0,0 0,24 0,-24 0,0 0,1 0,-1 0,24 0,-24 0,0 0,0 0,-23 0,47 0,-24 0,0 0,0 0,24 0,-23 0,-1 0,0 0,0 0,24 0,-24 0,0 0,1 0,-1 0,24 0,-24 0,0 0,0 0,1 0,23 0,0-24,-24 24,0 0,0 0,0-24,24 24,-23 0,-1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6-07-24T03:11:35.8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0,'0'0,"24"0,0 0,0 0,-24 0,24 0,0 0,-1 0,1 0,-24 0,24 0,0 0,0 0,-1 24,-23-24,24 0,0 0,0 0,0 0,-24 0,23 0,1 0,0 0,0 0,-24 0,24 0,0 0,-1 0,1 0,-24 0,24 0,0 0,0 0,-1 0,-23 0,24 0,0 0,0 0,0 0,-24 0,23 0,1 0,0 0,0 0,0 0,0 0,-1 0,1 0,-24 0,24 0,0 0,0 0,-1 0,-23 0,24 0,0 0,0 0,0 0,-24 0,23 0,1 0,0 0,0 0,-24 0,24 0,0 0,-1 0,1 0,-24 0,24 0,0 0,0 0,-1 0,-23 0,24 0,-24 24,24-24,0 0,-24 23,0-23,0 24,0 0,0 0,0 0,0-24,0 47,0-23,0 0,0 0,0-24,-24 0,24 24,0-1,0 1,-24-24,-23 0,-1 0,24 0,-23 0,-1 0,24-24,0 24,24 0,-24 0,1 0,-1 0,0 0,24 0,-24 0,0 0,1 0,-1 0,24 0,-24-23,0 23,0 0,24 0,-23 0,-1 0,0 0,0 0,24 0,-24 0,0 0,1 0,-1 0,24 0,-24 0,0 0,0 0,1 0,23 0,-24 0,0 0,0 0,0 0,1 0,-1 0,0 0,-24 0,48 0,-24 0,-23 0,23 0,24 0,-24 0,0 0,1 0,-1 0,24 0,-24 0,0 0,0 0,1 0,23 0,-24 0,0 0,0 0,0 0,24 0,-24 0,1 0,23-24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57C632-221D-4CA1-8400-998BF67ED109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13A973-DBE5-4A88-8616-FC812824FC8F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352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</a:t>
            </a:fld>
            <a:endParaRPr 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11</a:t>
            </a:fld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Muscle tenderness is a grave sign indicating</a:t>
            </a:r>
            <a:r>
              <a:rPr lang="ar-JO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impending muscle infarction.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12</a:t>
            </a:fld>
            <a:endParaRPr 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13</a:t>
            </a:fld>
            <a:endParaRPr lang="ar-J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14</a:t>
            </a:fld>
            <a:endParaRPr 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15</a:t>
            </a:fld>
            <a:endParaRPr lang="ar-J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16</a:t>
            </a:fld>
            <a:endParaRPr lang="ar-J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17</a:t>
            </a:fld>
            <a:endParaRPr lang="ar-J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18</a:t>
            </a:fld>
            <a:endParaRPr lang="ar-J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19</a:t>
            </a:fld>
            <a:endParaRPr lang="ar-J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20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21</a:t>
            </a:fld>
            <a:endParaRPr lang="ar-J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JO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ادخال النية في كل شيء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ar-JO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د.معلى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22</a:t>
            </a:fld>
            <a:endParaRPr lang="ar-J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23</a:t>
            </a:fld>
            <a:endParaRPr lang="ar-J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24</a:t>
            </a:fld>
            <a:endParaRPr lang="ar-J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25</a:t>
            </a:fld>
            <a:endParaRPr lang="ar-J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26</a:t>
            </a:fld>
            <a:endParaRPr lang="ar-J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27</a:t>
            </a:fld>
            <a:endParaRPr lang="ar-J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28</a:t>
            </a:fld>
            <a:endParaRPr lang="ar-J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Candara" pitchFamily="34" charset="0"/>
              </a:rPr>
              <a:t>In thin pts a tortuous but normal-diameter aorta can feel aneurysmal.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29</a:t>
            </a:fld>
            <a:endParaRPr lang="ar-J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30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31</a:t>
            </a:fld>
            <a:endParaRPr lang="ar-J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32</a:t>
            </a:fld>
            <a:endParaRPr lang="ar-J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33</a:t>
            </a:fld>
            <a:endParaRPr lang="ar-J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your fingers 2–3 cm below the knee crease &amp; try to compress the artery against back of tibia as it passes under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soleal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34</a:t>
            </a:fld>
            <a:endParaRPr lang="ar-J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35</a:t>
            </a:fld>
            <a:endParaRPr lang="ar-J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36</a:t>
            </a:fld>
            <a:endParaRPr lang="ar-J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39</a:t>
            </a:fld>
            <a:endParaRPr lang="ar-J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40</a:t>
            </a:fld>
            <a:endParaRPr lang="ar-J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41</a:t>
            </a:fld>
            <a:endParaRPr lang="ar-J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42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43</a:t>
            </a:fld>
            <a:endParaRPr lang="ar-J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44</a:t>
            </a:fld>
            <a:endParaRPr lang="ar-J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47</a:t>
            </a:fld>
            <a:endParaRPr lang="ar-J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48</a:t>
            </a:fld>
            <a:endParaRPr lang="ar-J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49</a:t>
            </a:fld>
            <a:endParaRPr lang="ar-J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50</a:t>
            </a:fld>
            <a:endParaRPr lang="ar-J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51</a:t>
            </a:fld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waking distance is the distance the patient can walk before the pain gets so severe the should </a:t>
            </a:r>
            <a:r>
              <a:rPr lang="en-US" dirty="0" err="1"/>
              <a:t>stoal</a:t>
            </a:r>
            <a:r>
              <a:rPr lang="en-US" dirty="0"/>
              <a:t> common p</a:t>
            </a:r>
          </a:p>
          <a:p>
            <a:r>
              <a:rPr lang="en-US" dirty="0"/>
              <a:t>Male pts who have bilateral common iliac or </a:t>
            </a:r>
            <a:r>
              <a:rPr lang="en-US" dirty="0" err="1"/>
              <a:t>intrna</a:t>
            </a:r>
            <a:r>
              <a:rPr lang="en-US" dirty="0"/>
              <a:t> iliac artery occlusion may develop </a:t>
            </a:r>
            <a:r>
              <a:rPr lang="en-US" dirty="0" err="1"/>
              <a:t>lerich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drome (</a:t>
            </a:r>
            <a:r>
              <a:rPr lang="en-US" dirty="0" err="1"/>
              <a:t>butto</a:t>
            </a:r>
            <a:r>
              <a:rPr lang="en-US" dirty="0"/>
              <a:t> claudication and erectile dysfunction )</a:t>
            </a:r>
          </a:p>
          <a:p>
            <a:r>
              <a:rPr lang="en-US" dirty="0"/>
              <a:t>Claudication by itself is not limb threatening,  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7</a:t>
            </a:fld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8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A973-DBE5-4A88-8616-FC812824FC8F}" type="slidenum">
              <a:rPr lang="ar-JO" smtClean="0"/>
              <a:pPr/>
              <a:t>10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6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8279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638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7406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3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923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2540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833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1129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8975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707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E3A461-758B-49D1-A4BD-D36428269E06}" type="datetimeFigureOut">
              <a:rPr lang="ar-JO" smtClean="0"/>
              <a:pPr/>
              <a:t>22/12/1441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03E2DB-3975-4463-A963-53EA28AF2937}" type="slidenum">
              <a:rPr lang="ar-JO" smtClean="0"/>
              <a:pPr/>
              <a:t>‹#›</a:t>
            </a:fld>
            <a:endParaRPr lang="ar-J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71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customXml" Target="../ink/ink16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5" Type="http://schemas.openxmlformats.org/officeDocument/2006/relationships/image" Target="../media/image19.png"/><Relationship Id="rId10" Type="http://schemas.openxmlformats.org/officeDocument/2006/relationships/customXml" Target="../ink/ink15.xml"/><Relationship Id="rId4" Type="http://schemas.openxmlformats.org/officeDocument/2006/relationships/customXml" Target="../ink/ink13.xml"/><Relationship Id="rId9" Type="http://schemas.openxmlformats.org/officeDocument/2006/relationships/image" Target="../media/image17.png"/><Relationship Id="rId14" Type="http://schemas.openxmlformats.org/officeDocument/2006/relationships/customXml" Target="../ink/ink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2" Type="http://schemas.openxmlformats.org/officeDocument/2006/relationships/customXml" Target="../ink/ink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1.xml"/><Relationship Id="rId10" Type="http://schemas.openxmlformats.org/officeDocument/2006/relationships/image" Target="../media/image9.png"/><Relationship Id="rId4" Type="http://schemas.openxmlformats.org/officeDocument/2006/relationships/customXml" Target="../ink/ink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customXml" Target="../ink/ink2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10" Type="http://schemas.openxmlformats.org/officeDocument/2006/relationships/customXml" Target="../ink/ink27.xml"/><Relationship Id="rId9" Type="http://schemas.openxmlformats.org/officeDocument/2006/relationships/customXml" Target="../ink/ink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7.png"/><Relationship Id="rId18" Type="http://schemas.openxmlformats.org/officeDocument/2006/relationships/customXml" Target="../ink/ink7.xml"/><Relationship Id="rId26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1.png"/><Relationship Id="rId7" Type="http://schemas.openxmlformats.org/officeDocument/2006/relationships/image" Target="../media/image41.png"/><Relationship Id="rId12" Type="http://schemas.openxmlformats.org/officeDocument/2006/relationships/customXml" Target="../ink/ink4.xml"/><Relationship Id="rId17" Type="http://schemas.openxmlformats.org/officeDocument/2006/relationships/image" Target="../media/image9.png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24" Type="http://schemas.openxmlformats.org/officeDocument/2006/relationships/customXml" Target="../ink/ink10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4.png"/><Relationship Id="rId10" Type="http://schemas.openxmlformats.org/officeDocument/2006/relationships/customXml" Target="../ink/ink3.xml"/><Relationship Id="rId19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758952"/>
            <a:ext cx="7543800" cy="389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Peripheral Vascular System</a:t>
            </a:r>
            <a:endParaRPr kumimoji="0" lang="en-US" sz="8000" b="1" i="0" u="none" strike="noStrike" cap="none" spc="-50" normalizeH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25038" y="5225240"/>
            <a:ext cx="75438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700808"/>
            <a:ext cx="8352928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A ‘red flag’ symptom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* Indicates severe, multilevel LL PAD.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* Mandates urgent referral to a vascular surgeon 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	&gt;&gt; As failure to re-</a:t>
            </a:r>
            <a:r>
              <a:rPr lang="en-US" sz="2200" dirty="0" err="1">
                <a:latin typeface="Candara" pitchFamily="34" charset="0"/>
              </a:rPr>
              <a:t>vascularise</a:t>
            </a:r>
            <a:r>
              <a:rPr lang="en-US" sz="2200" dirty="0">
                <a:latin typeface="Candara" pitchFamily="34" charset="0"/>
              </a:rPr>
              <a:t> &gt;&gt; critical LLI with tissue loss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	(gangrene, ulceration) &amp; amputation.</a:t>
            </a:r>
          </a:p>
          <a:p>
            <a:pPr algn="l" rtl="0"/>
            <a:endParaRPr lang="en-US" sz="2200" dirty="0">
              <a:latin typeface="Candara" pitchFamily="34" charset="0"/>
            </a:endParaRPr>
          </a:p>
          <a:p>
            <a:pPr algn="ctr" rtl="0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Rest Pain vs. Diabetic Neuropathy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* </a:t>
            </a:r>
            <a:r>
              <a:rPr lang="en-US" sz="2200" b="1" dirty="0">
                <a:latin typeface="Candara" pitchFamily="34" charset="0"/>
              </a:rPr>
              <a:t>Both</a:t>
            </a:r>
            <a:r>
              <a:rPr lang="en-US" sz="2200" dirty="0">
                <a:latin typeface="Candara" pitchFamily="34" charset="0"/>
              </a:rPr>
              <a:t> may be worse at night.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* </a:t>
            </a:r>
            <a:r>
              <a:rPr lang="en-US" sz="2200" b="1" dirty="0">
                <a:latin typeface="Candara" pitchFamily="34" charset="0"/>
              </a:rPr>
              <a:t>Neuropathic</a:t>
            </a:r>
            <a:r>
              <a:rPr lang="en-US" sz="2200" dirty="0">
                <a:latin typeface="Candara" pitchFamily="34" charset="0"/>
              </a:rPr>
              <a:t> pain: - usually </a:t>
            </a:r>
            <a:r>
              <a:rPr lang="en-US" sz="2200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not confined </a:t>
            </a:r>
            <a:r>
              <a:rPr lang="en-US" sz="2200" dirty="0">
                <a:latin typeface="Candara" pitchFamily="34" charset="0"/>
              </a:rPr>
              <a:t>to the foot,</a:t>
            </a:r>
          </a:p>
          <a:p>
            <a:pPr lvl="5" algn="l" rtl="0"/>
            <a:r>
              <a:rPr lang="en-US" sz="2200" dirty="0">
                <a:latin typeface="Candara" pitchFamily="34" charset="0"/>
              </a:rPr>
              <a:t> - burning, tingling or numbness (</a:t>
            </a:r>
            <a:r>
              <a:rPr lang="en-US" sz="2200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dysaesthesia</a:t>
            </a:r>
            <a:r>
              <a:rPr lang="en-US" sz="2200" dirty="0">
                <a:latin typeface="Candara" pitchFamily="34" charset="0"/>
              </a:rPr>
              <a:t>), </a:t>
            </a:r>
          </a:p>
          <a:p>
            <a:pPr lvl="5" algn="l" rtl="0"/>
            <a:r>
              <a:rPr lang="en-US" sz="2200" dirty="0">
                <a:latin typeface="Candara" pitchFamily="34" charset="0"/>
              </a:rPr>
              <a:t> - Not relieved by </a:t>
            </a:r>
            <a:r>
              <a:rPr lang="en-US" sz="2200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dependency</a:t>
            </a:r>
            <a:r>
              <a:rPr lang="en-US" sz="2200" dirty="0">
                <a:latin typeface="Candara" pitchFamily="34" charset="0"/>
              </a:rPr>
              <a:t>,</a:t>
            </a:r>
          </a:p>
          <a:p>
            <a:pPr lvl="5" algn="l" rtl="0"/>
            <a:r>
              <a:rPr lang="en-US" sz="2200" dirty="0">
                <a:latin typeface="Candara" pitchFamily="34" charset="0"/>
              </a:rPr>
              <a:t> - Many pts cannot even bear bedclothes pressure on their feet.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68960"/>
            <a:ext cx="2088232" cy="2015936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500" b="1" dirty="0">
                <a:latin typeface="Candara" pitchFamily="34" charset="0"/>
              </a:rPr>
              <a:t>In severe LL PAD, even trivial injuries to feet fail to heal.</a:t>
            </a:r>
            <a:endParaRPr lang="ar-JO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3140968"/>
            <a:ext cx="2376264" cy="2015936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500" b="1" dirty="0">
                <a:latin typeface="Candara" pitchFamily="34" charset="0"/>
              </a:rPr>
              <a:t>This allows bacteria to enter, leading to gangrene &amp;/or ulceration.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3140968"/>
            <a:ext cx="2664296" cy="2015936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500" b="1" dirty="0">
                <a:latin typeface="Candara" pitchFamily="34" charset="0"/>
              </a:rPr>
              <a:t>Without re-</a:t>
            </a:r>
            <a:r>
              <a:rPr lang="en-US" sz="2500" b="1" dirty="0" err="1">
                <a:latin typeface="Candara" pitchFamily="34" charset="0"/>
              </a:rPr>
              <a:t>vascularisation</a:t>
            </a:r>
            <a:r>
              <a:rPr lang="en-US" sz="2500" b="1" dirty="0">
                <a:latin typeface="Candara" pitchFamily="34" charset="0"/>
              </a:rPr>
              <a:t>; leads </a:t>
            </a:r>
            <a:r>
              <a:rPr lang="en-US" sz="2500" b="1" u="sng" dirty="0">
                <a:solidFill>
                  <a:srgbClr val="FF0000"/>
                </a:solidFill>
                <a:latin typeface="Candara" pitchFamily="34" charset="0"/>
              </a:rPr>
              <a:t>quickly</a:t>
            </a:r>
            <a:r>
              <a:rPr lang="en-US" sz="2500" b="1" dirty="0">
                <a:latin typeface="Candara" pitchFamily="34" charset="0"/>
              </a:rPr>
              <a:t> to amputation &amp;/or death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555776" y="3717032"/>
            <a:ext cx="57606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Right Arrow 10"/>
          <p:cNvSpPr/>
          <p:nvPr/>
        </p:nvSpPr>
        <p:spPr>
          <a:xfrm>
            <a:off x="5652120" y="3789040"/>
            <a:ext cx="57606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1560" y="1772816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 rtl="0"/>
            <a:r>
              <a:rPr lang="en-US" sz="33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Tissue loss </a:t>
            </a:r>
          </a:p>
          <a:p>
            <a:pPr algn="ctr" rtl="0"/>
            <a:r>
              <a:rPr lang="en-US" sz="33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(ulceration &amp;/or gangrene)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3648" y="566124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andara" pitchFamily="34" charset="0"/>
              </a:rPr>
              <a:t>* critical limb ischaemia (rest pain, tissue loss) typically have an </a:t>
            </a:r>
            <a:r>
              <a:rPr lang="en-US" i="1" u="sng" dirty="0">
                <a:latin typeface="Candara" pitchFamily="34" charset="0"/>
              </a:rPr>
              <a:t>ankle BP &lt;50 </a:t>
            </a:r>
            <a:r>
              <a:rPr lang="en-US" dirty="0">
                <a:latin typeface="Candara" pitchFamily="34" charset="0"/>
              </a:rPr>
              <a:t>mmHg, </a:t>
            </a:r>
            <a:r>
              <a:rPr lang="en-US" i="1" u="sng" dirty="0">
                <a:latin typeface="Candara" pitchFamily="34" charset="0"/>
              </a:rPr>
              <a:t>ABI &lt;0.4  </a:t>
            </a:r>
            <a:r>
              <a:rPr lang="en-US" dirty="0">
                <a:latin typeface="Candara" pitchFamily="34" charset="0"/>
              </a:rPr>
              <a:t>&amp; a </a:t>
            </a:r>
            <a:r>
              <a:rPr lang="en-US" i="1" u="sng" dirty="0">
                <a:latin typeface="Candara" pitchFamily="34" charset="0"/>
              </a:rPr>
              <a:t>+ve Buerger’s </a:t>
            </a:r>
            <a:r>
              <a:rPr lang="en-US" dirty="0">
                <a:latin typeface="Candara" pitchFamily="34" charset="0"/>
              </a:rPr>
              <a:t>test.</a:t>
            </a:r>
            <a:endParaRPr lang="ar-JO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3812" y="98072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3300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Signs of lower limb PAD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8280920" cy="26007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itchFamily="2" charset="2"/>
              <a:buChar char="q"/>
            </a:pPr>
            <a:r>
              <a:rPr lang="en-US" sz="2500" b="1" dirty="0">
                <a:latin typeface="Candara" pitchFamily="34" charset="0"/>
              </a:rPr>
              <a:t>Absence of hair.</a:t>
            </a:r>
          </a:p>
          <a:p>
            <a:pPr marL="457200" indent="-457200" algn="l" rtl="0">
              <a:buFont typeface="Wingdings" pitchFamily="2" charset="2"/>
              <a:buChar char="q"/>
            </a:pPr>
            <a:r>
              <a:rPr lang="en-US" sz="2500" b="1" dirty="0">
                <a:latin typeface="Candara" pitchFamily="34" charset="0"/>
              </a:rPr>
              <a:t>Thin skin.</a:t>
            </a:r>
          </a:p>
          <a:p>
            <a:pPr marL="457200" indent="-457200" algn="l" rtl="0">
              <a:buFont typeface="Wingdings" pitchFamily="2" charset="2"/>
              <a:buChar char="q"/>
            </a:pPr>
            <a:r>
              <a:rPr lang="en-US" sz="2500" b="1" dirty="0">
                <a:latin typeface="Candara" pitchFamily="34" charset="0"/>
              </a:rPr>
              <a:t>Brittle nails. </a:t>
            </a:r>
          </a:p>
          <a:p>
            <a:pPr algn="l" rtl="0"/>
            <a:endParaRPr lang="en-US" sz="2200" dirty="0">
              <a:latin typeface="Candara" pitchFamily="34" charset="0"/>
            </a:endParaRPr>
          </a:p>
          <a:p>
            <a:pPr algn="l" rtl="0"/>
            <a:endParaRPr lang="en-US" sz="2200" dirty="0">
              <a:latin typeface="Candara" pitchFamily="34" charset="0"/>
            </a:endParaRPr>
          </a:p>
          <a:p>
            <a:pPr algn="l" rtl="0"/>
            <a:endParaRPr lang="en-US" sz="2200" dirty="0">
              <a:latin typeface="Candara" pitchFamily="34" charset="0"/>
            </a:endParaRPr>
          </a:p>
          <a:p>
            <a:pPr algn="l" rtl="0"/>
            <a:endParaRPr lang="en-US" sz="22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3812" y="722765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3300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Acute LLI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97152"/>
            <a:ext cx="82809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Candara" pitchFamily="34" charset="0"/>
              </a:rPr>
              <a:t>Irreversible damage </a:t>
            </a:r>
            <a:r>
              <a:rPr lang="en-US" sz="2400" b="1" u="sng" dirty="0">
                <a:solidFill>
                  <a:srgbClr val="FF0000"/>
                </a:solidFill>
                <a:latin typeface="Candara" pitchFamily="34" charset="0"/>
              </a:rPr>
              <a:t>unless</a:t>
            </a:r>
            <a:r>
              <a:rPr lang="en-US" sz="2400" dirty="0">
                <a:latin typeface="Candara" pitchFamily="34" charset="0"/>
              </a:rPr>
              <a:t> circulation is restored within a </a:t>
            </a:r>
            <a:r>
              <a:rPr lang="en-US" sz="2400" b="1" i="1" u="sng" dirty="0">
                <a:solidFill>
                  <a:srgbClr val="FF0000"/>
                </a:solidFill>
                <a:latin typeface="Candara" pitchFamily="34" charset="0"/>
              </a:rPr>
              <a:t>few hours.</a:t>
            </a:r>
            <a:endParaRPr lang="en-US" sz="2200" b="1" i="1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04864"/>
            <a:ext cx="531214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7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9500" y="3857625"/>
              <a:ext cx="839788" cy="34925"/>
            </p14:xfrm>
          </p:contentPart>
        </mc:Choice>
        <mc:Fallback xmlns="">
          <p:pic>
            <p:nvPicPr>
              <p:cNvPr id="317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3669" y="3804635"/>
                <a:ext cx="871091" cy="140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7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8788" y="3840163"/>
              <a:ext cx="1287462" cy="120650"/>
            </p14:xfrm>
          </p:contentPart>
        </mc:Choice>
        <mc:Fallback xmlns="">
          <p:pic>
            <p:nvPicPr>
              <p:cNvPr id="317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2933" y="3778074"/>
                <a:ext cx="1318811" cy="244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7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2588" y="3857625"/>
              <a:ext cx="77787" cy="77788"/>
            </p14:xfrm>
          </p:contentPart>
        </mc:Choice>
        <mc:Fallback xmlns="">
          <p:pic>
            <p:nvPicPr>
              <p:cNvPr id="317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6888" y="3794824"/>
                <a:ext cx="108830" cy="203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7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47138" y="55989538"/>
              <a:ext cx="0" cy="0"/>
            </p14:xfrm>
          </p:contentPart>
        </mc:Choice>
        <mc:Fallback xmlns="">
          <p:pic>
            <p:nvPicPr>
              <p:cNvPr id="317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47138" y="559895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7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" y="4954588"/>
              <a:ext cx="111125" cy="146050"/>
            </p14:xfrm>
          </p:contentPart>
        </mc:Choice>
        <mc:Fallback xmlns="">
          <p:pic>
            <p:nvPicPr>
              <p:cNvPr id="317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679" y="4891740"/>
                <a:ext cx="142112" cy="27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7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1238" y="3865563"/>
              <a:ext cx="1131887" cy="831850"/>
            </p14:xfrm>
          </p:contentPart>
        </mc:Choice>
        <mc:Fallback xmlns="">
          <p:pic>
            <p:nvPicPr>
              <p:cNvPr id="317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5417" y="3802211"/>
                <a:ext cx="1163169" cy="9585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932" y="10031"/>
            <a:ext cx="6514136" cy="630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357729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2068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33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Compartment Syndrome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8496944" cy="4473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Candara" pitchFamily="34" charset="0"/>
              </a:rPr>
              <a:t>* </a:t>
            </a:r>
            <a:r>
              <a:rPr lang="en-US" sz="2400" b="1" dirty="0">
                <a:latin typeface="Candara" pitchFamily="34" charset="0"/>
              </a:rPr>
              <a:t>Def. &gt;&gt; </a:t>
            </a:r>
            <a:r>
              <a:rPr lang="en-US" sz="2400" dirty="0">
                <a:latin typeface="Candara" pitchFamily="34" charset="0"/>
              </a:rPr>
              <a:t>increased pressure within the fascial compartments of the limb, most commonly the calf, which compromises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perfusion &amp; viability of muscle &amp; nerves.</a:t>
            </a:r>
          </a:p>
          <a:p>
            <a:pPr algn="l" rtl="0"/>
            <a:endParaRPr lang="en-US" sz="2400" dirty="0">
              <a:latin typeface="Candara" pitchFamily="34" charset="0"/>
            </a:endParaRPr>
          </a:p>
          <a:p>
            <a:pPr algn="l" rtl="0"/>
            <a:r>
              <a:rPr lang="en-US" sz="2400" dirty="0">
                <a:latin typeface="Candara" pitchFamily="34" charset="0"/>
              </a:rPr>
              <a:t>* </a:t>
            </a:r>
            <a:r>
              <a:rPr lang="en-US" sz="2400" b="1" dirty="0">
                <a:latin typeface="Candara" pitchFamily="34" charset="0"/>
              </a:rPr>
              <a:t>Causes: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commonest &gt;&gt; 1. </a:t>
            </a:r>
            <a:r>
              <a:rPr lang="en-US" sz="2400" dirty="0">
                <a:latin typeface="Candara" pitchFamily="34" charset="0"/>
              </a:rPr>
              <a:t>lower trauma, (e.g. fractured tibia),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			       </a:t>
            </a:r>
            <a:r>
              <a:rPr lang="en-US" sz="2400" b="1" dirty="0">
                <a:latin typeface="Candara" pitchFamily="34" charset="0"/>
              </a:rPr>
              <a:t>2. </a:t>
            </a:r>
            <a:r>
              <a:rPr lang="en-US" sz="2400" dirty="0">
                <a:latin typeface="Candara" pitchFamily="34" charset="0"/>
              </a:rPr>
              <a:t>reperfusion following tt of acute LLI.</a:t>
            </a:r>
          </a:p>
          <a:p>
            <a:pPr algn="l" rtl="0"/>
            <a:endParaRPr lang="en-US" dirty="0">
              <a:latin typeface="Candara" pitchFamily="34" charset="0"/>
            </a:endParaRPr>
          </a:p>
          <a:p>
            <a:pPr algn="l" rtl="0"/>
            <a:r>
              <a:rPr lang="en-US" sz="2400" dirty="0">
                <a:latin typeface="Candara" pitchFamily="34" charset="0"/>
              </a:rPr>
              <a:t>* </a:t>
            </a:r>
            <a:r>
              <a:rPr lang="en-US" sz="2400" b="1" dirty="0">
                <a:latin typeface="Candara" pitchFamily="34" charset="0"/>
              </a:rPr>
              <a:t>Failure to recognize &amp; treat &gt;&gt;</a:t>
            </a:r>
            <a:r>
              <a:rPr lang="en-US" sz="2400" dirty="0">
                <a:latin typeface="Candara" pitchFamily="34" charset="0"/>
              </a:rPr>
              <a:t> may require limb amputation!</a:t>
            </a:r>
          </a:p>
          <a:p>
            <a:pPr algn="l" rtl="0"/>
            <a:endParaRPr lang="en-US" dirty="0">
              <a:latin typeface="Candara" pitchFamily="34" charset="0"/>
            </a:endParaRPr>
          </a:p>
          <a:p>
            <a:pPr algn="l" rtl="0"/>
            <a:r>
              <a:rPr lang="en-US" sz="2400" dirty="0">
                <a:latin typeface="Candara" pitchFamily="34" charset="0"/>
              </a:rPr>
              <a:t>* 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</a:rPr>
              <a:t>The key symptom </a:t>
            </a:r>
            <a:r>
              <a:rPr lang="en-US" sz="2400" dirty="0">
                <a:latin typeface="Candara" pitchFamily="34" charset="0"/>
              </a:rPr>
              <a:t>&gt;&gt; severe pain often unrelieved by opioids &amp; exacerbated by active or passive movement. Peripheral pulses are usually present.</a:t>
            </a:r>
            <a:endParaRPr lang="en-US" sz="22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7808" y="69269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33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Mesenteric ischemia 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496944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600" dirty="0">
                <a:latin typeface="Candara" pitchFamily="34" charset="0"/>
              </a:rPr>
              <a:t>The three major visceral arteries</a:t>
            </a:r>
          </a:p>
          <a:p>
            <a:pPr algn="ctr" rtl="0"/>
            <a:r>
              <a:rPr lang="en-US" sz="2600" dirty="0">
                <a:latin typeface="Candara" pitchFamily="34" charset="0"/>
              </a:rPr>
              <a:t>   (celiac trunk, SMA &amp; IMA).</a:t>
            </a:r>
          </a:p>
          <a:p>
            <a:pPr algn="ctr" rtl="0"/>
            <a:endParaRPr lang="en-US" sz="10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{"/>
            </a:pPr>
            <a:r>
              <a:rPr lang="en-US" sz="2600" b="1" u="sng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 Chronic mesenteric arterial insufficiency:</a:t>
            </a:r>
          </a:p>
          <a:p>
            <a:pPr lvl="1" algn="l" rtl="0">
              <a:buFontTx/>
              <a:buChar char="-"/>
            </a:pPr>
            <a:r>
              <a:rPr lang="en-US" sz="2600" dirty="0">
                <a:latin typeface="Candara" pitchFamily="34" charset="0"/>
              </a:rPr>
              <a:t>2/3 must be critically stenosed or occluded as there is Rich collateral circulation.</a:t>
            </a:r>
          </a:p>
          <a:p>
            <a:pPr lvl="1" algn="l" rtl="0">
              <a:buFontTx/>
              <a:buChar char="-"/>
            </a:pPr>
            <a:r>
              <a:rPr lang="en-US" sz="2600" dirty="0">
                <a:latin typeface="Candara" pitchFamily="34" charset="0"/>
              </a:rPr>
              <a:t> </a:t>
            </a:r>
            <a:r>
              <a:rPr lang="en-US" sz="2600" b="1" dirty="0">
                <a:latin typeface="Candara" pitchFamily="34" charset="0"/>
              </a:rPr>
              <a:t>Severe</a:t>
            </a:r>
            <a:r>
              <a:rPr lang="en-US" sz="2600" dirty="0">
                <a:latin typeface="Candara" pitchFamily="34" charset="0"/>
              </a:rPr>
              <a:t> </a:t>
            </a:r>
            <a:r>
              <a:rPr lang="en-US" sz="2600" i="1" dirty="0">
                <a:latin typeface="Candara" pitchFamily="34" charset="0"/>
              </a:rPr>
              <a:t>central </a:t>
            </a:r>
            <a:r>
              <a:rPr lang="en-US" sz="2600" b="1" dirty="0">
                <a:latin typeface="Candara" pitchFamily="34" charset="0"/>
              </a:rPr>
              <a:t>abdominal pain </a:t>
            </a:r>
            <a:r>
              <a:rPr lang="en-US" sz="2600" dirty="0">
                <a:latin typeface="Candara" pitchFamily="34" charset="0"/>
              </a:rPr>
              <a:t>typically develops 10–15 min post-prandial. “scared of eating” + significant wt. loss.</a:t>
            </a:r>
          </a:p>
          <a:p>
            <a:pPr lvl="1" algn="l" rtl="0">
              <a:buFontTx/>
              <a:buChar char="-"/>
            </a:pPr>
            <a:r>
              <a:rPr lang="en-US" sz="2600" dirty="0">
                <a:latin typeface="Candara" pitchFamily="34" charset="0"/>
              </a:rPr>
              <a:t> </a:t>
            </a:r>
            <a:r>
              <a:rPr lang="en-US" sz="2600" b="1" dirty="0">
                <a:latin typeface="Candara" pitchFamily="34" charset="0"/>
              </a:rPr>
              <a:t>Diarrhea</a:t>
            </a:r>
            <a:r>
              <a:rPr lang="en-US" sz="2600" dirty="0">
                <a:latin typeface="Candara" pitchFamily="34" charset="0"/>
              </a:rPr>
              <a:t> may occur.</a:t>
            </a:r>
          </a:p>
          <a:p>
            <a:pPr lvl="1" algn="l" rtl="0"/>
            <a:r>
              <a:rPr lang="en-US" sz="2600" dirty="0">
                <a:latin typeface="Candara" pitchFamily="34" charset="0"/>
              </a:rPr>
              <a:t>Confirmed by </a:t>
            </a:r>
            <a:r>
              <a:rPr lang="en-US" sz="2600" b="1" dirty="0">
                <a:latin typeface="Candara" pitchFamily="34" charset="0"/>
              </a:rPr>
              <a:t>Angiography</a:t>
            </a:r>
            <a:r>
              <a:rPr lang="en-US" sz="2600" dirty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204864"/>
            <a:ext cx="8496944" cy="42066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{"/>
            </a:pPr>
            <a:r>
              <a:rPr lang="en-US" sz="2600" b="1" u="sng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Acute mesenteric ischemia:</a:t>
            </a:r>
          </a:p>
          <a:p>
            <a:pPr algn="ctr" rtl="0"/>
            <a:endParaRPr lang="en-US" sz="10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 rtl="0"/>
            <a:r>
              <a:rPr lang="en-US" sz="3000" b="1" i="1" dirty="0">
                <a:solidFill>
                  <a:srgbClr val="FF0000"/>
                </a:solidFill>
                <a:latin typeface="Candara" pitchFamily="34" charset="0"/>
              </a:rPr>
              <a:t> “surgical emergency”</a:t>
            </a:r>
          </a:p>
          <a:p>
            <a:pPr algn="ctr" rtl="0"/>
            <a:endParaRPr lang="en-US" sz="1000" b="1" i="1" dirty="0">
              <a:solidFill>
                <a:srgbClr val="FF0000"/>
              </a:solidFill>
              <a:latin typeface="Candara" pitchFamily="34" charset="0"/>
            </a:endParaRPr>
          </a:p>
          <a:p>
            <a:pPr lvl="1" algn="l" rtl="0">
              <a:buFontTx/>
              <a:buChar char="-"/>
            </a:pPr>
            <a:r>
              <a:rPr lang="en-US" sz="2600" dirty="0">
                <a:latin typeface="Candara" pitchFamily="34" charset="0"/>
              </a:rPr>
              <a:t> Severe abdominal pain,</a:t>
            </a:r>
          </a:p>
          <a:p>
            <a:pPr lvl="1" algn="l" rtl="0">
              <a:buFontTx/>
              <a:buChar char="-"/>
            </a:pPr>
            <a:r>
              <a:rPr lang="en-US" sz="2600" dirty="0">
                <a:latin typeface="Candara" pitchFamily="34" charset="0"/>
              </a:rPr>
              <a:t> Shock,</a:t>
            </a:r>
          </a:p>
          <a:p>
            <a:pPr lvl="1" algn="l" rtl="0">
              <a:buFontTx/>
              <a:buChar char="-"/>
            </a:pPr>
            <a:r>
              <a:rPr lang="en-US" sz="2600" dirty="0">
                <a:latin typeface="Candara" pitchFamily="34" charset="0"/>
              </a:rPr>
              <a:t> Bloody diarrhea,</a:t>
            </a:r>
          </a:p>
          <a:p>
            <a:pPr lvl="1" algn="l" rtl="0">
              <a:buFontTx/>
              <a:buChar char="-"/>
            </a:pPr>
            <a:r>
              <a:rPr lang="en-US" sz="2600" dirty="0">
                <a:latin typeface="Candara" pitchFamily="34" charset="0"/>
              </a:rPr>
              <a:t> Profound metabolic acidosis. </a:t>
            </a:r>
          </a:p>
          <a:p>
            <a:pPr lvl="1" algn="l" rtl="0">
              <a:buFontTx/>
              <a:buChar char="-"/>
            </a:pPr>
            <a:r>
              <a:rPr lang="en-US" sz="2600" dirty="0">
                <a:latin typeface="Candara" pitchFamily="34" charset="0"/>
              </a:rPr>
              <a:t> </a:t>
            </a:r>
            <a:r>
              <a:rPr lang="en-US" sz="2600" b="1" dirty="0">
                <a:latin typeface="Candara" pitchFamily="34" charset="0"/>
              </a:rPr>
              <a:t>Rarely</a:t>
            </a:r>
            <a:r>
              <a:rPr lang="en-US" sz="2600" dirty="0">
                <a:latin typeface="Candara" pitchFamily="34" charset="0"/>
              </a:rPr>
              <a:t>, renal angle pain occurs from renal infarction or ischaemia, &amp; is associated with microscopic or macroscopic hematurea.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4868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33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Abdominal Aortic Aneurysm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496944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Ë"/>
            </a:pPr>
            <a:r>
              <a:rPr lang="en-US" sz="2600" dirty="0">
                <a:latin typeface="Candara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Def.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 &gt;&gt; </a:t>
            </a:r>
            <a:r>
              <a:rPr lang="en-US" sz="2600" dirty="0">
                <a:latin typeface="Candara" pitchFamily="34" charset="0"/>
              </a:rPr>
              <a:t>Abnormal focal dilatation of aorta.150% </a:t>
            </a:r>
          </a:p>
          <a:p>
            <a:pPr algn="l" rtl="0">
              <a:buFont typeface="Wingdings" pitchFamily="2" charset="2"/>
              <a:buChar char="Ë"/>
            </a:pPr>
            <a:r>
              <a:rPr lang="en-US" sz="2600" dirty="0">
                <a:latin typeface="Candara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How common? </a:t>
            </a:r>
            <a:r>
              <a:rPr lang="en-US" sz="2600" dirty="0">
                <a:latin typeface="Candara" pitchFamily="34" charset="0"/>
              </a:rPr>
              <a:t>5% of men aged &gt;65 yrs (</a:t>
            </a:r>
            <a:r>
              <a:rPr lang="en-US" sz="2600" b="1" i="1" dirty="0">
                <a:solidFill>
                  <a:srgbClr val="0070C0"/>
                </a:solidFill>
                <a:latin typeface="Candara" pitchFamily="34" charset="0"/>
              </a:rPr>
              <a:t>3X more in men</a:t>
            </a:r>
            <a:r>
              <a:rPr lang="en-US" sz="2600" dirty="0">
                <a:latin typeface="Candara" pitchFamily="34" charset="0"/>
              </a:rPr>
              <a:t>)</a:t>
            </a:r>
          </a:p>
          <a:p>
            <a:pPr algn="l" rtl="0">
              <a:buFont typeface="Wingdings" pitchFamily="2" charset="2"/>
              <a:buChar char="Ë"/>
            </a:pPr>
            <a:r>
              <a:rPr lang="en-US" sz="2600" dirty="0">
                <a:latin typeface="Candara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Risk factors &gt;&gt; </a:t>
            </a:r>
            <a:r>
              <a:rPr lang="en-US" sz="2600" dirty="0">
                <a:latin typeface="Candara" pitchFamily="34" charset="0"/>
              </a:rPr>
              <a:t>smoking, HTN, familial/genetic element. </a:t>
            </a:r>
          </a:p>
          <a:p>
            <a:pPr algn="l" rtl="0">
              <a:buFont typeface="Wingdings" pitchFamily="2" charset="2"/>
              <a:buChar char="Ë"/>
            </a:pPr>
            <a:r>
              <a:rPr lang="en-US" sz="2600" dirty="0">
                <a:latin typeface="Candara" pitchFamily="34" charset="0"/>
              </a:rPr>
              <a:t> Mostly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asymptomatic</a:t>
            </a:r>
            <a:r>
              <a:rPr lang="en-US" sz="2600" dirty="0">
                <a:latin typeface="Candara" pitchFamily="34" charset="0"/>
              </a:rPr>
              <a:t> until rupture and usually Dx incidentally on CT scan or alternative imaging done for other reasons</a:t>
            </a:r>
          </a:p>
          <a:p>
            <a:pPr algn="l" rtl="0">
              <a:buFont typeface="Wingdings" pitchFamily="2" charset="2"/>
              <a:buChar char="Ë"/>
            </a:pPr>
            <a:r>
              <a:rPr lang="en-US" sz="2600" dirty="0">
                <a:latin typeface="Candara" pitchFamily="34" charset="0"/>
              </a:rPr>
              <a:t>  symptoms &amp;/or back pain or 	awareness of abdominal pulsation, observation of ripples in the water when they are in the bath (wave sign)</a:t>
            </a:r>
          </a:p>
          <a:p>
            <a:pPr algn="l" rtl="0">
              <a:buFont typeface="Wingdings" pitchFamily="2" charset="2"/>
              <a:buChar char="Ë"/>
            </a:pPr>
            <a:r>
              <a:rPr lang="en-US" sz="2600" dirty="0">
                <a:latin typeface="Candara" pitchFamily="34" charset="0"/>
              </a:rPr>
              <a:t> Confirm Dx. &gt;&gt;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US</a:t>
            </a:r>
            <a:r>
              <a:rPr lang="en-US" sz="2600" dirty="0">
                <a:latin typeface="Candara" pitchFamily="34" charset="0"/>
              </a:rPr>
              <a:t>. </a:t>
            </a:r>
          </a:p>
          <a:p>
            <a:pPr algn="l" rtl="0"/>
            <a:endParaRPr lang="en-US" sz="2600" dirty="0">
              <a:latin typeface="Candara" pitchFamily="34" charset="0"/>
            </a:endParaRPr>
          </a:p>
          <a:p>
            <a:pPr algn="l" rtl="0"/>
            <a:r>
              <a:rPr lang="en-US" dirty="0">
                <a:latin typeface="Candara" pitchFamily="34" charset="0"/>
              </a:rPr>
              <a:t>* Now, In UK, US-based AAA screening program for men as they reach their 65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132856"/>
            <a:ext cx="82809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*How common?</a:t>
            </a:r>
          </a:p>
          <a:p>
            <a:pPr algn="l" rtl="0"/>
            <a:r>
              <a:rPr lang="en-US" sz="2000" dirty="0">
                <a:latin typeface="Candara" pitchFamily="34" charset="0"/>
              </a:rPr>
              <a:t>	- around 20% of population &gt;60 YO </a:t>
            </a:r>
          </a:p>
          <a:p>
            <a:pPr algn="l" rtl="0"/>
            <a:r>
              <a:rPr lang="en-US" sz="2000" dirty="0">
                <a:latin typeface="Candara" pitchFamily="34" charset="0"/>
              </a:rPr>
              <a:t>        - only 1/4</a:t>
            </a:r>
            <a:r>
              <a:rPr lang="en-US" sz="2000" baseline="30000" dirty="0">
                <a:latin typeface="Candara" pitchFamily="34" charset="0"/>
              </a:rPr>
              <a:t>th</a:t>
            </a:r>
            <a:r>
              <a:rPr lang="en-US" sz="2000" dirty="0">
                <a:latin typeface="Candara" pitchFamily="34" charset="0"/>
              </a:rPr>
              <a:t> are </a:t>
            </a:r>
            <a:r>
              <a:rPr lang="en-US" sz="2000" b="1" dirty="0">
                <a:latin typeface="Candara" pitchFamily="34" charset="0"/>
              </a:rPr>
              <a:t>symptomatic</a:t>
            </a:r>
            <a:r>
              <a:rPr lang="en-US" sz="2000" dirty="0">
                <a:latin typeface="Candara" pitchFamily="34" charset="0"/>
              </a:rPr>
              <a:t>.</a:t>
            </a:r>
          </a:p>
          <a:p>
            <a:pPr algn="l" rtl="0"/>
            <a:r>
              <a:rPr lang="en-US" sz="2000" dirty="0">
                <a:latin typeface="Candara" pitchFamily="34" charset="0"/>
              </a:rPr>
              <a:t>	- legs </a:t>
            </a:r>
            <a:r>
              <a:rPr lang="en-US" sz="2000" b="1" dirty="0">
                <a:latin typeface="Candara" pitchFamily="34" charset="0"/>
              </a:rPr>
              <a:t>8X more</a:t>
            </a:r>
            <a:r>
              <a:rPr lang="en-US" sz="2000" dirty="0">
                <a:latin typeface="Candara" pitchFamily="34" charset="0"/>
              </a:rPr>
              <a:t> commonly affected than arms</a:t>
            </a: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 algn="l" rtl="0"/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* General cause?</a:t>
            </a:r>
          </a:p>
          <a:p>
            <a:pPr algn="l" rtl="0"/>
            <a:r>
              <a:rPr lang="en-US" sz="2000" dirty="0">
                <a:latin typeface="Candara" pitchFamily="34" charset="0"/>
              </a:rPr>
              <a:t>	&gt;&gt; </a:t>
            </a:r>
            <a:r>
              <a:rPr lang="en-US" sz="2000" b="1" dirty="0">
                <a:latin typeface="Candara" pitchFamily="34" charset="0"/>
              </a:rPr>
              <a:t>atherosclerosis </a:t>
            </a:r>
            <a:r>
              <a:rPr lang="en-US" sz="2000" dirty="0">
                <a:latin typeface="Candara" pitchFamily="34" charset="0"/>
              </a:rPr>
              <a:t> of large &amp; medium-sized vessels.</a:t>
            </a: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 algn="l" rtl="0"/>
            <a:r>
              <a:rPr lang="en-US" sz="2000" dirty="0">
                <a:latin typeface="Candara" pitchFamily="34" charset="0"/>
              </a:rPr>
              <a:t>	</a:t>
            </a:r>
            <a:r>
              <a:rPr lang="en-US" sz="2000" b="1" dirty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7808" y="62068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33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Ruptured AAA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8496944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>
                <a:latin typeface="Candara" pitchFamily="34" charset="0"/>
                <a:sym typeface="Wingdings"/>
              </a:rPr>
              <a:t></a:t>
            </a:r>
            <a:r>
              <a:rPr lang="en-US" sz="2200" b="1" dirty="0">
                <a:latin typeface="Candara" pitchFamily="34" charset="0"/>
              </a:rPr>
              <a:t>Difficult to diagnose! 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      &gt;&gt; many pts do not have the classical features which are:  abdominal &amp;/or back pain, pulsatile abdominal mass , syncope &amp; shock (hypotension).</a:t>
            </a:r>
          </a:p>
          <a:p>
            <a:pPr algn="l" rtl="0"/>
            <a:endParaRPr lang="en-US" sz="1000" dirty="0">
              <a:latin typeface="Candara" pitchFamily="34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M"/>
            </a:pPr>
            <a:r>
              <a:rPr lang="en-US" sz="2600" b="1" dirty="0">
                <a:latin typeface="Candara" pitchFamily="34" charset="0"/>
              </a:rPr>
              <a:t>If </a:t>
            </a:r>
            <a:r>
              <a:rPr lang="en-US" sz="2200" dirty="0">
                <a:latin typeface="Candara" pitchFamily="34" charset="0"/>
              </a:rPr>
              <a:t>any suspicion &gt;&gt; call a vascular surgeon straight away &gt;&gt; </a:t>
            </a:r>
            <a:r>
              <a:rPr lang="en-US" sz="2200" b="1" dirty="0">
                <a:latin typeface="Candara" pitchFamily="34" charset="0"/>
              </a:rPr>
              <a:t>immediate</a:t>
            </a:r>
            <a:r>
              <a:rPr lang="en-US" sz="2200" dirty="0">
                <a:latin typeface="Candara" pitchFamily="34" charset="0"/>
              </a:rPr>
              <a:t> contrast-enhanced CT abdomen (</a:t>
            </a:r>
            <a:r>
              <a:rPr lang="en-US" sz="2200" b="1" dirty="0">
                <a:latin typeface="Candara" pitchFamily="34" charset="0"/>
              </a:rPr>
              <a:t>if pt is stable</a:t>
            </a:r>
            <a:r>
              <a:rPr lang="en-US" sz="2200" dirty="0">
                <a:latin typeface="Candara" pitchFamily="34" charset="0"/>
              </a:rPr>
              <a:t>).</a:t>
            </a:r>
          </a:p>
          <a:p>
            <a:pPr marL="342900" indent="-342900" algn="l" rtl="0">
              <a:buFont typeface="Wingdings" panose="05000000000000000000" pitchFamily="2" charset="2"/>
              <a:buChar char="M"/>
            </a:pPr>
            <a:r>
              <a:rPr lang="en-US" sz="2200" dirty="0">
                <a:latin typeface="Candara" pitchFamily="34" charset="0"/>
              </a:rPr>
              <a:t>You should </a:t>
            </a:r>
            <a:r>
              <a:rPr lang="en-US" sz="2200" dirty="0" err="1">
                <a:latin typeface="Candara" pitchFamily="34" charset="0"/>
              </a:rPr>
              <a:t>lways</a:t>
            </a:r>
            <a:r>
              <a:rPr lang="en-US" sz="2200" dirty="0">
                <a:latin typeface="Candara" pitchFamily="34" charset="0"/>
              </a:rPr>
              <a:t> have low threshold of suspicion </a:t>
            </a:r>
          </a:p>
          <a:p>
            <a:pPr algn="l" rtl="0"/>
            <a:endParaRPr lang="en-US" sz="2200" dirty="0">
              <a:latin typeface="Candara" pitchFamily="34" charset="0"/>
            </a:endParaRPr>
          </a:p>
          <a:p>
            <a:pPr algn="l" rtl="0"/>
            <a:r>
              <a:rPr lang="en-US" sz="2200" dirty="0">
                <a:latin typeface="Candara" pitchFamily="34" charset="0"/>
                <a:sym typeface="Wingdings"/>
              </a:rPr>
              <a:t></a:t>
            </a:r>
            <a:r>
              <a:rPr lang="en-US" sz="2200" b="1" i="1" dirty="0">
                <a:solidFill>
                  <a:srgbClr val="00B0F0"/>
                </a:solidFill>
                <a:latin typeface="Candara" pitchFamily="34" charset="0"/>
              </a:rPr>
              <a:t>‘blue toe syndrome’: </a:t>
            </a:r>
            <a:r>
              <a:rPr lang="en-US" sz="2200" dirty="0">
                <a:latin typeface="Candara" pitchFamily="34" charset="0"/>
              </a:rPr>
              <a:t>purple discoloration of toes &amp; forefoot of both feet. Due to </a:t>
            </a:r>
            <a:r>
              <a:rPr lang="en-US" sz="2000" dirty="0" err="1">
                <a:latin typeface="Candara" pitchFamily="34" charset="0"/>
              </a:rPr>
              <a:t>athero</a:t>
            </a:r>
            <a:r>
              <a:rPr lang="en-US" sz="2000" dirty="0">
                <a:latin typeface="Candara" pitchFamily="34" charset="0"/>
              </a:rPr>
              <a:t>-embolism from an </a:t>
            </a:r>
            <a:r>
              <a:rPr lang="en-US" sz="2000" dirty="0" err="1">
                <a:latin typeface="Candara" pitchFamily="34" charset="0"/>
              </a:rPr>
              <a:t>AAA,poplitial</a:t>
            </a:r>
            <a:r>
              <a:rPr lang="en-US" sz="2000" dirty="0">
                <a:latin typeface="Candara" pitchFamily="34" charset="0"/>
              </a:rPr>
              <a:t> aneurysm, atherosclerotic plaque . Usually full set of pedal </a:t>
            </a:r>
            <a:r>
              <a:rPr lang="en-US" sz="2000" dirty="0" err="1">
                <a:latin typeface="Candara" pitchFamily="34" charset="0"/>
              </a:rPr>
              <a:t>pulses.risk</a:t>
            </a:r>
            <a:r>
              <a:rPr lang="en-US" sz="2000" dirty="0">
                <a:latin typeface="Candara" pitchFamily="34" charset="0"/>
              </a:rPr>
              <a:t> of major emboli </a:t>
            </a:r>
          </a:p>
          <a:p>
            <a:pPr algn="l" rtl="0"/>
            <a:r>
              <a:rPr lang="en-US" sz="2000" dirty="0">
                <a:latin typeface="Candara" pitchFamily="34" charset="0"/>
              </a:rPr>
              <a:t>Herald the risk of a major embolus </a:t>
            </a:r>
            <a:r>
              <a:rPr lang="en-US" sz="2000" dirty="0" err="1">
                <a:latin typeface="Candara" pitchFamily="34" charset="0"/>
              </a:rPr>
              <a:t>eading</a:t>
            </a:r>
            <a:r>
              <a:rPr lang="en-US" sz="2000" dirty="0">
                <a:latin typeface="Candara" pitchFamily="34" charset="0"/>
              </a:rPr>
              <a:t> to acute limb ischemia and even limb loss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7808" y="764704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rabic Typesetting" pitchFamily="66" charset="-78"/>
              </a:rPr>
              <a:t>Vasospastic</a:t>
            </a:r>
            <a:r>
              <a:rPr kumimoji="0" lang="en-US" sz="33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rabic Typesetting" pitchFamily="66" charset="-78"/>
              </a:rPr>
              <a:t> Symptoms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849694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latin typeface="Candara" pitchFamily="34" charset="0"/>
              </a:rPr>
              <a:t>Reynaud's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phenomenon</a:t>
            </a:r>
            <a:endParaRPr lang="en-US" sz="2400" dirty="0">
              <a:latin typeface="Candara" pitchFamily="34" charset="0"/>
            </a:endParaRPr>
          </a:p>
          <a:p>
            <a:pPr algn="l" rtl="0"/>
            <a:r>
              <a:rPr lang="en-US" sz="2400" dirty="0">
                <a:latin typeface="Candara" pitchFamily="34" charset="0"/>
              </a:rPr>
              <a:t>Digital ischaemia induced by cold.</a:t>
            </a:r>
          </a:p>
          <a:p>
            <a:pPr algn="l" rtl="0"/>
            <a:endParaRPr lang="en-US" sz="2400" dirty="0">
              <a:latin typeface="Candara" pitchFamily="34" charset="0"/>
            </a:endParaRPr>
          </a:p>
          <a:p>
            <a:pPr algn="l" rtl="0"/>
            <a:r>
              <a:rPr lang="en-US" sz="2400" b="1" dirty="0">
                <a:latin typeface="Candara" pitchFamily="34" charset="0"/>
              </a:rPr>
              <a:t>Three phases: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• </a:t>
            </a:r>
            <a:r>
              <a:rPr lang="en-US" sz="2400" b="1" dirty="0">
                <a:latin typeface="Candara" pitchFamily="34" charset="0"/>
              </a:rPr>
              <a:t>Pallor: </a:t>
            </a:r>
            <a:r>
              <a:rPr lang="en-US" sz="2400" dirty="0">
                <a:latin typeface="Candara" pitchFamily="34" charset="0"/>
              </a:rPr>
              <a:t>due to digital art. spasm &amp;/or obstruction.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• </a:t>
            </a:r>
            <a:r>
              <a:rPr lang="en-US" sz="2400" b="1" dirty="0">
                <a:latin typeface="Candara" pitchFamily="34" charset="0"/>
              </a:rPr>
              <a:t>Cyanosis:</a:t>
            </a:r>
            <a:r>
              <a:rPr lang="en-US" sz="2400" dirty="0">
                <a:latin typeface="Candara" pitchFamily="34" charset="0"/>
              </a:rPr>
              <a:t> due to deoxygenation of static venous blood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	           (this phase may be absent).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• </a:t>
            </a:r>
            <a:r>
              <a:rPr lang="en-US" sz="2400" b="1" dirty="0">
                <a:latin typeface="Candara" pitchFamily="34" charset="0"/>
              </a:rPr>
              <a:t>Redness:</a:t>
            </a:r>
            <a:r>
              <a:rPr lang="en-US" sz="2400" dirty="0">
                <a:latin typeface="Candara" pitchFamily="34" charset="0"/>
              </a:rPr>
              <a:t> due to reactive hyperemia.</a:t>
            </a:r>
          </a:p>
          <a:p>
            <a:pPr algn="l" rtl="0"/>
            <a:endParaRPr lang="en-US" sz="2400" dirty="0">
              <a:latin typeface="Candara" pitchFamily="34" charset="0"/>
            </a:endParaRPr>
          </a:p>
          <a:p>
            <a:pPr algn="ctr" rtl="0"/>
            <a:r>
              <a:rPr lang="en-US" sz="2400" b="1" i="1" dirty="0">
                <a:latin typeface="Candara" pitchFamily="34" charset="0"/>
              </a:rPr>
              <a:t>Pts &gt;40YO with unilateral Raynaud’s phenomenon have underlying PAD unless proven otherwise, especially if they have risk factors (smoking, diabetes).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1844824"/>
            <a:ext cx="3888432" cy="313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C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21088"/>
            <a:ext cx="4514850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C0066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492896"/>
            <a:ext cx="324036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O"/>
            </a:pPr>
            <a:r>
              <a:rPr lang="en-US" sz="2400" b="1" dirty="0">
                <a:latin typeface="Candara" pitchFamily="34" charset="0"/>
              </a:rPr>
              <a:t>Primary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(Raynaud’s </a:t>
            </a:r>
            <a:r>
              <a:rPr lang="en-US" sz="2400" b="1" dirty="0">
                <a:latin typeface="Candara" pitchFamily="34" charset="0"/>
              </a:rPr>
              <a:t>disease</a:t>
            </a:r>
            <a:r>
              <a:rPr lang="en-US" sz="2400" dirty="0">
                <a:latin typeface="Candara" pitchFamily="34" charset="0"/>
              </a:rPr>
              <a:t>)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    &gt;&gt; idiopathic digital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       artery vasospasm.</a:t>
            </a:r>
          </a:p>
          <a:p>
            <a:pPr algn="l" rtl="0"/>
            <a:endParaRPr lang="en-US" sz="24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O"/>
            </a:pPr>
            <a:r>
              <a:rPr lang="en-US" sz="2400" b="1" dirty="0">
                <a:latin typeface="Candara" pitchFamily="34" charset="0"/>
              </a:rPr>
              <a:t>Secondary</a:t>
            </a:r>
            <a:r>
              <a:rPr lang="en-US" sz="2400" dirty="0">
                <a:latin typeface="Candara" pitchFamily="34" charset="0"/>
              </a:rPr>
              <a:t> </a:t>
            </a:r>
          </a:p>
          <a:p>
            <a:pPr algn="l" rtl="0"/>
            <a:r>
              <a:rPr lang="en-US" sz="2400" dirty="0">
                <a:latin typeface="Candara" pitchFamily="34" charset="0"/>
              </a:rPr>
              <a:t>(Raynaud’s </a:t>
            </a:r>
            <a:r>
              <a:rPr lang="en-US" sz="2400" b="1" dirty="0">
                <a:latin typeface="Candara" pitchFamily="34" charset="0"/>
              </a:rPr>
              <a:t>syndrome</a:t>
            </a:r>
            <a:r>
              <a:rPr lang="en-US" sz="2400" dirty="0">
                <a:latin typeface="Candara" pitchFamily="34" charset="0"/>
              </a:rPr>
              <a:t>).</a:t>
            </a:r>
          </a:p>
          <a:p>
            <a:pPr algn="l" rtl="0">
              <a:buFont typeface="Wingdings" pitchFamily="2" charset="2"/>
              <a:buChar char="O"/>
            </a:pPr>
            <a:endParaRPr lang="en-US" sz="24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O"/>
            </a:pPr>
            <a:r>
              <a:rPr lang="en-US" sz="2400" dirty="0">
                <a:latin typeface="Candara" pitchFamily="34" charset="0"/>
              </a:rPr>
              <a:t>Self limiting.. Tissue loss in minority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5461329" cy="3933056"/>
          </a:xfrm>
          <a:prstGeom prst="rect">
            <a:avLst/>
          </a:prstGeom>
          <a:ln w="38100" cap="sq">
            <a:solidFill>
              <a:srgbClr val="CC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2348880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10000" b="1" dirty="0">
                <a:latin typeface="Arabic Typesetting" pitchFamily="66" charset="-78"/>
                <a:ea typeface="+mj-ea"/>
                <a:cs typeface="Arabic Typesetting" pitchFamily="66" charset="-78"/>
              </a:rPr>
              <a:t>History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132856"/>
            <a:ext cx="849694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300" b="1" dirty="0">
                <a:latin typeface="Candara" pitchFamily="34" charset="0"/>
              </a:rPr>
              <a:t>Risk factors </a:t>
            </a:r>
            <a:r>
              <a:rPr lang="en-US" sz="2300" dirty="0">
                <a:latin typeface="Candara" pitchFamily="34" charset="0"/>
              </a:rPr>
              <a:t>for atheroma (smoking, </a:t>
            </a:r>
            <a:r>
              <a:rPr lang="en-US" sz="2300" dirty="0" err="1">
                <a:latin typeface="Candara" pitchFamily="34" charset="0"/>
              </a:rPr>
              <a:t>hypercholesterolaemia</a:t>
            </a:r>
            <a:r>
              <a:rPr lang="en-US" sz="2300" dirty="0">
                <a:latin typeface="Candara" pitchFamily="34" charset="0"/>
              </a:rPr>
              <a:t>, HTN, DM)?</a:t>
            </a:r>
          </a:p>
          <a:p>
            <a:pPr algn="l" rtl="0"/>
            <a:r>
              <a:rPr lang="en-US" sz="2300" b="1" dirty="0">
                <a:latin typeface="Candara" pitchFamily="34" charset="0"/>
              </a:rPr>
              <a:t>Family Hx. </a:t>
            </a:r>
            <a:r>
              <a:rPr lang="en-US" sz="2300" dirty="0">
                <a:latin typeface="Candara" pitchFamily="34" charset="0"/>
              </a:rPr>
              <a:t>premature arterial disease? Other vascular disease (AAA), CVA</a:t>
            </a:r>
          </a:p>
          <a:p>
            <a:pPr algn="l" rtl="0"/>
            <a:r>
              <a:rPr lang="en-US" sz="2300" dirty="0">
                <a:latin typeface="Candara" pitchFamily="34" charset="0"/>
              </a:rPr>
              <a:t>Previous investigation , operation </a:t>
            </a:r>
          </a:p>
          <a:p>
            <a:pPr algn="l" rtl="0"/>
            <a:r>
              <a:rPr lang="en-US" sz="2300" b="1" dirty="0">
                <a:latin typeface="Candara" pitchFamily="34" charset="0"/>
              </a:rPr>
              <a:t>Impact of IC relates to pt’s age &amp; lifestyle, daily  living .</a:t>
            </a:r>
          </a:p>
          <a:p>
            <a:pPr algn="l" rtl="0"/>
            <a:r>
              <a:rPr lang="en-US" sz="2300" b="1" dirty="0">
                <a:latin typeface="Candara" pitchFamily="34" charset="0"/>
              </a:rPr>
              <a:t>Drugs : </a:t>
            </a:r>
            <a:r>
              <a:rPr lang="en-US" sz="2300" b="1" dirty="0" err="1">
                <a:latin typeface="Candara" pitchFamily="34" charset="0"/>
              </a:rPr>
              <a:t>antiplatlet</a:t>
            </a:r>
            <a:r>
              <a:rPr lang="en-US" sz="2300" b="1" dirty="0">
                <a:latin typeface="Candara" pitchFamily="34" charset="0"/>
              </a:rPr>
              <a:t>, lipid lowering …..</a:t>
            </a:r>
          </a:p>
          <a:p>
            <a:pPr algn="l" rtl="0"/>
            <a:endParaRPr lang="en-US" sz="23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2348880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7600" b="1" dirty="0">
                <a:latin typeface="Arabic Typesetting" pitchFamily="66" charset="-78"/>
                <a:ea typeface="+mj-ea"/>
                <a:cs typeface="Arabic Typesetting" pitchFamily="66" charset="-78"/>
              </a:rPr>
              <a:t>Physical Examination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008" y="241772"/>
            <a:ext cx="6915992" cy="38884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31540" y="461431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andara" pitchFamily="34" charset="0"/>
              </a:rPr>
              <a:t>*  + signs of anemia &amp; cyanosis.</a:t>
            </a:r>
          </a:p>
          <a:p>
            <a:pPr algn="l" rtl="0"/>
            <a:r>
              <a:rPr lang="en-US" dirty="0">
                <a:latin typeface="Candara" pitchFamily="34" charset="0"/>
              </a:rPr>
              <a:t>* Abnormally prominent pulsation in neck of elderly significant  &gt;&gt; normally caused by tortuous arteries rather than a carotid aneurysm or carotid body tumor.</a:t>
            </a:r>
            <a:endParaRPr lang="ar-JO" dirty="0">
              <a:latin typeface="Candar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4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11593513"/>
              <a:ext cx="0" cy="0"/>
            </p14:xfrm>
          </p:contentPart>
        </mc:Choice>
        <mc:Fallback xmlns="">
          <p:pic>
            <p:nvPicPr>
              <p:cNvPr id="624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4413" y="1159351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6624736" cy="453650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14475" y="5519023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andara" pitchFamily="34" charset="0"/>
                <a:sym typeface="Wingdings"/>
              </a:rPr>
              <a:t> </a:t>
            </a:r>
            <a:r>
              <a:rPr lang="en-US" dirty="0">
                <a:latin typeface="Candara" pitchFamily="34" charset="0"/>
              </a:rPr>
              <a:t>Examine radial &amp; brachial pulses.</a:t>
            </a:r>
          </a:p>
          <a:p>
            <a:pPr algn="l" rtl="0"/>
            <a:r>
              <a:rPr lang="en-US" dirty="0">
                <a:latin typeface="Candara" pitchFamily="34" charset="0"/>
                <a:sym typeface="Wingdings"/>
              </a:rPr>
              <a:t></a:t>
            </a:r>
            <a:r>
              <a:rPr lang="en-US" dirty="0">
                <a:latin typeface="Candara" pitchFamily="34" charset="0"/>
              </a:rPr>
              <a:t> Measure BP in both arms.</a:t>
            </a:r>
            <a:endParaRPr lang="ar-JO" dirty="0">
              <a:latin typeface="Candar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4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4650" y="11268075"/>
              <a:ext cx="0" cy="0"/>
            </p14:xfrm>
          </p:contentPart>
        </mc:Choice>
        <mc:Fallback xmlns="">
          <p:pic>
            <p:nvPicPr>
              <p:cNvPr id="634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4650" y="112680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4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6075" y="12103100"/>
              <a:ext cx="0" cy="0"/>
            </p14:xfrm>
          </p:contentPart>
        </mc:Choice>
        <mc:Fallback xmlns="">
          <p:pic>
            <p:nvPicPr>
              <p:cNvPr id="634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6075" y="12103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1100" y="12011025"/>
              <a:ext cx="0" cy="0"/>
            </p14:xfrm>
          </p:contentPart>
        </mc:Choice>
        <mc:Fallback xmlns="">
          <p:pic>
            <p:nvPicPr>
              <p:cNvPr id="634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1100" y="120110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1512168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>
                <a:latin typeface="Candara" pitchFamily="34" charset="0"/>
              </a:rPr>
              <a:t>* Aortic bifurcation &gt;&gt; at level of umbilicus.</a:t>
            </a:r>
          </a:p>
          <a:p>
            <a:pPr algn="l" rtl="0">
              <a:buNone/>
            </a:pPr>
            <a:r>
              <a:rPr lang="en-US" dirty="0">
                <a:latin typeface="Candara" pitchFamily="34" charset="0"/>
                <a:sym typeface="Wingdings"/>
              </a:rPr>
              <a:t> </a:t>
            </a:r>
            <a:r>
              <a:rPr lang="en-US" b="1" dirty="0">
                <a:solidFill>
                  <a:srgbClr val="C00000"/>
                </a:solidFill>
                <a:latin typeface="Candara" pitchFamily="34" charset="0"/>
              </a:rPr>
              <a:t>Palpate</a:t>
            </a:r>
            <a:r>
              <a:rPr lang="en-US" dirty="0">
                <a:latin typeface="Candara" pitchFamily="34" charset="0"/>
              </a:rPr>
              <a:t> over abdominal aorta – for </a:t>
            </a:r>
            <a:r>
              <a:rPr lang="en-US" b="1" dirty="0">
                <a:solidFill>
                  <a:srgbClr val="C00000"/>
                </a:solidFill>
                <a:latin typeface="Candara" pitchFamily="34" charset="0"/>
              </a:rPr>
              <a:t>pulsatile mass </a:t>
            </a:r>
            <a:r>
              <a:rPr lang="en-US" sz="2400" i="1" dirty="0">
                <a:latin typeface="Candara" pitchFamily="34" charset="0"/>
              </a:rPr>
              <a:t>(Below or above umbilicus = AAA vs. Iliac aneurysm).</a:t>
            </a:r>
          </a:p>
          <a:p>
            <a:pPr algn="l" rtl="0">
              <a:buNone/>
            </a:pPr>
            <a:r>
              <a:rPr lang="en-US" dirty="0">
                <a:latin typeface="Candara" pitchFamily="34" charset="0"/>
                <a:sym typeface="Wingdings"/>
              </a:rPr>
              <a:t> </a:t>
            </a:r>
            <a:r>
              <a:rPr lang="en-US" b="1" dirty="0">
                <a:solidFill>
                  <a:srgbClr val="C00000"/>
                </a:solidFill>
                <a:latin typeface="Candara" pitchFamily="34" charset="0"/>
                <a:sym typeface="Wingdings"/>
              </a:rPr>
              <a:t>Listen</a:t>
            </a:r>
            <a:r>
              <a:rPr lang="en-US" dirty="0">
                <a:latin typeface="Candara" pitchFamily="34" charset="0"/>
                <a:sym typeface="Wingdings"/>
              </a:rPr>
              <a:t> </a:t>
            </a:r>
            <a:r>
              <a:rPr lang="en-US" dirty="0">
                <a:latin typeface="Candara" pitchFamily="34" charset="0"/>
              </a:rPr>
              <a:t>over abdominal aorta.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7488832" cy="273630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5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12752388"/>
              <a:ext cx="0" cy="0"/>
            </p14:xfrm>
          </p:contentPart>
        </mc:Choice>
        <mc:Fallback xmlns="">
          <p:pic>
            <p:nvPicPr>
              <p:cNvPr id="645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1463" y="1275238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8897" y="5120640"/>
            <a:ext cx="75438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spc="-50" noProof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LLI</a:t>
            </a:r>
            <a:endParaRPr kumimoji="0" lang="en-US" sz="3100" i="0" u="none" strike="noStrike" cap="none" spc="-50" normalizeH="0" noProof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صورة تحتوي على لقطة شاشة&#10;&#10;تم إنشاء الوصف تلقائياً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5499" y="783339"/>
            <a:ext cx="8193826" cy="333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Agency FB" pitchFamily="34" charset="0"/>
                <a:cs typeface="Aharoni" pitchFamily="2" charset="-79"/>
              </a:rPr>
              <a:t>LL EXAMINATION </a:t>
            </a:r>
            <a:endParaRPr lang="ar-JO" sz="5400" b="1" dirty="0">
              <a:solidFill>
                <a:schemeClr val="accent3">
                  <a:lumMod val="75000"/>
                </a:schemeClr>
              </a:solidFill>
              <a:latin typeface="Agency FB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5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77825" y="16740188"/>
              <a:ext cx="0" cy="0"/>
            </p14:xfrm>
          </p:contentPart>
        </mc:Choice>
        <mc:Fallback xmlns="">
          <p:pic>
            <p:nvPicPr>
              <p:cNvPr id="655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77825" y="167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5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07775" y="17714913"/>
              <a:ext cx="0" cy="0"/>
            </p14:xfrm>
          </p:contentPart>
        </mc:Choice>
        <mc:Fallback xmlns="">
          <p:pic>
            <p:nvPicPr>
              <p:cNvPr id="655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7775" y="177149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5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39713" y="17808575"/>
              <a:ext cx="0" cy="0"/>
            </p14:xfrm>
          </p:contentPart>
        </mc:Choice>
        <mc:Fallback xmlns="">
          <p:pic>
            <p:nvPicPr>
              <p:cNvPr id="655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9713" y="178085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5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8913" y="15397163"/>
              <a:ext cx="0" cy="0"/>
            </p14:xfrm>
          </p:contentPart>
        </mc:Choice>
        <mc:Fallback xmlns="">
          <p:pic>
            <p:nvPicPr>
              <p:cNvPr id="655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8913" y="153971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sym typeface="Wingdings"/>
              </a:rPr>
              <a:t>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sym typeface="Wingdings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Inspection: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Position of pt.</a:t>
            </a:r>
          </a:p>
          <a:p>
            <a:pPr marL="800100" lvl="1" indent="-342900" algn="l" rtl="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&gt;&gt;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Flat , elevate 45 degree, dependant position.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Color changes / muscle wasting / hair distribution / scars form previous surgery / varicose vein / shiny skin </a:t>
            </a:r>
            <a:r>
              <a:rPr lang="en-US" sz="3200" dirty="0">
                <a:latin typeface="Candara" pitchFamily="34" charset="0"/>
              </a:rPr>
              <a:t>/ onycholysis 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Venous guttering/ Fungal infection in between toes/ Swelling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 …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latin typeface="Candara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latin typeface="Candara" pitchFamily="34" charset="0"/>
              </a:rPr>
              <a:t>Look specifically </a:t>
            </a:r>
            <a:r>
              <a:rPr lang="en-US" sz="3200" b="1" i="1" u="sng" dirty="0">
                <a:latin typeface="Candara" pitchFamily="34" charset="0"/>
              </a:rPr>
              <a:t>between toes </a:t>
            </a:r>
            <a:r>
              <a:rPr lang="en-US" sz="3200" dirty="0">
                <a:latin typeface="Candara" pitchFamily="34" charset="0"/>
              </a:rPr>
              <a:t>for ulcers </a:t>
            </a:r>
            <a:r>
              <a:rPr lang="en-US" sz="2600" dirty="0">
                <a:latin typeface="Candara" pitchFamily="34" charset="0"/>
              </a:rPr>
              <a:t>[position, margin, depth &amp; color]</a:t>
            </a:r>
            <a:r>
              <a:rPr lang="en-US" sz="3200" dirty="0">
                <a:latin typeface="Candara" pitchFamily="34" charset="0"/>
              </a:rPr>
              <a:t> &amp; </a:t>
            </a:r>
            <a:r>
              <a:rPr lang="en-US" sz="3200" b="1" i="1" u="sng" dirty="0">
                <a:latin typeface="Candara" pitchFamily="34" charset="0"/>
              </a:rPr>
              <a:t>at heels </a:t>
            </a:r>
            <a:r>
              <a:rPr lang="en-US" sz="3200" dirty="0">
                <a:latin typeface="Candara" pitchFamily="34" charset="0"/>
              </a:rPr>
              <a:t>for ischemic changes </a:t>
            </a:r>
            <a:r>
              <a:rPr lang="en-US" sz="2600" dirty="0">
                <a:latin typeface="Candara" pitchFamily="34" charset="0"/>
              </a:rPr>
              <a:t>(commonest site of ‘pressure sores’).</a:t>
            </a:r>
            <a:endParaRPr kumimoji="0" lang="ar-JO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sym typeface="Wingdings"/>
              </a:rPr>
              <a:t>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sym typeface="Wingdings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Palpation:</a:t>
            </a:r>
          </a:p>
          <a:p>
            <a:pPr lvl="1" algn="l" rtl="0">
              <a:buFont typeface="Wingdings" pitchFamily="2" charset="2"/>
              <a:buChar char="Ø"/>
            </a:pPr>
            <a:endParaRPr lang="en-US" sz="3000" dirty="0">
              <a:latin typeface="Candara" pitchFamily="34" charset="0"/>
            </a:endParaRPr>
          </a:p>
          <a:p>
            <a:pPr lvl="1" algn="l" rtl="0">
              <a:buFont typeface="Wingdings" pitchFamily="2" charset="2"/>
              <a:buChar char="Ø"/>
            </a:pPr>
            <a:r>
              <a:rPr lang="en-US" sz="3000" dirty="0">
                <a:latin typeface="Candara" pitchFamily="34" charset="0"/>
              </a:rPr>
              <a:t> Muscle </a:t>
            </a:r>
            <a:r>
              <a:rPr lang="en-US" sz="3000" b="1" dirty="0">
                <a:latin typeface="Candara" pitchFamily="34" charset="0"/>
              </a:rPr>
              <a:t>tenderness</a:t>
            </a:r>
            <a:r>
              <a:rPr lang="en-US" sz="3000" dirty="0">
                <a:latin typeface="Candara" pitchFamily="34" charset="0"/>
              </a:rPr>
              <a:t>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sz="3000" dirty="0">
                <a:latin typeface="Candara" pitchFamily="34" charset="0"/>
              </a:rPr>
              <a:t> Difference in </a:t>
            </a:r>
            <a:r>
              <a:rPr lang="en-US" sz="3000" b="1" dirty="0">
                <a:latin typeface="Candara" pitchFamily="34" charset="0"/>
              </a:rPr>
              <a:t>temperature</a:t>
            </a:r>
            <a:r>
              <a:rPr lang="en-US" sz="3000" dirty="0">
                <a:latin typeface="Candara" pitchFamily="34" charset="0"/>
              </a:rPr>
              <a:t>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sz="3000" dirty="0">
                <a:latin typeface="Candara" pitchFamily="34" charset="0"/>
              </a:rPr>
              <a:t> Lower limb </a:t>
            </a:r>
            <a:r>
              <a:rPr lang="en-US" sz="3000" b="1" dirty="0">
                <a:latin typeface="Candara" pitchFamily="34" charset="0"/>
              </a:rPr>
              <a:t>pulses</a:t>
            </a:r>
            <a:r>
              <a:rPr lang="en-US" sz="3000" dirty="0">
                <a:latin typeface="Candara" pitchFamily="34" charset="0"/>
              </a:rPr>
              <a:t>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sz="3000" dirty="0">
                <a:latin typeface="Candara" pitchFamily="34" charset="0"/>
              </a:rPr>
              <a:t> Capillary </a:t>
            </a:r>
            <a:r>
              <a:rPr lang="en-US" sz="3000" b="1" dirty="0">
                <a:latin typeface="Candara" pitchFamily="34" charset="0"/>
              </a:rPr>
              <a:t>Refill</a:t>
            </a:r>
            <a:r>
              <a:rPr lang="en-US" sz="3000" dirty="0">
                <a:latin typeface="Candara" pitchFamily="34" charset="0"/>
              </a:rPr>
              <a:t>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sz="3000" b="1" dirty="0">
                <a:latin typeface="Candara" pitchFamily="34" charset="0"/>
              </a:rPr>
              <a:t> Special</a:t>
            </a:r>
            <a:r>
              <a:rPr lang="en-US" sz="3000" dirty="0">
                <a:latin typeface="Candara" pitchFamily="34" charset="0"/>
              </a:rPr>
              <a:t> Tests (Burger’s Test, ABPI).</a:t>
            </a:r>
            <a:endParaRPr lang="ar-JO" sz="30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569371"/>
          </a:xfrm>
        </p:spPr>
        <p:txBody>
          <a:bodyPr>
            <a:noAutofit/>
          </a:bodyPr>
          <a:lstStyle/>
          <a:p>
            <a:pPr algn="l" rtl="0"/>
            <a:r>
              <a:rPr lang="en-US" sz="3000" b="1" u="sng" dirty="0">
                <a:solidFill>
                  <a:srgbClr val="C00000"/>
                </a:solidFill>
                <a:latin typeface="Candara" pitchFamily="34" charset="0"/>
              </a:rPr>
              <a:t>Femoral pulse: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 Against head of femur.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Use 2 fingers pads (index &amp; middle).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2.5*2.5 cm inferior &amp; lateral to pubic tubercle.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Difficult to feel in obese ppl.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Check for radio- femora delay.</a:t>
            </a:r>
          </a:p>
          <a:p>
            <a:pPr algn="l" rtl="0"/>
            <a:endParaRPr lang="en-US" sz="2200" dirty="0">
              <a:latin typeface="Candara" pitchFamily="34" charset="0"/>
            </a:endParaRPr>
          </a:p>
          <a:p>
            <a:pPr algn="l" rtl="0"/>
            <a:r>
              <a:rPr lang="en-US" sz="2200" dirty="0">
                <a:latin typeface="Candara" pitchFamily="34" charset="0"/>
              </a:rPr>
              <a:t>Bilateral auscultation (for bruit) using the </a:t>
            </a:r>
            <a:r>
              <a:rPr lang="en-US" sz="2200" b="1" dirty="0">
                <a:solidFill>
                  <a:srgbClr val="FFC000"/>
                </a:solidFill>
                <a:latin typeface="Candara" pitchFamily="34" charset="0"/>
              </a:rPr>
              <a:t>diaphragm</a:t>
            </a:r>
            <a:r>
              <a:rPr lang="en-US" sz="2200" dirty="0">
                <a:latin typeface="Candara" pitchFamily="34" charset="0"/>
              </a:rPr>
              <a:t>.</a:t>
            </a:r>
            <a:endParaRPr lang="ar-JO" sz="2200" dirty="0">
              <a:latin typeface="Candara" pitchFamily="34" charset="0"/>
            </a:endParaRPr>
          </a:p>
          <a:p>
            <a:endParaRPr lang="ar-JO" sz="2200" dirty="0">
              <a:latin typeface="Candara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348414" cy="32403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4114800" cy="4752528"/>
          </a:xfrm>
        </p:spPr>
        <p:txBody>
          <a:bodyPr>
            <a:normAutofit/>
          </a:bodyPr>
          <a:lstStyle/>
          <a:p>
            <a:pPr algn="l" rtl="0"/>
            <a:r>
              <a:rPr lang="en-US" sz="3000" b="1" u="sng" dirty="0">
                <a:solidFill>
                  <a:srgbClr val="C00000"/>
                </a:solidFill>
                <a:latin typeface="Candara" pitchFamily="34" charset="0"/>
              </a:rPr>
              <a:t>Popliteal pulse: </a:t>
            </a:r>
          </a:p>
          <a:p>
            <a:pPr algn="l" rtl="0"/>
            <a:r>
              <a:rPr lang="en-US" sz="2200" b="1" dirty="0">
                <a:latin typeface="Candara" pitchFamily="34" charset="0"/>
              </a:rPr>
              <a:t>Lying flat</a:t>
            </a:r>
            <a:r>
              <a:rPr lang="en-US" sz="2200" dirty="0">
                <a:latin typeface="Candara" pitchFamily="34" charset="0"/>
              </a:rPr>
              <a:t> –  knee flexion 30 degrees. Both thumbs in front of the knee, other fingers behind &amp; press firmly.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200" b="1" dirty="0">
              <a:latin typeface="Candara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200792" cy="24482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6275040" cy="4425355"/>
          </a:xfrm>
        </p:spPr>
        <p:txBody>
          <a:bodyPr>
            <a:normAutofit/>
          </a:bodyPr>
          <a:lstStyle/>
          <a:p>
            <a:pPr algn="l" rtl="0"/>
            <a:r>
              <a:rPr lang="en-US" sz="3300" b="1" u="sng" dirty="0">
                <a:solidFill>
                  <a:srgbClr val="C00000"/>
                </a:solidFill>
                <a:latin typeface="Candara" pitchFamily="34" charset="0"/>
                <a:cs typeface="Andalus" pitchFamily="2" charset="-78"/>
              </a:rPr>
              <a:t>Posterior tibial pulse:</a:t>
            </a:r>
          </a:p>
          <a:p>
            <a:pPr algn="l" rtl="0"/>
            <a:r>
              <a:rPr lang="en-US" sz="2800" dirty="0">
                <a:latin typeface="Candara" pitchFamily="34" charset="0"/>
                <a:cs typeface="Andalus" pitchFamily="2" charset="-78"/>
              </a:rPr>
              <a:t>2 cm below &amp;</a:t>
            </a:r>
          </a:p>
          <a:p>
            <a:pPr algn="l" rtl="0">
              <a:buNone/>
            </a:pPr>
            <a:r>
              <a:rPr lang="en-US" sz="2800" dirty="0">
                <a:latin typeface="Candara" pitchFamily="34" charset="0"/>
                <a:cs typeface="Andalus" pitchFamily="2" charset="-78"/>
              </a:rPr>
              <a:t>	2 cm behind </a:t>
            </a:r>
          </a:p>
          <a:p>
            <a:pPr algn="l" rtl="0">
              <a:buNone/>
            </a:pPr>
            <a:r>
              <a:rPr lang="en-US" sz="2800" dirty="0">
                <a:latin typeface="Candara" pitchFamily="34" charset="0"/>
                <a:cs typeface="Andalus" pitchFamily="2" charset="-78"/>
              </a:rPr>
              <a:t>	medial </a:t>
            </a:r>
            <a:r>
              <a:rPr lang="en-US" sz="2800" dirty="0" err="1">
                <a:latin typeface="Candara" pitchFamily="34" charset="0"/>
                <a:cs typeface="Andalus" pitchFamily="2" charset="-78"/>
              </a:rPr>
              <a:t>malleolus</a:t>
            </a:r>
            <a:r>
              <a:rPr lang="en-US" sz="2800" dirty="0">
                <a:latin typeface="Candara" pitchFamily="34" charset="0"/>
                <a:cs typeface="Andalus" pitchFamily="2" charset="-78"/>
              </a:rPr>
              <a:t>.</a:t>
            </a:r>
          </a:p>
          <a:p>
            <a:pPr algn="l" rtl="0"/>
            <a:endParaRPr lang="en-US" sz="2800" dirty="0">
              <a:latin typeface="Candara" pitchFamily="34" charset="0"/>
              <a:cs typeface="Andalus" pitchFamily="2" charset="-78"/>
            </a:endParaRPr>
          </a:p>
          <a:p>
            <a:pPr algn="l" rtl="0"/>
            <a:r>
              <a:rPr lang="en-US" sz="2800" dirty="0">
                <a:latin typeface="Candara" pitchFamily="34" charset="0"/>
                <a:cs typeface="Andalus" pitchFamily="2" charset="-78"/>
              </a:rPr>
              <a:t>Pads of middle three</a:t>
            </a:r>
          </a:p>
          <a:p>
            <a:pPr algn="l" rtl="0">
              <a:buNone/>
            </a:pPr>
            <a:r>
              <a:rPr lang="en-US" sz="2800" dirty="0">
                <a:latin typeface="Candara" pitchFamily="34" charset="0"/>
                <a:cs typeface="Andalus" pitchFamily="2" charset="-78"/>
              </a:rPr>
              <a:t>	fingers.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4849124" cy="25922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5626968" cy="4425355"/>
          </a:xfrm>
        </p:spPr>
        <p:txBody>
          <a:bodyPr>
            <a:normAutofit/>
          </a:bodyPr>
          <a:lstStyle/>
          <a:p>
            <a:pPr algn="l" rtl="0"/>
            <a:r>
              <a:rPr lang="en-US" sz="3300" b="1" u="sng" dirty="0">
                <a:solidFill>
                  <a:srgbClr val="C00000"/>
                </a:solidFill>
                <a:latin typeface="Candara" pitchFamily="34" charset="0"/>
              </a:rPr>
              <a:t>Dorsalis pedis  pulse:</a:t>
            </a:r>
          </a:p>
          <a:p>
            <a:pPr algn="l" rtl="0"/>
            <a:r>
              <a:rPr lang="en-US" sz="2800" dirty="0">
                <a:latin typeface="Candara" pitchFamily="34" charset="0"/>
              </a:rPr>
              <a:t>Pads of three middle</a:t>
            </a:r>
          </a:p>
          <a:p>
            <a:pPr algn="l" rtl="0">
              <a:buNone/>
            </a:pPr>
            <a:r>
              <a:rPr lang="en-US" sz="2800" dirty="0">
                <a:latin typeface="Candara" pitchFamily="34" charset="0"/>
              </a:rPr>
              <a:t>	fingers.</a:t>
            </a:r>
          </a:p>
          <a:p>
            <a:pPr algn="l" rtl="0"/>
            <a:r>
              <a:rPr lang="en-US" sz="2800" dirty="0">
                <a:latin typeface="Candara" pitchFamily="34" charset="0"/>
              </a:rPr>
              <a:t>Middle of the dorsum</a:t>
            </a:r>
          </a:p>
          <a:p>
            <a:pPr algn="l" rtl="0">
              <a:buNone/>
            </a:pPr>
            <a:r>
              <a:rPr lang="en-US" sz="2800" dirty="0">
                <a:latin typeface="Candara" pitchFamily="34" charset="0"/>
              </a:rPr>
              <a:t>	of the foot  Lateral to</a:t>
            </a:r>
          </a:p>
          <a:p>
            <a:pPr algn="l" rtl="0">
              <a:buNone/>
            </a:pPr>
            <a:r>
              <a:rPr lang="en-US" sz="2800" dirty="0">
                <a:latin typeface="Candara" pitchFamily="34" charset="0"/>
              </a:rPr>
              <a:t>	extensor </a:t>
            </a:r>
            <a:r>
              <a:rPr lang="en-US" sz="2800" dirty="0" err="1">
                <a:latin typeface="Candara" pitchFamily="34" charset="0"/>
              </a:rPr>
              <a:t>hallucis</a:t>
            </a:r>
            <a:r>
              <a:rPr lang="en-US" sz="2800" dirty="0">
                <a:latin typeface="Candara" pitchFamily="34" charset="0"/>
              </a:rPr>
              <a:t> </a:t>
            </a:r>
          </a:p>
          <a:p>
            <a:pPr algn="l" rtl="0">
              <a:buNone/>
            </a:pPr>
            <a:r>
              <a:rPr lang="en-US" sz="2800" dirty="0">
                <a:latin typeface="Candara" pitchFamily="34" charset="0"/>
              </a:rPr>
              <a:t>	longus tendon.</a:t>
            </a:r>
            <a:endParaRPr lang="ar-JO" sz="2800" dirty="0">
              <a:latin typeface="Candara" pitchFamily="34" charset="0"/>
            </a:endParaRPr>
          </a:p>
          <a:p>
            <a:endParaRPr lang="ar-JO" sz="2800" dirty="0">
              <a:latin typeface="Candara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601716" cy="289082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3600" dirty="0">
                <a:solidFill>
                  <a:schemeClr val="tx1"/>
                </a:solidFill>
              </a:rPr>
              <a:t>ABPI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Candara" pitchFamily="34" charset="0"/>
              </a:rPr>
              <a:t>Routinely whenever difficulty palpating lower pulses 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Candara" pitchFamily="34" charset="0"/>
              </a:rPr>
              <a:t>PAD  is suspected 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Candara" pitchFamily="34" charset="0"/>
              </a:rPr>
              <a:t>Ratio of highest pedal artery pressure to highest brachial artery pressure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ABPI&gt; 1    in supine 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&lt;0.9  intermittent </a:t>
            </a:r>
            <a:r>
              <a:rPr lang="en-US" dirty="0" err="1">
                <a:solidFill>
                  <a:schemeClr val="tx1"/>
                </a:solidFill>
              </a:rPr>
              <a:t>claudication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&lt;0.4  critical limb ischemia 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ABPI  in diabetic patient  </a:t>
            </a:r>
            <a:r>
              <a:rPr lang="en-US" dirty="0" err="1">
                <a:solidFill>
                  <a:schemeClr val="tx1"/>
                </a:solidFill>
              </a:rPr>
              <a:t>falsly</a:t>
            </a:r>
            <a:r>
              <a:rPr lang="en-US" dirty="0">
                <a:solidFill>
                  <a:schemeClr val="tx1"/>
                </a:solidFill>
              </a:rPr>
              <a:t> reassuring due to </a:t>
            </a:r>
            <a:r>
              <a:rPr lang="en-US" dirty="0" err="1">
                <a:solidFill>
                  <a:schemeClr val="tx1"/>
                </a:solidFill>
              </a:rPr>
              <a:t>ncompressibality</a:t>
            </a:r>
            <a:r>
              <a:rPr lang="en-US" dirty="0">
                <a:solidFill>
                  <a:schemeClr val="tx1"/>
                </a:solidFill>
              </a:rPr>
              <a:t> and calcified vessels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Candara" pitchFamily="34" charset="0"/>
              </a:rPr>
              <a:t>Burger’s Test</a:t>
            </a:r>
            <a:br>
              <a:rPr lang="en-US" b="1" u="sng" dirty="0">
                <a:solidFill>
                  <a:srgbClr val="C00000"/>
                </a:solidFill>
                <a:latin typeface="Candara" pitchFamily="34" charset="0"/>
              </a:rPr>
            </a:br>
            <a:endParaRPr lang="ar-JO" dirty="0"/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60848"/>
            <a:ext cx="4042793" cy="4065315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>
                <a:latin typeface="Candara" pitchFamily="34" charset="0"/>
              </a:rPr>
              <a:t>Pt lying supine.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Raise pt’s feet &amp; support legs at 45° for 2–3 minutes.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Watch for </a:t>
            </a:r>
            <a:r>
              <a:rPr lang="en-US" sz="2200" b="1" i="1" dirty="0">
                <a:latin typeface="Candara" pitchFamily="34" charset="0"/>
              </a:rPr>
              <a:t>pallor with emptying </a:t>
            </a:r>
            <a:r>
              <a:rPr lang="en-US" sz="2200" dirty="0">
                <a:latin typeface="Candara" pitchFamily="34" charset="0"/>
              </a:rPr>
              <a:t>or ‘guttering’ of superficial veins.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Ask pt to sit up &amp; hang legs over bed’s edge.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Watch for </a:t>
            </a:r>
            <a:r>
              <a:rPr lang="en-US" sz="2200" b="1" i="1" dirty="0">
                <a:latin typeface="Candara" pitchFamily="34" charset="0"/>
              </a:rPr>
              <a:t>reactive hyperemia on dependency</a:t>
            </a:r>
            <a:r>
              <a:rPr lang="en-US" sz="2200" dirty="0">
                <a:latin typeface="Candara" pitchFamily="34" charset="0"/>
              </a:rPr>
              <a:t>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Loss of pallor &amp; spreading redness is a positive test.</a:t>
            </a:r>
            <a:endParaRPr lang="ar-JO" sz="2200" dirty="0">
              <a:latin typeface="Candara" pitchFamily="34" charset="0"/>
            </a:endParaRPr>
          </a:p>
        </p:txBody>
      </p:sp>
      <p:pic>
        <p:nvPicPr>
          <p:cNvPr id="137218" name="Picture 2" descr="http://www.ijps.org/articles/2013/46/3/images/ijps_2013_46_3_508_121995_f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4244741" cy="194421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7220" name="Picture 4" descr="http://www.osceskills.com/resources/Perform-Buergers-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72816"/>
            <a:ext cx="2976330" cy="223224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584" y="16288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Asymptomatic</a:t>
            </a:r>
            <a:r>
              <a:rPr kumimoji="0" lang="en-US" sz="33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Ischemia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04864"/>
            <a:ext cx="7920880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u="sng" dirty="0">
                <a:solidFill>
                  <a:srgbClr val="FF0000"/>
                </a:solidFill>
                <a:latin typeface="Candara" pitchFamily="34" charset="0"/>
              </a:rPr>
              <a:t>Significant LLI = ABPI &lt;0.9 at rest.</a:t>
            </a:r>
          </a:p>
          <a:p>
            <a:pPr lvl="1" algn="l" rtl="0"/>
            <a:endParaRPr lang="en-US" dirty="0">
              <a:latin typeface="Candara" pitchFamily="34" charset="0"/>
            </a:endParaRPr>
          </a:p>
          <a:p>
            <a:pPr algn="l" rtl="0"/>
            <a:r>
              <a:rPr lang="en-US" sz="2500" dirty="0">
                <a:latin typeface="Candara" pitchFamily="34" charset="0"/>
              </a:rPr>
              <a:t>Mostly asymptomatic </a:t>
            </a:r>
          </a:p>
          <a:p>
            <a:pPr lvl="1" algn="l" rtl="0">
              <a:buFontTx/>
              <a:buChar char="-"/>
            </a:pPr>
            <a:r>
              <a:rPr lang="en-US" sz="2500" dirty="0">
                <a:latin typeface="Candara" pitchFamily="34" charset="0"/>
              </a:rPr>
              <a:t>choose not to walk very far, or</a:t>
            </a:r>
          </a:p>
          <a:p>
            <a:pPr lvl="1" algn="l" rtl="0">
              <a:buFontTx/>
              <a:buChar char="-"/>
            </a:pPr>
            <a:r>
              <a:rPr lang="en-US" sz="2500" dirty="0">
                <a:latin typeface="Candara" pitchFamily="34" charset="0"/>
              </a:rPr>
              <a:t>exercise tolerance is limited by other co-morbidity.</a:t>
            </a:r>
          </a:p>
          <a:p>
            <a:pPr lvl="1" algn="l" rtl="0">
              <a:buFontTx/>
              <a:buChar char="-"/>
            </a:pPr>
            <a:endParaRPr lang="en-US" sz="2500" dirty="0">
              <a:latin typeface="Candara" pitchFamily="34" charset="0"/>
            </a:endParaRPr>
          </a:p>
          <a:p>
            <a:pPr lvl="1" algn="l" rtl="0">
              <a:buFontTx/>
              <a:buChar char="-"/>
            </a:pPr>
            <a:r>
              <a:rPr lang="en-US" sz="2500" dirty="0">
                <a:latin typeface="Candara" pitchFamily="34" charset="0"/>
              </a:rPr>
              <a:t>Even if the patient is symptomatic, they should be treated as if grade II (IC)</a:t>
            </a:r>
          </a:p>
          <a:p>
            <a:pPr lvl="1" algn="l" rtl="0"/>
            <a:endParaRPr lang="en-US" sz="2500" dirty="0">
              <a:latin typeface="Candara" pitchFamily="34" charset="0"/>
            </a:endParaRPr>
          </a:p>
          <a:p>
            <a:pPr algn="l" rtl="0"/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2348880"/>
            <a:ext cx="3168352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4000" b="1" dirty="0">
                <a:latin typeface="Aharoni" pitchFamily="2" charset="-79"/>
                <a:cs typeface="Aharoni" pitchFamily="2" charset="-79"/>
              </a:rPr>
              <a:t>Peripheral </a:t>
            </a:r>
            <a:r>
              <a:rPr lang="en-US" sz="4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Venous</a:t>
            </a:r>
            <a:r>
              <a:rPr lang="en-US" sz="4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System</a:t>
            </a:r>
            <a:endParaRPr lang="ar-JO" sz="4000" b="1" dirty="0">
              <a:latin typeface="Aharoni" pitchFamily="2" charset="-79"/>
              <a:cs typeface="Arabic Typesetting" pitchFamily="66" charset="-78"/>
            </a:endParaRPr>
          </a:p>
          <a:p>
            <a:pPr algn="ctr"/>
            <a:endParaRPr lang="ar-JO" sz="4000" dirty="0">
              <a:latin typeface="Aharoni" pitchFamily="2" charset="-79"/>
              <a:cs typeface="Aharoni" pitchFamily="2" charset="-79"/>
            </a:endParaRPr>
          </a:p>
          <a:p>
            <a:pPr algn="ctr" rtl="0"/>
            <a:r>
              <a:rPr lang="en-US" sz="4000" dirty="0">
                <a:latin typeface="Aharoni" pitchFamily="2" charset="-79"/>
                <a:cs typeface="Aharoni" pitchFamily="2" charset="-79"/>
              </a:rPr>
              <a:t>* Anatomy *</a:t>
            </a:r>
            <a:endParaRPr lang="ar-JO" sz="4000" dirty="0">
              <a:latin typeface="Aharoni" pitchFamily="2" charset="-79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-21899"/>
            <a:ext cx="3923928" cy="687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20000"/>
          </a:bodyPr>
          <a:lstStyle/>
          <a:p>
            <a:pPr algn="ctr" rtl="0"/>
            <a:r>
              <a:rPr lang="en-US" sz="4600" b="1" dirty="0">
                <a:solidFill>
                  <a:srgbClr val="0070C0"/>
                </a:solidFill>
              </a:rPr>
              <a:t>Venous Return</a:t>
            </a:r>
            <a:endParaRPr lang="ar-JO" sz="46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800" dirty="0">
                <a:solidFill>
                  <a:srgbClr val="00B0F0"/>
                </a:solidFill>
              </a:rPr>
              <a:t>Passive from head &amp; neck                            Active from lower limb</a:t>
            </a:r>
            <a:r>
              <a:rPr lang="en-US" sz="2800" dirty="0"/>
              <a:t> </a:t>
            </a:r>
          </a:p>
          <a:p>
            <a:pPr algn="l">
              <a:buNone/>
            </a:pPr>
            <a:endParaRPr lang="en-US" sz="2800" dirty="0"/>
          </a:p>
          <a:p>
            <a:pPr algn="l">
              <a:buNone/>
            </a:pPr>
            <a:r>
              <a:rPr lang="en-US" sz="2800" dirty="0"/>
              <a:t> </a:t>
            </a:r>
          </a:p>
          <a:p>
            <a:pPr algn="l" rtl="0">
              <a:buNone/>
            </a:pPr>
            <a:r>
              <a:rPr lang="en-US" sz="2400" b="1" dirty="0">
                <a:solidFill>
                  <a:srgbClr val="0070C0"/>
                </a:solidFill>
              </a:rPr>
              <a:t>( pressure on the sole of the foot + contraction of muscle ( calf , </a:t>
            </a:r>
            <a:r>
              <a:rPr lang="en-US" sz="2400" b="1" dirty="0" err="1">
                <a:solidFill>
                  <a:srgbClr val="0070C0"/>
                </a:solidFill>
              </a:rPr>
              <a:t>andto</a:t>
            </a:r>
            <a:r>
              <a:rPr lang="en-US" sz="2400" b="1" dirty="0">
                <a:solidFill>
                  <a:srgbClr val="0070C0"/>
                </a:solidFill>
              </a:rPr>
              <a:t> a lesser extent in the  thighs ., buttock)</a:t>
            </a:r>
          </a:p>
          <a:p>
            <a:pPr algn="l" rtl="0">
              <a:buNone/>
            </a:pPr>
            <a:r>
              <a:rPr lang="ar-JO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90% through deep venous system </a:t>
            </a:r>
          </a:p>
          <a:p>
            <a:pPr algn="l">
              <a:buNone/>
            </a:pPr>
            <a:r>
              <a:rPr lang="en-US" dirty="0">
                <a:solidFill>
                  <a:srgbClr val="0070C0"/>
                </a:solidFill>
              </a:rPr>
              <a:t>10% through  superficial system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valves --- prevent backward flow  (reflux)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The usual ambulatory venous pressure is &lt;20 mmHg</a:t>
            </a:r>
            <a:endParaRPr lang="ar-JO" dirty="0">
              <a:solidFill>
                <a:srgbClr val="FF0000"/>
              </a:solidFill>
            </a:endParaRPr>
          </a:p>
          <a:p>
            <a:endParaRPr lang="ar-JO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1763688" y="908720"/>
            <a:ext cx="5472608" cy="4525963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 rtl="0">
              <a:buNone/>
            </a:pPr>
            <a:r>
              <a:rPr lang="en-US" sz="4400" b="1" u="sng" dirty="0">
                <a:latin typeface="Candara" pitchFamily="34" charset="0"/>
              </a:rPr>
              <a:t>Venous Diseases</a:t>
            </a:r>
            <a:endParaRPr lang="ar-JO" sz="4400" b="1" u="sng" dirty="0">
              <a:latin typeface="Candara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1520" y="2420888"/>
            <a:ext cx="1642505" cy="1615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300" b="1" dirty="0">
                <a:solidFill>
                  <a:srgbClr val="FF0000"/>
                </a:solidFill>
                <a:latin typeface="Candara" pitchFamily="34" charset="0"/>
              </a:rPr>
              <a:t>Muscle pump failure </a:t>
            </a:r>
            <a:endParaRPr lang="ar-JO" sz="33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092280" y="2636912"/>
            <a:ext cx="1907704" cy="1615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300" b="1" dirty="0">
                <a:solidFill>
                  <a:srgbClr val="FF0000"/>
                </a:solidFill>
                <a:latin typeface="Candara" pitchFamily="34" charset="0"/>
              </a:rPr>
              <a:t>Failure of valves function </a:t>
            </a:r>
            <a:endParaRPr lang="ar-JO" sz="33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99792" y="5517232"/>
            <a:ext cx="381548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300" b="1" dirty="0">
                <a:solidFill>
                  <a:srgbClr val="FF0000"/>
                </a:solidFill>
                <a:latin typeface="Candara" pitchFamily="34" charset="0"/>
              </a:rPr>
              <a:t>Venous HTN</a:t>
            </a:r>
            <a:endParaRPr lang="ar-JO" sz="33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68" y="435769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66"/>
                </a:solidFill>
              </a:rPr>
              <a:t>Primary or post thrombotic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57430"/>
            <a:ext cx="8401080" cy="3768733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Clinically  the patient usually present with following </a:t>
            </a:r>
          </a:p>
          <a:p>
            <a:pPr algn="l" rtl="0"/>
            <a:endParaRPr lang="en-US" b="1" dirty="0">
              <a:solidFill>
                <a:srgbClr val="CC0066"/>
              </a:solidFill>
              <a:latin typeface="Cambria" pitchFamily="18" charset="0"/>
            </a:endParaRPr>
          </a:p>
          <a:p>
            <a:pPr algn="l" rtl="0"/>
            <a:endParaRPr lang="en-US" b="1" dirty="0">
              <a:solidFill>
                <a:srgbClr val="CC0066"/>
              </a:solidFill>
              <a:latin typeface="Cambria" pitchFamily="18" charset="0"/>
            </a:endParaRPr>
          </a:p>
          <a:p>
            <a:pPr algn="l" rtl="0"/>
            <a:r>
              <a:rPr lang="en-US" b="1" dirty="0">
                <a:solidFill>
                  <a:srgbClr val="CC0066"/>
                </a:solidFill>
                <a:latin typeface="Cambria" pitchFamily="18" charset="0"/>
              </a:rPr>
              <a:t>Varicose vein </a:t>
            </a:r>
          </a:p>
          <a:p>
            <a:pPr algn="l" rtl="0"/>
            <a:r>
              <a:rPr lang="en-US" b="1" dirty="0">
                <a:solidFill>
                  <a:srgbClr val="CC0066"/>
                </a:solidFill>
                <a:latin typeface="Cambria" pitchFamily="18" charset="0"/>
              </a:rPr>
              <a:t>Superficial thrombophlebitis</a:t>
            </a:r>
          </a:p>
          <a:p>
            <a:pPr algn="l" rtl="0"/>
            <a:r>
              <a:rPr lang="en-US" b="1" dirty="0">
                <a:solidFill>
                  <a:srgbClr val="CC0066"/>
                </a:solidFill>
                <a:latin typeface="Cambria" pitchFamily="18" charset="0"/>
              </a:rPr>
              <a:t>DVT</a:t>
            </a:r>
          </a:p>
          <a:p>
            <a:pPr algn="l" rtl="0"/>
            <a:r>
              <a:rPr lang="en-US" b="1" dirty="0">
                <a:solidFill>
                  <a:srgbClr val="CC0066"/>
                </a:solidFill>
                <a:latin typeface="Cambria" pitchFamily="18" charset="0"/>
              </a:rPr>
              <a:t>Chronic venous insufficiency &amp; ulceration </a:t>
            </a:r>
            <a:endParaRPr lang="ar-JO" b="1" dirty="0">
              <a:solidFill>
                <a:srgbClr val="CC0066"/>
              </a:solidFill>
              <a:latin typeface="Cambria" pitchFamily="18" charset="0"/>
            </a:endParaRPr>
          </a:p>
          <a:p>
            <a:endParaRPr lang="ar-JO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l" rtl="0"/>
            <a:r>
              <a:rPr lang="en-US" b="1" i="1" dirty="0">
                <a:solidFill>
                  <a:srgbClr val="CC0066"/>
                </a:solidFill>
              </a:rPr>
              <a:t>Pain </a:t>
            </a:r>
          </a:p>
          <a:p>
            <a:pPr algn="l" rtl="0"/>
            <a:r>
              <a:rPr lang="en-US" b="1" i="1" dirty="0">
                <a:solidFill>
                  <a:srgbClr val="CC0066"/>
                </a:solidFill>
              </a:rPr>
              <a:t>Swelling</a:t>
            </a:r>
          </a:p>
          <a:p>
            <a:pPr algn="l" rtl="0"/>
            <a:r>
              <a:rPr lang="en-US" b="1" i="1" dirty="0">
                <a:solidFill>
                  <a:srgbClr val="CC0066"/>
                </a:solidFill>
              </a:rPr>
              <a:t>Skin changes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varicoes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eczema,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hemosedrine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deposition secondary to venous HTN,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lipodrematosclerosis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endParaRPr lang="ar-JO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0">
              <a:buNone/>
            </a:pPr>
            <a:r>
              <a:rPr lang="en-US" b="1" i="1" dirty="0">
                <a:solidFill>
                  <a:srgbClr val="CC0066"/>
                </a:solidFill>
              </a:rPr>
              <a:t>                  Chronic venous ulcer 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70-80% of lower limb ulceration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other causes of LL ulceration: syphilis ,TB, pyoderma gangrenosum , leprosy (Hansen’s dis), sickle cell and tropical conditions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Medial aspect of the leg , shallow , pink(granulation tissue) or yellow/green (slough) in color  ,irregular margin with surrounding  skin changes of eczema and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lipodermatosclerosis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5" name="صورة 7" descr="ulcer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86604"/>
            <a:ext cx="6316152" cy="24223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endParaRPr lang="en-US" b="1" dirty="0">
              <a:solidFill>
                <a:srgbClr val="CC0066"/>
              </a:solidFill>
            </a:endParaRPr>
          </a:p>
          <a:p>
            <a:pPr algn="ctr" rtl="0">
              <a:buNone/>
            </a:pPr>
            <a:r>
              <a:rPr lang="en-US" b="1" dirty="0">
                <a:solidFill>
                  <a:srgbClr val="CC0066"/>
                </a:solidFill>
              </a:rPr>
              <a:t>superficial thrombophlebitis</a:t>
            </a:r>
          </a:p>
          <a:p>
            <a:pPr algn="l" rt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10% of sever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varicoes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vein , common during pregnancy</a:t>
            </a:r>
          </a:p>
          <a:p>
            <a:pPr algn="l" rt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Recurrent , different area is usually associated with underlying malignancy </a:t>
            </a:r>
          </a:p>
          <a:p>
            <a:pPr algn="l" rt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Risk of DVT, PE  (propagation)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6" descr="deep-vein-thrombosis-pic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40141"/>
            <a:ext cx="3882071" cy="300780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3" descr="L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240141"/>
            <a:ext cx="3424857" cy="295232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3900" b="1" dirty="0">
                <a:solidFill>
                  <a:srgbClr val="FF0000"/>
                </a:solidFill>
              </a:rPr>
              <a:t>                                        DVT</a:t>
            </a:r>
          </a:p>
          <a:p>
            <a:pPr algn="l" rtl="0"/>
            <a:r>
              <a:rPr lang="en-US" b="1" dirty="0">
                <a:solidFill>
                  <a:srgbClr val="CC0066"/>
                </a:solidFill>
              </a:rPr>
              <a:t>Upper limb </a:t>
            </a:r>
          </a:p>
          <a:p>
            <a:pPr algn="l" rtl="0">
              <a:buFontTx/>
              <a:buChar char="-"/>
            </a:pPr>
            <a:r>
              <a:rPr lang="en-US" sz="3000" dirty="0">
                <a:latin typeface="Cambria" pitchFamily="18" charset="0"/>
              </a:rPr>
              <a:t>Axillary , subclavian vein</a:t>
            </a:r>
          </a:p>
          <a:p>
            <a:pPr algn="l" rtl="0">
              <a:buFontTx/>
              <a:buChar char="-"/>
            </a:pPr>
            <a:r>
              <a:rPr lang="en-US" sz="3000" dirty="0">
                <a:latin typeface="Cambria" pitchFamily="18" charset="0"/>
              </a:rPr>
              <a:t> repetitive trauma , indwelling venous catheter , repetitive trauma at the thoracic outlet.</a:t>
            </a:r>
          </a:p>
          <a:p>
            <a:pPr algn="l" rtl="0">
              <a:buFontTx/>
              <a:buChar char="-"/>
            </a:pPr>
            <a:r>
              <a:rPr lang="en-US" sz="3000" dirty="0">
                <a:latin typeface="Cambria" pitchFamily="18" charset="0"/>
              </a:rPr>
              <a:t>  pain / swelling  exacerbated with exercise , skin is cyanosed and mottled </a:t>
            </a:r>
          </a:p>
          <a:p>
            <a:pPr algn="l" rtl="0"/>
            <a:r>
              <a:rPr lang="en-US" b="1" dirty="0">
                <a:solidFill>
                  <a:srgbClr val="CC0066"/>
                </a:solidFill>
              </a:rPr>
              <a:t>lower limb </a:t>
            </a:r>
          </a:p>
          <a:p>
            <a:pPr algn="l" rtl="0"/>
            <a:r>
              <a:rPr lang="en-US" b="1">
                <a:solidFill>
                  <a:srgbClr val="CC0066"/>
                </a:solidFill>
              </a:rPr>
              <a:t>Risk factor .</a:t>
            </a:r>
            <a:endParaRPr lang="en-US" b="1" dirty="0">
              <a:solidFill>
                <a:srgbClr val="CC0066"/>
              </a:solidFill>
            </a:endParaRPr>
          </a:p>
          <a:p>
            <a:pPr algn="l" rtl="0"/>
            <a:endParaRPr lang="ar-JO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70080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7808" y="764704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Intermittent Claudication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5"/>
            <a:ext cx="7990656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300" b="1" u="sng" dirty="0">
                <a:solidFill>
                  <a:srgbClr val="FF0000"/>
                </a:solidFill>
                <a:latin typeface="Candara" pitchFamily="34" charset="0"/>
              </a:rPr>
              <a:t>Most common symptom of PAD</a:t>
            </a:r>
          </a:p>
          <a:p>
            <a:pPr algn="l" rtl="0"/>
            <a:endParaRPr lang="en-US" sz="2200" dirty="0">
              <a:latin typeface="Candara" pitchFamily="34" charset="0"/>
            </a:endParaRPr>
          </a:p>
          <a:p>
            <a:pPr algn="l" rtl="0"/>
            <a:r>
              <a:rPr lang="en-US" sz="2200" dirty="0">
                <a:latin typeface="Candara" pitchFamily="34" charset="0"/>
              </a:rPr>
              <a:t>* Def.: Pain in a group of muscles on walking due to arterial insufficiency.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	- typically; Calf (</a:t>
            </a:r>
            <a:r>
              <a:rPr lang="en-US" sz="2200" dirty="0" err="1">
                <a:latin typeface="Candara" pitchFamily="34" charset="0"/>
              </a:rPr>
              <a:t>femoro</a:t>
            </a:r>
            <a:r>
              <a:rPr lang="en-US" sz="2200" dirty="0">
                <a:latin typeface="Candara" pitchFamily="34" charset="0"/>
              </a:rPr>
              <a:t>-popliteal disease).</a:t>
            </a:r>
          </a:p>
          <a:p>
            <a:pPr algn="l" rtl="0"/>
            <a:r>
              <a:rPr lang="en-US" sz="2200" dirty="0">
                <a:latin typeface="Candara" pitchFamily="34" charset="0"/>
              </a:rPr>
              <a:t>	- also; Thigh &amp;/or buttock (</a:t>
            </a:r>
            <a:r>
              <a:rPr lang="en-US" sz="2200" dirty="0" err="1">
                <a:latin typeface="Candara" pitchFamily="34" charset="0"/>
              </a:rPr>
              <a:t>aorto</a:t>
            </a:r>
            <a:r>
              <a:rPr lang="en-US" sz="2200" dirty="0">
                <a:latin typeface="Candara" pitchFamily="34" charset="0"/>
              </a:rPr>
              <a:t>-iliac obstruction).</a:t>
            </a:r>
          </a:p>
          <a:p>
            <a:pPr algn="l" rtl="0"/>
            <a:endParaRPr lang="en-US" sz="2200" dirty="0">
              <a:latin typeface="Candara" pitchFamily="34" charset="0"/>
            </a:endParaRPr>
          </a:p>
          <a:p>
            <a:pPr marL="800100" lvl="1" indent="-342900" algn="l" rtl="0">
              <a:buFont typeface="Wingdings" panose="05000000000000000000" pitchFamily="2" charset="2"/>
              <a:buChar char="§"/>
            </a:pPr>
            <a:r>
              <a:rPr lang="en-US" sz="2200" dirty="0">
                <a:latin typeface="Candara" pitchFamily="34" charset="0"/>
              </a:rPr>
              <a:t>Tightness or ‘</a:t>
            </a:r>
            <a:r>
              <a:rPr lang="en-US" sz="2200" b="1" u="sng" dirty="0">
                <a:latin typeface="Candara" pitchFamily="34" charset="0"/>
              </a:rPr>
              <a:t>cramp-like</a:t>
            </a:r>
            <a:r>
              <a:rPr lang="en-US" sz="2200" dirty="0">
                <a:latin typeface="Candara" pitchFamily="34" charset="0"/>
              </a:rPr>
              <a:t>’ pain.</a:t>
            </a:r>
          </a:p>
          <a:p>
            <a:pPr marL="800100" lvl="1" indent="-342900" algn="l" rtl="0">
              <a:buFont typeface="Wingdings" panose="05000000000000000000" pitchFamily="2" charset="2"/>
              <a:buChar char="§"/>
            </a:pPr>
            <a:r>
              <a:rPr lang="en-US" sz="2200" dirty="0">
                <a:latin typeface="Candara" pitchFamily="34" charset="0"/>
              </a:rPr>
              <a:t>Develops after relatively constant distance (</a:t>
            </a:r>
            <a:r>
              <a:rPr lang="en-US" sz="2200" b="1" u="sng" dirty="0">
                <a:latin typeface="Candara" pitchFamily="34" charset="0"/>
              </a:rPr>
              <a:t>claudication distance) </a:t>
            </a:r>
            <a:r>
              <a:rPr lang="en-US" sz="2200" dirty="0">
                <a:latin typeface="Candara" pitchFamily="34" charset="0"/>
              </a:rPr>
              <a:t>; often shorter if walking uphill, in the cold &amp; after meals.</a:t>
            </a:r>
          </a:p>
          <a:p>
            <a:pPr marL="800100" lvl="1" indent="-342900" algn="l" rtl="0">
              <a:buFont typeface="Wingdings" panose="05000000000000000000" pitchFamily="2" charset="2"/>
              <a:buChar char="§"/>
            </a:pPr>
            <a:r>
              <a:rPr lang="en-US" sz="2200" dirty="0">
                <a:latin typeface="Candara" pitchFamily="34" charset="0"/>
              </a:rPr>
              <a:t>Disappears </a:t>
            </a:r>
            <a:r>
              <a:rPr lang="en-US" sz="2200" b="1" u="sng" dirty="0">
                <a:latin typeface="Candara" pitchFamily="34" charset="0"/>
              </a:rPr>
              <a:t>completely</a:t>
            </a:r>
            <a:r>
              <a:rPr lang="en-US" sz="2200" dirty="0">
                <a:latin typeface="Candara" pitchFamily="34" charset="0"/>
              </a:rPr>
              <a:t> within a few minutes of </a:t>
            </a:r>
            <a:r>
              <a:rPr lang="en-US" sz="2200" b="1" u="sng" dirty="0">
                <a:latin typeface="Candara" pitchFamily="34" charset="0"/>
              </a:rPr>
              <a:t>rest</a:t>
            </a:r>
            <a:r>
              <a:rPr lang="en-US" sz="2200" dirty="0">
                <a:latin typeface="Candara" pitchFamily="34" charset="0"/>
              </a:rPr>
              <a:t> but recurs on walking.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074" y="286604"/>
            <a:ext cx="84538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examination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b="1" dirty="0">
                <a:solidFill>
                  <a:srgbClr val="C00000"/>
                </a:solidFill>
              </a:rPr>
              <a:t>                        </a:t>
            </a:r>
          </a:p>
          <a:p>
            <a:pPr algn="l" rtl="0"/>
            <a:r>
              <a:rPr lang="en-US" sz="2400" b="1" dirty="0">
                <a:latin typeface="Cambria" pitchFamily="18" charset="0"/>
              </a:rPr>
              <a:t>General inspection for patient condition + risk factor </a:t>
            </a:r>
          </a:p>
          <a:p>
            <a:pPr algn="l" rtl="0"/>
            <a:r>
              <a:rPr lang="en-US" sz="2400" b="1" dirty="0">
                <a:latin typeface="Cambria" pitchFamily="18" charset="0"/>
              </a:rPr>
              <a:t> While the patient standing , lying  supine </a:t>
            </a:r>
          </a:p>
          <a:p>
            <a:pPr algn="l" rtl="0"/>
            <a:r>
              <a:rPr lang="en-US" sz="2400" b="1" dirty="0">
                <a:latin typeface="Cambria" pitchFamily="18" charset="0"/>
              </a:rPr>
              <a:t>Leg inspection</a:t>
            </a:r>
          </a:p>
          <a:p>
            <a:pPr algn="l" rtl="0"/>
            <a:r>
              <a:rPr lang="en-US" sz="2400" b="1" dirty="0">
                <a:latin typeface="Cambria" pitchFamily="18" charset="0"/>
              </a:rPr>
              <a:t>For skin color changes / swelling / dialed vein </a:t>
            </a:r>
          </a:p>
          <a:p>
            <a:pPr algn="l" rtl="0"/>
            <a:r>
              <a:rPr lang="en-US" sz="2400" b="1" dirty="0">
                <a:latin typeface="Cambria" pitchFamily="18" charset="0"/>
              </a:rPr>
              <a:t>Palpation : temperature / tenderness/ pitting edema/ leg circumference  ( 10 cm below tibial </a:t>
            </a:r>
            <a:r>
              <a:rPr lang="en-US" sz="2400" b="1" dirty="0" err="1">
                <a:latin typeface="Cambria" pitchFamily="18" charset="0"/>
              </a:rPr>
              <a:t>tuberosity</a:t>
            </a:r>
            <a:r>
              <a:rPr lang="en-US" sz="2400" b="1" dirty="0">
                <a:latin typeface="Cambria" pitchFamily="18" charset="0"/>
              </a:rPr>
              <a:t> ).</a:t>
            </a:r>
          </a:p>
          <a:p>
            <a:pPr algn="l" rtl="0"/>
            <a:r>
              <a:rPr lang="en-US" sz="2400" b="1" dirty="0">
                <a:latin typeface="Cambria" pitchFamily="18" charset="0"/>
              </a:rPr>
              <a:t>Edema </a:t>
            </a:r>
            <a:r>
              <a:rPr lang="en-US" sz="2400" b="1" dirty="0">
                <a:latin typeface="Cambria" pitchFamily="18" charset="0"/>
                <a:sym typeface="Wingdings" pitchFamily="2" charset="2"/>
              </a:rPr>
              <a:t> check the JVP( bilateral edema with raised JVP suggest cardiac disease or pulmonary HTN</a:t>
            </a:r>
            <a:r>
              <a:rPr lang="en-US" sz="2400" b="1" dirty="0">
                <a:sym typeface="Wingdings" pitchFamily="2" charset="2"/>
              </a:rPr>
              <a:t>)</a:t>
            </a:r>
            <a:endParaRPr lang="ar-JO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132856"/>
            <a:ext cx="8208912" cy="3816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500" dirty="0">
                <a:latin typeface="Candara" pitchFamily="34" charset="0"/>
              </a:rPr>
              <a:t>&gt;&gt; Two other types of claudication:</a:t>
            </a:r>
          </a:p>
          <a:p>
            <a:pPr algn="l" rtl="0"/>
            <a:r>
              <a:rPr lang="en-US" sz="2500" dirty="0">
                <a:latin typeface="Candara" pitchFamily="34" charset="0"/>
              </a:rPr>
              <a:t>	• </a:t>
            </a:r>
            <a:r>
              <a:rPr lang="en-US" sz="3000" b="1" i="1" u="sng" dirty="0" err="1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Neurogenic</a:t>
            </a:r>
            <a:r>
              <a:rPr lang="en-US" sz="2500" dirty="0">
                <a:latin typeface="Candara" pitchFamily="34" charset="0"/>
              </a:rPr>
              <a:t>: due to neurological &amp; </a:t>
            </a:r>
            <a:r>
              <a:rPr lang="en-US" sz="2500" dirty="0" err="1">
                <a:latin typeface="Candara" pitchFamily="34" charset="0"/>
              </a:rPr>
              <a:t>musculo</a:t>
            </a:r>
            <a:r>
              <a:rPr lang="en-US" sz="2500" dirty="0">
                <a:latin typeface="Candara" pitchFamily="34" charset="0"/>
              </a:rPr>
              <a:t>-skeletal disorders of lumbar spine.</a:t>
            </a:r>
          </a:p>
          <a:p>
            <a:pPr algn="l" rtl="0"/>
            <a:endParaRPr lang="en-US" sz="2500" dirty="0">
              <a:latin typeface="Candara" pitchFamily="34" charset="0"/>
            </a:endParaRPr>
          </a:p>
          <a:p>
            <a:pPr algn="l" rtl="0"/>
            <a:r>
              <a:rPr lang="en-US" sz="2500" dirty="0">
                <a:latin typeface="Candara" pitchFamily="34" charset="0"/>
              </a:rPr>
              <a:t>	• </a:t>
            </a:r>
            <a:r>
              <a:rPr lang="en-US" sz="3000" b="1" i="1" u="sng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Venous</a:t>
            </a:r>
            <a:r>
              <a:rPr lang="en-US" sz="2500" dirty="0">
                <a:latin typeface="Candara" pitchFamily="34" charset="0"/>
              </a:rPr>
              <a:t>: due to venous outflow obstruction from the leg, following extensive DVT.</a:t>
            </a:r>
          </a:p>
          <a:p>
            <a:pPr algn="l" rtl="0"/>
            <a:endParaRPr lang="en-US" sz="2500" dirty="0">
              <a:latin typeface="Candara" pitchFamily="34" charset="0"/>
            </a:endParaRPr>
          </a:p>
          <a:p>
            <a:pPr algn="l" rtl="0"/>
            <a:r>
              <a:rPr lang="en-US" sz="2500" dirty="0">
                <a:latin typeface="Candara" pitchFamily="34" charset="0"/>
              </a:rPr>
              <a:t>&gt;&gt; Both are much less common than arterial claudication, &amp; can be distinguished on Hx. &amp; P/E.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192" y="435233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5950" y="4518025"/>
              <a:ext cx="1114425" cy="42863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6591" y="4510392"/>
                <a:ext cx="1133143" cy="58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6575" y="4525963"/>
              <a:ext cx="1200150" cy="34925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7219" y="4517555"/>
                <a:ext cx="1218863" cy="51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8325" y="4525963"/>
              <a:ext cx="1114425" cy="42862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8966" y="4517708"/>
                <a:ext cx="1133143" cy="59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9113" y="6437313"/>
              <a:ext cx="1011237" cy="223837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13352" y="6378602"/>
                <a:ext cx="1042402" cy="341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0538" y="5675313"/>
              <a:ext cx="1098550" cy="20637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4700" y="5612797"/>
                <a:ext cx="1129865" cy="331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341813" y="108172250"/>
              <a:ext cx="0" cy="0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341813" y="1081722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6575" y="6497638"/>
              <a:ext cx="993775" cy="188912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0755" y="6433944"/>
                <a:ext cx="1025055" cy="316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9575" y="4603750"/>
              <a:ext cx="677863" cy="128588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63727" y="4544660"/>
                <a:ext cx="709199" cy="246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3700" y="2606675"/>
              <a:ext cx="539750" cy="128588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7899" y="2543459"/>
                <a:ext cx="570993" cy="255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70463" y="49533175"/>
              <a:ext cx="0" cy="0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170463" y="495331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9113" y="2614613"/>
              <a:ext cx="703262" cy="103187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13277" y="2554676"/>
                <a:ext cx="734574" cy="22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2563813"/>
              <a:ext cx="669925" cy="204787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7544" y="2503237"/>
                <a:ext cx="701277" cy="3259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7808" y="77696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en-US" sz="33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Night/Rest Pain</a:t>
            </a:r>
            <a:endParaRPr kumimoji="0" lang="ar-JO" sz="3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 pitchFamily="2" charset="-79"/>
              <a:ea typeface="+mj-ea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77546"/>
            <a:ext cx="8208912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C00000"/>
                </a:solidFill>
                <a:latin typeface="Candara" pitchFamily="34" charset="0"/>
              </a:rPr>
              <a:t>‘ </a:t>
            </a:r>
            <a:r>
              <a:rPr lang="en-US" sz="2500" b="1" i="1" dirty="0">
                <a:solidFill>
                  <a:srgbClr val="C00000"/>
                </a:solidFill>
                <a:latin typeface="Candara" pitchFamily="34" charset="0"/>
              </a:rPr>
              <a:t>Pt. goes to bed, falls asleep, but is then woken 1–2 hrs later with severe pain in the foot, usually in the instep </a:t>
            </a:r>
            <a:r>
              <a:rPr lang="en-US" sz="2800" dirty="0">
                <a:solidFill>
                  <a:srgbClr val="C00000"/>
                </a:solidFill>
                <a:latin typeface="Candara" pitchFamily="34" charset="0"/>
              </a:rPr>
              <a:t>’</a:t>
            </a:r>
            <a:endParaRPr lang="en-US" sz="2500" b="1" i="1" dirty="0">
              <a:solidFill>
                <a:srgbClr val="C00000"/>
              </a:solidFill>
              <a:latin typeface="Candara" pitchFamily="34" charset="0"/>
            </a:endParaRPr>
          </a:p>
          <a:p>
            <a:pPr algn="l" rtl="0"/>
            <a:endParaRPr lang="en-US" sz="1000" dirty="0">
              <a:latin typeface="Candara" pitchFamily="34" charset="0"/>
            </a:endParaRPr>
          </a:p>
          <a:p>
            <a:pPr lvl="1" algn="l" rtl="0"/>
            <a:r>
              <a:rPr lang="en-US" sz="4000" b="1" dirty="0">
                <a:solidFill>
                  <a:srgbClr val="C00000"/>
                </a:solidFill>
                <a:latin typeface="Candara" pitchFamily="34" charset="0"/>
                <a:sym typeface="Wingdings"/>
              </a:rPr>
              <a:t> </a:t>
            </a:r>
            <a:r>
              <a:rPr lang="en-US" sz="2200" dirty="0">
                <a:latin typeface="Candara" pitchFamily="34" charset="0"/>
              </a:rPr>
              <a:t>Lying down &gt;&gt; No gravity effects &gt;&gt; poor perfusion.</a:t>
            </a:r>
          </a:p>
          <a:p>
            <a:pPr lvl="1" algn="l" rtl="0"/>
            <a:r>
              <a:rPr lang="en-US" sz="4000" b="1" dirty="0">
                <a:solidFill>
                  <a:srgbClr val="C00000"/>
                </a:solidFill>
                <a:latin typeface="Candara" pitchFamily="34" charset="0"/>
                <a:sym typeface="Wingdings"/>
              </a:rPr>
              <a:t> </a:t>
            </a:r>
            <a:r>
              <a:rPr lang="en-US" sz="2200" dirty="0">
                <a:latin typeface="Candara" pitchFamily="34" charset="0"/>
              </a:rPr>
              <a:t>Dec. HR, BP &amp; CO &gt;&gt; occurs when sleeping.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316648"/>
            <a:ext cx="31683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latin typeface="Candara" pitchFamily="34" charset="0"/>
              </a:rPr>
              <a:t>Relieved by hanging legs out of bed or by getting up &amp; walking around. However, on return to bed,  pain recurs &amp; pts often choose to sleep in a chair.</a:t>
            </a:r>
            <a:endParaRPr lang="ar-JO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4532672"/>
            <a:ext cx="158417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latin typeface="Candara" pitchFamily="34" charset="0"/>
              </a:rPr>
              <a:t>Dependent edema, </a:t>
            </a:r>
            <a:r>
              <a:rPr lang="en-US" sz="2000" b="1" dirty="0">
                <a:latin typeface="Candara" pitchFamily="34" charset="0"/>
                <a:sym typeface="Wingdings"/>
              </a:rPr>
              <a:t> </a:t>
            </a:r>
            <a:r>
              <a:rPr lang="en-US" sz="2000" b="1" dirty="0">
                <a:latin typeface="Candara" pitchFamily="34" charset="0"/>
              </a:rPr>
              <a:t>interstitial tissue pressure.</a:t>
            </a:r>
            <a:endParaRPr lang="ar-JO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4388656"/>
            <a:ext cx="208823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latin typeface="Candara" pitchFamily="34" charset="0"/>
              </a:rPr>
              <a:t>Further reduction in tissue perfusion &amp; ultimately a worsening of pain.</a:t>
            </a:r>
            <a:endParaRPr lang="ar-JO" sz="2000" b="1" dirty="0">
              <a:latin typeface="Candara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63888" y="5180744"/>
            <a:ext cx="57606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Right Arrow 10"/>
          <p:cNvSpPr/>
          <p:nvPr/>
        </p:nvSpPr>
        <p:spPr>
          <a:xfrm>
            <a:off x="5868144" y="5180744"/>
            <a:ext cx="57606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b="1" i="1" dirty="0">
                <a:solidFill>
                  <a:schemeClr val="tx1"/>
                </a:solidFill>
              </a:rPr>
              <a:t>Critical limb ischemia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Rest pain persisting for more than 2 weeks requiring opiate analgesia </a:t>
            </a:r>
          </a:p>
          <a:p>
            <a:pPr algn="ctr" rtl="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Tissue loss associated with ankle pressure of &lt;50mmhg or toe pressure &lt; 30 </a:t>
            </a:r>
            <a:r>
              <a:rPr lang="en-US" dirty="0" err="1">
                <a:solidFill>
                  <a:schemeClr val="tx1"/>
                </a:solidFill>
                <a:latin typeface="Candara" pitchFamily="34" charset="0"/>
              </a:rPr>
              <a:t>mmhg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 , </a:t>
            </a:r>
            <a:r>
              <a:rPr lang="en-US" i="1" u="sng" dirty="0">
                <a:solidFill>
                  <a:schemeClr val="tx1"/>
                </a:solidFill>
                <a:latin typeface="Candara" pitchFamily="34" charset="0"/>
              </a:rPr>
              <a:t>ABI &lt;0.4  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&amp; a </a:t>
            </a:r>
            <a:r>
              <a:rPr lang="en-US" i="1" u="sng" dirty="0">
                <a:solidFill>
                  <a:schemeClr val="tx1"/>
                </a:solidFill>
                <a:latin typeface="Candara" pitchFamily="34" charset="0"/>
              </a:rPr>
              <a:t>+</a:t>
            </a:r>
            <a:r>
              <a:rPr lang="en-US" i="1" u="sng" dirty="0" err="1">
                <a:solidFill>
                  <a:schemeClr val="tx1"/>
                </a:solidFill>
                <a:latin typeface="Candara" pitchFamily="34" charset="0"/>
              </a:rPr>
              <a:t>ve</a:t>
            </a:r>
            <a:r>
              <a:rPr lang="en-US" i="1" u="sng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Candara" pitchFamily="34" charset="0"/>
              </a:rPr>
              <a:t>Buerger’s</a:t>
            </a:r>
            <a:r>
              <a:rPr lang="en-US" i="1" u="sng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test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 rtl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2118</Words>
  <Application>Microsoft Office PowerPoint</Application>
  <PresentationFormat>On-screen Show (4:3)</PresentationFormat>
  <Paragraphs>315</Paragraphs>
  <Slides>51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Agency FB</vt:lpstr>
      <vt:lpstr>Aharoni</vt:lpstr>
      <vt:lpstr>Arabic Typesetting</vt:lpstr>
      <vt:lpstr>Arial</vt:lpstr>
      <vt:lpstr>Calibri</vt:lpstr>
      <vt:lpstr>Calibri Light</vt:lpstr>
      <vt:lpstr>Cambria</vt:lpstr>
      <vt:lpstr>Candara</vt:lpstr>
      <vt:lpstr>Wingdings</vt:lpstr>
      <vt:lpstr>أثر رجعي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Burger’s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Med</cp:lastModifiedBy>
  <cp:revision>3</cp:revision>
  <dcterms:created xsi:type="dcterms:W3CDTF">2020-08-10T19:43:39Z</dcterms:created>
  <dcterms:modified xsi:type="dcterms:W3CDTF">2020-08-11T11:36:49Z</dcterms:modified>
</cp:coreProperties>
</file>