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45"/>
  </p:notesMasterIdLst>
  <p:sldIdLst>
    <p:sldId id="256" r:id="rId2"/>
    <p:sldId id="316" r:id="rId3"/>
    <p:sldId id="331" r:id="rId4"/>
    <p:sldId id="270" r:id="rId5"/>
    <p:sldId id="306" r:id="rId6"/>
    <p:sldId id="317" r:id="rId7"/>
    <p:sldId id="318" r:id="rId8"/>
    <p:sldId id="319" r:id="rId9"/>
    <p:sldId id="273" r:id="rId10"/>
    <p:sldId id="308" r:id="rId11"/>
    <p:sldId id="332" r:id="rId12"/>
    <p:sldId id="321" r:id="rId13"/>
    <p:sldId id="322" r:id="rId14"/>
    <p:sldId id="323" r:id="rId15"/>
    <p:sldId id="324" r:id="rId16"/>
    <p:sldId id="325" r:id="rId17"/>
    <p:sldId id="326" r:id="rId18"/>
    <p:sldId id="327" r:id="rId19"/>
    <p:sldId id="328" r:id="rId20"/>
    <p:sldId id="329" r:id="rId21"/>
    <p:sldId id="330" r:id="rId22"/>
    <p:sldId id="278" r:id="rId23"/>
    <p:sldId id="301" r:id="rId24"/>
    <p:sldId id="309" r:id="rId25"/>
    <p:sldId id="281" r:id="rId26"/>
    <p:sldId id="285" r:id="rId27"/>
    <p:sldId id="303" r:id="rId28"/>
    <p:sldId id="310" r:id="rId29"/>
    <p:sldId id="333" r:id="rId30"/>
    <p:sldId id="334" r:id="rId31"/>
    <p:sldId id="286" r:id="rId32"/>
    <p:sldId id="314" r:id="rId33"/>
    <p:sldId id="311" r:id="rId34"/>
    <p:sldId id="288" r:id="rId35"/>
    <p:sldId id="320" r:id="rId36"/>
    <p:sldId id="300" r:id="rId37"/>
    <p:sldId id="302" r:id="rId38"/>
    <p:sldId id="282" r:id="rId39"/>
    <p:sldId id="283" r:id="rId40"/>
    <p:sldId id="284" r:id="rId41"/>
    <p:sldId id="259" r:id="rId42"/>
    <p:sldId id="313" r:id="rId43"/>
    <p:sldId id="28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545" autoAdjust="0"/>
  </p:normalViewPr>
  <p:slideViewPr>
    <p:cSldViewPr snapToGrid="0">
      <p:cViewPr varScale="1">
        <p:scale>
          <a:sx n="79" d="100"/>
          <a:sy n="79" d="100"/>
        </p:scale>
        <p:origin x="85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63B97-980D-4AA5-B7D9-BC24A21B4598}" type="datetimeFigureOut">
              <a:rPr lang="en-AU" smtClean="0"/>
              <a:t>30/05/2022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262350-7EAD-47A9-A4F8-3E0399EDA1FE}" type="slidenum">
              <a:rPr lang="en-AU" smtClean="0"/>
              <a:t>‹#›</a:t>
            </a:fld>
            <a:endParaRPr lang="en-AU"/>
          </a:p>
        </p:txBody>
      </p:sp>
    </p:spTree>
    <p:extLst>
      <p:ext uri="{BB962C8B-B14F-4D97-AF65-F5344CB8AC3E}">
        <p14:creationId xmlns:p14="http://schemas.microsoft.com/office/powerpoint/2010/main" val="4144852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6A8F515-9D04-4F5B-AE1D-4488CB805940}" type="datetime1">
              <a:rPr lang="en-US" smtClean="0"/>
              <a:t>5/30/2022</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smtClean="0"/>
              <a:t>May 2022</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4B7E4EF-A1BD-40F4-AB7B-04F084DD991D}"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950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CC0266-E19D-4F98-8CC1-CEC509D036D5}" type="datetime1">
              <a:rPr lang="en-US" smtClean="0"/>
              <a:t>5/30/2022</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253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8B6566-FE74-43CA-8DE6-26365E432B39}" type="datetime1">
              <a:rPr lang="en-US" smtClean="0"/>
              <a:t>5/30/2022</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67152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C2D769-69FE-49D1-83BA-1C46241C4487}" type="datetime1">
              <a:rPr lang="en-US" smtClean="0"/>
              <a:t>5/30/2022</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0614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486B49-A045-4F34-A3EB-CFC799B0726B}" type="datetime1">
              <a:rPr lang="en-US" smtClean="0"/>
              <a:t>5/30/2022</a:t>
            </a:fld>
            <a:endParaRPr lang="en-US" dirty="0"/>
          </a:p>
        </p:txBody>
      </p:sp>
      <p:sp>
        <p:nvSpPr>
          <p:cNvPr id="5" name="Footer Placeholder 4"/>
          <p:cNvSpPr>
            <a:spLocks noGrp="1"/>
          </p:cNvSpPr>
          <p:nvPr>
            <p:ph type="ftr" sz="quarter" idx="11"/>
          </p:nvPr>
        </p:nvSpPr>
        <p:spPr/>
        <p:txBody>
          <a:bodyPr/>
          <a:lstStyle/>
          <a:p>
            <a:r>
              <a:rPr lang="en-US" smtClean="0"/>
              <a:t>May 2022</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65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B55BB9-2B39-4B28-81A5-128FD0FF7963}" type="datetime1">
              <a:rPr lang="en-US" smtClean="0"/>
              <a:t>5/30/2022</a:t>
            </a:fld>
            <a:endParaRPr lang="en-US"/>
          </a:p>
        </p:txBody>
      </p:sp>
      <p:sp>
        <p:nvSpPr>
          <p:cNvPr id="6" name="Footer Placeholder 5"/>
          <p:cNvSpPr>
            <a:spLocks noGrp="1"/>
          </p:cNvSpPr>
          <p:nvPr>
            <p:ph type="ftr" sz="quarter" idx="11"/>
          </p:nvPr>
        </p:nvSpPr>
        <p:spPr/>
        <p:txBody>
          <a:bodyPr/>
          <a:lstStyle/>
          <a:p>
            <a:r>
              <a:rPr lang="en-US" smtClean="0"/>
              <a:t>May 2022</a:t>
            </a:r>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0140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11486F-FE8F-4C68-81E0-AE74E781A819}" type="datetime1">
              <a:rPr lang="en-US" smtClean="0"/>
              <a:t>5/30/2022</a:t>
            </a:fld>
            <a:endParaRPr lang="en-US"/>
          </a:p>
        </p:txBody>
      </p:sp>
      <p:sp>
        <p:nvSpPr>
          <p:cNvPr id="8" name="Footer Placeholder 7"/>
          <p:cNvSpPr>
            <a:spLocks noGrp="1"/>
          </p:cNvSpPr>
          <p:nvPr>
            <p:ph type="ftr" sz="quarter" idx="11"/>
          </p:nvPr>
        </p:nvSpPr>
        <p:spPr/>
        <p:txBody>
          <a:bodyPr/>
          <a:lstStyle/>
          <a:p>
            <a:r>
              <a:rPr lang="en-US" smtClean="0"/>
              <a:t>May 2022</a:t>
            </a:r>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0804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24DC0B-984F-4728-BF18-8B9819B92E0D}" type="datetime1">
              <a:rPr lang="en-US" smtClean="0"/>
              <a:t>5/30/2022</a:t>
            </a:fld>
            <a:endParaRPr lang="en-US"/>
          </a:p>
        </p:txBody>
      </p:sp>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1898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61B61-CA1F-4323-8108-3AB40C9FC54A}" type="datetime1">
              <a:rPr lang="en-US" smtClean="0"/>
              <a:t>5/30/2022</a:t>
            </a:fld>
            <a:endParaRPr lang="en-US"/>
          </a:p>
        </p:txBody>
      </p:sp>
      <p:sp>
        <p:nvSpPr>
          <p:cNvPr id="3" name="Footer Placeholder 2"/>
          <p:cNvSpPr>
            <a:spLocks noGrp="1"/>
          </p:cNvSpPr>
          <p:nvPr>
            <p:ph type="ftr" sz="quarter" idx="11"/>
          </p:nvPr>
        </p:nvSpPr>
        <p:spPr/>
        <p:txBody>
          <a:bodyPr/>
          <a:lstStyle/>
          <a:p>
            <a:r>
              <a:rPr lang="en-US" smtClean="0"/>
              <a:t>May 2022</a:t>
            </a:r>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47948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B0BCC9-DC5F-484D-9E15-A14EF8C214B0}" type="datetime1">
              <a:rPr lang="en-US" smtClean="0"/>
              <a:t>5/30/2022</a:t>
            </a:fld>
            <a:endParaRPr lang="en-US"/>
          </a:p>
        </p:txBody>
      </p:sp>
      <p:sp>
        <p:nvSpPr>
          <p:cNvPr id="6" name="Footer Placeholder 5"/>
          <p:cNvSpPr>
            <a:spLocks noGrp="1"/>
          </p:cNvSpPr>
          <p:nvPr>
            <p:ph type="ftr" sz="quarter" idx="11"/>
          </p:nvPr>
        </p:nvSpPr>
        <p:spPr/>
        <p:txBody>
          <a:bodyPr/>
          <a:lstStyle/>
          <a:p>
            <a:r>
              <a:rPr lang="en-US" smtClean="0"/>
              <a:t>May 2022</a:t>
            </a:r>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7749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9C33C6-3AA8-437D-92D5-045D4C4E57AB}" type="datetime1">
              <a:rPr lang="en-US" smtClean="0"/>
              <a:t>5/30/2022</a:t>
            </a:fld>
            <a:endParaRPr lang="en-US" dirty="0"/>
          </a:p>
        </p:txBody>
      </p:sp>
      <p:sp>
        <p:nvSpPr>
          <p:cNvPr id="6" name="Footer Placeholder 5"/>
          <p:cNvSpPr>
            <a:spLocks noGrp="1"/>
          </p:cNvSpPr>
          <p:nvPr>
            <p:ph type="ftr" sz="quarter" idx="11"/>
          </p:nvPr>
        </p:nvSpPr>
        <p:spPr/>
        <p:txBody>
          <a:bodyPr/>
          <a:lstStyle/>
          <a:p>
            <a:pPr algn="l"/>
            <a:r>
              <a:rPr lang="en-US" smtClean="0"/>
              <a:t>May 2022</a:t>
            </a:r>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9769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E3988AE-073D-45BD-B0DB-0DC335375DC1}" type="datetime1">
              <a:rPr lang="en-US" smtClean="0"/>
              <a:t>5/30/2022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n-US" smtClean="0"/>
              <a:t>May 2022</a:t>
            </a:r>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2136168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9B08D5-1CB8-4EAF-A8B1-0A99BFDBF1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42F6BE-C03A-4DB5-992E-65AECF6871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54770" cy="68580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6B763D30-B799-4D6F-AA8D-148A71242B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4769" y="0"/>
            <a:ext cx="4037232"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92F63044-68D4-4786-97AE-59D6B5975148}"/>
              </a:ext>
            </a:extLst>
          </p:cNvPr>
          <p:cNvPicPr>
            <a:picLocks noChangeAspect="1"/>
          </p:cNvPicPr>
          <p:nvPr/>
        </p:nvPicPr>
        <p:blipFill>
          <a:blip r:embed="rId2"/>
          <a:stretch>
            <a:fillRect/>
          </a:stretch>
        </p:blipFill>
        <p:spPr>
          <a:xfrm>
            <a:off x="1250102" y="3472337"/>
            <a:ext cx="5573948" cy="2269066"/>
          </a:xfrm>
          <a:prstGeom prst="rect">
            <a:avLst/>
          </a:prstGeom>
        </p:spPr>
      </p:pic>
      <p:sp useBgFill="1">
        <p:nvSpPr>
          <p:cNvPr id="18" name="Rectangle 17">
            <a:extLst>
              <a:ext uri="{FF2B5EF4-FFF2-40B4-BE49-F238E27FC236}">
                <a16:creationId xmlns:a16="http://schemas.microsoft.com/office/drawing/2014/main" id="{8DF9E1FE-0793-4B07-B180-8E5236DD74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7076" y="0"/>
            <a:ext cx="91440" cy="2834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CC47F392-FD5F-4B24-A139-A02DE0A9C63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8945" y="4005950"/>
            <a:ext cx="246888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F815DF0-CE40-43D2-A7D0-9F06F05CB1BA}"/>
              </a:ext>
            </a:extLst>
          </p:cNvPr>
          <p:cNvSpPr>
            <a:spLocks noGrp="1"/>
          </p:cNvSpPr>
          <p:nvPr>
            <p:ph type="sldNum" sz="quarter" idx="12"/>
          </p:nvPr>
        </p:nvSpPr>
        <p:spPr>
          <a:xfrm>
            <a:off x="10615624" y="6223828"/>
            <a:ext cx="1270310" cy="365125"/>
          </a:xfrm>
        </p:spPr>
        <p:txBody>
          <a:bodyPr>
            <a:normAutofit/>
          </a:bodyPr>
          <a:lstStyle/>
          <a:p>
            <a:pPr>
              <a:spcAft>
                <a:spcPts val="600"/>
              </a:spcAft>
            </a:pPr>
            <a:fld id="{C80682C8-5D36-45F2-A42C-CDDF9416EA6B}" type="slidenum">
              <a:rPr lang="en-AU"/>
              <a:pPr>
                <a:spcAft>
                  <a:spcPts val="600"/>
                </a:spcAft>
              </a:pPr>
              <a:t>1</a:t>
            </a:fld>
            <a:endParaRPr lang="en-AU"/>
          </a:p>
        </p:txBody>
      </p:sp>
      <p:sp>
        <p:nvSpPr>
          <p:cNvPr id="22" name="Rectangle 21">
            <a:extLst>
              <a:ext uri="{FF2B5EF4-FFF2-40B4-BE49-F238E27FC236}">
                <a16:creationId xmlns:a16="http://schemas.microsoft.com/office/drawing/2014/main" id="{A5EB1A51-938F-475A-AC74-0E7B74B747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02373" y="246888"/>
            <a:ext cx="3542025"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EEE9DCB-F897-421F-AC67-9D3794AAA9DC}"/>
              </a:ext>
            </a:extLst>
          </p:cNvPr>
          <p:cNvSpPr>
            <a:spLocks noGrp="1"/>
          </p:cNvSpPr>
          <p:nvPr>
            <p:ph type="ctrTitle"/>
          </p:nvPr>
        </p:nvSpPr>
        <p:spPr>
          <a:xfrm>
            <a:off x="8413195" y="13716"/>
            <a:ext cx="3319983" cy="3603951"/>
          </a:xfrm>
        </p:spPr>
        <p:txBody>
          <a:bodyPr>
            <a:normAutofit/>
          </a:bodyPr>
          <a:lstStyle/>
          <a:p>
            <a:r>
              <a:rPr lang="en-AU" sz="3800" b="1" dirty="0">
                <a:solidFill>
                  <a:schemeClr val="tx1"/>
                </a:solidFill>
                <a:latin typeface="Arial" panose="020B0604020202020204" pitchFamily="34" charset="0"/>
                <a:cs typeface="Arial" panose="020B0604020202020204" pitchFamily="34" charset="0"/>
              </a:rPr>
              <a:t>Mixed methods </a:t>
            </a:r>
            <a:r>
              <a:rPr lang="en-AU" sz="3800" b="1" dirty="0" smtClean="0">
                <a:solidFill>
                  <a:schemeClr val="tx1"/>
                </a:solidFill>
                <a:latin typeface="Arial" panose="020B0604020202020204" pitchFamily="34" charset="0"/>
                <a:cs typeface="Arial" panose="020B0604020202020204" pitchFamily="34" charset="0"/>
              </a:rPr>
              <a:t>research-2 </a:t>
            </a:r>
            <a:endParaRPr lang="en-AU" sz="3800" b="1" dirty="0">
              <a:solidFill>
                <a:schemeClr val="tx1"/>
              </a:solidFill>
              <a:latin typeface="Arial" panose="020B0604020202020204" pitchFamily="34" charset="0"/>
              <a:cs typeface="Arial" panose="020B0604020202020204" pitchFamily="34" charset="0"/>
            </a:endParaRPr>
          </a:p>
        </p:txBody>
      </p:sp>
      <p:sp useBgFill="1">
        <p:nvSpPr>
          <p:cNvPr id="24" name="Rectangle 23">
            <a:extLst>
              <a:ext uri="{FF2B5EF4-FFF2-40B4-BE49-F238E27FC236}">
                <a16:creationId xmlns:a16="http://schemas.microsoft.com/office/drawing/2014/main" id="{CD4454D2-7029-4B2B-ADC0-3F1F404A37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2928"/>
            <a:ext cx="8165592"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p>
            <a:r>
              <a:rPr lang="en-US" smtClean="0"/>
              <a:t>May 2022</a:t>
            </a:r>
            <a:endParaRPr lang="en-US" dirty="0"/>
          </a:p>
        </p:txBody>
      </p:sp>
    </p:spTree>
    <p:extLst>
      <p:ext uri="{BB962C8B-B14F-4D97-AF65-F5344CB8AC3E}">
        <p14:creationId xmlns:p14="http://schemas.microsoft.com/office/powerpoint/2010/main" val="4180291516"/>
      </p:ext>
    </p:extLst>
  </p:cSld>
  <p:clrMapOvr>
    <a:masterClrMapping/>
  </p:clrMapOvr>
  <mc:AlternateContent xmlns:mc="http://schemas.openxmlformats.org/markup-compatibility/2006" xmlns:p14="http://schemas.microsoft.com/office/powerpoint/2010/main">
    <mc:Choice Requires="p14">
      <p:transition spd="slow" p14:dur="2000" advTm="181632"/>
    </mc:Choice>
    <mc:Fallback xmlns="">
      <p:transition spd="slow" advTm="18163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CF12-FD21-4967-8AD7-121ADA2E0C23}"/>
              </a:ext>
            </a:extLst>
          </p:cNvPr>
          <p:cNvSpPr>
            <a:spLocks noGrp="1"/>
          </p:cNvSpPr>
          <p:nvPr>
            <p:ph type="title"/>
          </p:nvPr>
        </p:nvSpPr>
        <p:spPr>
          <a:xfrm>
            <a:off x="609601" y="609600"/>
            <a:ext cx="10408920" cy="1356360"/>
          </a:xfrm>
        </p:spPr>
        <p:txBody>
          <a:bodyPr/>
          <a:lstStyle/>
          <a:p>
            <a:r>
              <a:rPr lang="en-AU" b="1" dirty="0">
                <a:solidFill>
                  <a:schemeClr val="tx1"/>
                </a:solidFill>
                <a:latin typeface="Arial" panose="020B0604020202020204" pitchFamily="34" charset="0"/>
                <a:cs typeface="Arial" panose="020B0604020202020204" pitchFamily="34" charset="0"/>
              </a:rPr>
              <a:t>Another example on Sequential Exploratory Study </a:t>
            </a:r>
          </a:p>
        </p:txBody>
      </p:sp>
      <p:sp>
        <p:nvSpPr>
          <p:cNvPr id="3" name="Content Placeholder 2">
            <a:extLst>
              <a:ext uri="{FF2B5EF4-FFF2-40B4-BE49-F238E27FC236}">
                <a16:creationId xmlns:a16="http://schemas.microsoft.com/office/drawing/2014/main" id="{0F56C371-E408-4939-BCBB-F71B15B8EB7F}"/>
              </a:ext>
            </a:extLst>
          </p:cNvPr>
          <p:cNvSpPr>
            <a:spLocks noGrp="1"/>
          </p:cNvSpPr>
          <p:nvPr>
            <p:ph idx="1"/>
          </p:nvPr>
        </p:nvSpPr>
        <p:spPr>
          <a:xfrm>
            <a:off x="609601" y="2133600"/>
            <a:ext cx="10959547" cy="4272790"/>
          </a:xfrm>
        </p:spPr>
        <p:txBody>
          <a:bodyPr/>
          <a:lstStyle/>
          <a:p>
            <a:r>
              <a:rPr lang="en-AU" dirty="0">
                <a:solidFill>
                  <a:schemeClr val="tx1"/>
                </a:solidFill>
                <a:latin typeface="Arial" panose="020B0604020202020204" pitchFamily="34" charset="0"/>
                <a:cs typeface="Arial" panose="020B0604020202020204" pitchFamily="34" charset="0"/>
              </a:rPr>
              <a:t>A study sought to: 1) understand the motivating and inhibiting factors to physical activity and exercise in people after spinal cord injury (SCI), and 2) develop, test and implement a survey tool that examines self reported physical activity after SCI and its relationship with secondary conditions. </a:t>
            </a:r>
          </a:p>
          <a:p>
            <a:r>
              <a:rPr lang="en-AU" dirty="0">
                <a:solidFill>
                  <a:schemeClr val="tx1"/>
                </a:solidFill>
                <a:latin typeface="Arial" panose="020B0604020202020204" pitchFamily="34" charset="0"/>
                <a:cs typeface="Arial" panose="020B0604020202020204" pitchFamily="34" charset="0"/>
              </a:rPr>
              <a:t>Qualitative (exploratory) data collection preceded the quantitative study component.</a:t>
            </a:r>
          </a:p>
          <a:p>
            <a:r>
              <a:rPr lang="en-AU" dirty="0">
                <a:solidFill>
                  <a:schemeClr val="tx1"/>
                </a:solidFill>
                <a:latin typeface="Arial" panose="020B0604020202020204" pitchFamily="34" charset="0"/>
                <a:cs typeface="Arial" panose="020B0604020202020204" pitchFamily="34" charset="0"/>
              </a:rPr>
              <a:t> The focus groups specifically explored barriers and facilitators of exercise. Understanding these factors was critical to inform development of the survey tool, which included items on ‘chronic and secondary conditions’, ‘health risk behaviours’, ‘hospital and health care utilisation’, ‘physical functioning’, ‘exercise activities and patterns’, ‘rehabilitative therapy’, ‘wheelchair use’, ‘community integration’ </a:t>
            </a:r>
            <a:r>
              <a:rPr lang="en-AU" sz="1400" dirty="0">
                <a:solidFill>
                  <a:schemeClr val="tx1"/>
                </a:solidFill>
                <a:latin typeface="Arial" panose="020B0604020202020204" pitchFamily="34" charset="0"/>
                <a:cs typeface="Arial" panose="020B0604020202020204" pitchFamily="34" charset="0"/>
              </a:rPr>
              <a:t>(</a:t>
            </a:r>
            <a:r>
              <a:rPr lang="en-AU" sz="1400" dirty="0" err="1">
                <a:solidFill>
                  <a:schemeClr val="tx1"/>
                </a:solidFill>
                <a:latin typeface="Arial" panose="020B0604020202020204" pitchFamily="34" charset="0"/>
                <a:cs typeface="Arial" panose="020B0604020202020204" pitchFamily="34" charset="0"/>
              </a:rPr>
              <a:t>Neri</a:t>
            </a:r>
            <a:r>
              <a:rPr lang="en-AU" sz="1400" dirty="0">
                <a:solidFill>
                  <a:schemeClr val="tx1"/>
                </a:solidFill>
                <a:latin typeface="Arial" panose="020B0604020202020204" pitchFamily="34" charset="0"/>
                <a:cs typeface="Arial" panose="020B0604020202020204" pitchFamily="34" charset="0"/>
              </a:rPr>
              <a:t>, Kroll, &amp; </a:t>
            </a:r>
            <a:r>
              <a:rPr lang="en-AU" sz="1400" dirty="0" err="1">
                <a:solidFill>
                  <a:schemeClr val="tx1"/>
                </a:solidFill>
                <a:latin typeface="Arial" panose="020B0604020202020204" pitchFamily="34" charset="0"/>
                <a:cs typeface="Arial" panose="020B0604020202020204" pitchFamily="34" charset="0"/>
              </a:rPr>
              <a:t>Groah</a:t>
            </a:r>
            <a:r>
              <a:rPr lang="en-AU" sz="1400" dirty="0">
                <a:solidFill>
                  <a:schemeClr val="tx1"/>
                </a:solidFill>
                <a:latin typeface="Arial" panose="020B0604020202020204" pitchFamily="34" charset="0"/>
                <a:cs typeface="Arial" panose="020B0604020202020204" pitchFamily="34" charset="0"/>
              </a:rPr>
              <a:t>, 2005). </a:t>
            </a:r>
          </a:p>
        </p:txBody>
      </p:sp>
      <p:sp>
        <p:nvSpPr>
          <p:cNvPr id="4" name="Slide Number Placeholder 3">
            <a:extLst>
              <a:ext uri="{FF2B5EF4-FFF2-40B4-BE49-F238E27FC236}">
                <a16:creationId xmlns:a16="http://schemas.microsoft.com/office/drawing/2014/main" id="{B10747F0-BF58-463A-9437-3757D55A01F7}"/>
              </a:ext>
            </a:extLst>
          </p:cNvPr>
          <p:cNvSpPr>
            <a:spLocks noGrp="1"/>
          </p:cNvSpPr>
          <p:nvPr>
            <p:ph type="sldNum" sz="quarter" idx="12"/>
          </p:nvPr>
        </p:nvSpPr>
        <p:spPr/>
        <p:txBody>
          <a:bodyPr/>
          <a:lstStyle/>
          <a:p>
            <a:fld id="{34B7E4EF-A1BD-40F4-AB7B-04F084DD991D}" type="slidenum">
              <a:rPr lang="en-US" smtClean="0"/>
              <a:t>10</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1673205575"/>
      </p:ext>
    </p:extLst>
  </p:cSld>
  <p:clrMapOvr>
    <a:masterClrMapping/>
  </p:clrMapOvr>
  <mc:AlternateContent xmlns:mc="http://schemas.openxmlformats.org/markup-compatibility/2006" xmlns:p14="http://schemas.microsoft.com/office/powerpoint/2010/main">
    <mc:Choice Requires="p14">
      <p:transition spd="slow" p14:dur="2000" advTm="78500"/>
    </mc:Choice>
    <mc:Fallback xmlns="">
      <p:transition spd="slow" advTm="785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609600"/>
            <a:ext cx="10141085" cy="1356360"/>
          </a:xfrm>
        </p:spPr>
        <p:txBody>
          <a:bodyPr/>
          <a:lstStyle/>
          <a:p>
            <a:r>
              <a:rPr lang="en-AU" b="1" dirty="0">
                <a:solidFill>
                  <a:prstClr val="black"/>
                </a:solidFill>
                <a:latin typeface="Arial" panose="020B0604020202020204" pitchFamily="34" charset="0"/>
                <a:cs typeface="Arial" panose="020B0604020202020204" pitchFamily="34" charset="0"/>
              </a:rPr>
              <a:t>Another example on Sequential Exploratory Study </a:t>
            </a:r>
            <a:endParaRPr lang="en-US" dirty="0"/>
          </a:p>
        </p:txBody>
      </p:sp>
      <p:sp>
        <p:nvSpPr>
          <p:cNvPr id="3" name="Content Placeholder 2"/>
          <p:cNvSpPr>
            <a:spLocks noGrp="1"/>
          </p:cNvSpPr>
          <p:nvPr>
            <p:ph idx="1"/>
          </p:nvPr>
        </p:nvSpPr>
        <p:spPr>
          <a:xfrm>
            <a:off x="1143000" y="2052536"/>
            <a:ext cx="10248089" cy="4066162"/>
          </a:xfrm>
        </p:spPr>
        <p:txBody>
          <a:bodyPr/>
          <a:lstStyle/>
          <a:p>
            <a:r>
              <a:rPr lang="en-US" dirty="0" err="1">
                <a:solidFill>
                  <a:schemeClr val="tx1"/>
                </a:solidFill>
                <a:latin typeface="Times New Roman" panose="02020603050405020304" pitchFamily="18" charset="0"/>
                <a:cs typeface="Times New Roman" panose="02020603050405020304" pitchFamily="18" charset="0"/>
              </a:rPr>
              <a:t>Stoller</a:t>
            </a:r>
            <a:r>
              <a:rPr lang="en-US" dirty="0">
                <a:solidFill>
                  <a:schemeClr val="tx1"/>
                </a:solidFill>
                <a:latin typeface="Times New Roman" panose="02020603050405020304" pitchFamily="18" charset="0"/>
                <a:cs typeface="Times New Roman" panose="02020603050405020304" pitchFamily="18" charset="0"/>
              </a:rPr>
              <a:t> et al. (2009) conducted a sequential exploratory study to explore factors that affect the decision to curtail alcohol consumption in those with hepatitis C, a previously under-researched topic. </a:t>
            </a:r>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Interviews </a:t>
            </a:r>
            <a:r>
              <a:rPr lang="en-US" dirty="0">
                <a:solidFill>
                  <a:schemeClr val="tx1"/>
                </a:solidFill>
                <a:latin typeface="Times New Roman" panose="02020603050405020304" pitchFamily="18" charset="0"/>
                <a:cs typeface="Times New Roman" panose="02020603050405020304" pitchFamily="18" charset="0"/>
              </a:rPr>
              <a:t>were conducted with 42 participants with hepatitis C who had been advised to curtail alcohol. From these interviews, 17 decision factors were identified which then fed into the development of a survey measuring these 17 new factors. </a:t>
            </a:r>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This </a:t>
            </a:r>
            <a:r>
              <a:rPr lang="en-US" dirty="0">
                <a:solidFill>
                  <a:schemeClr val="tx1"/>
                </a:solidFill>
                <a:latin typeface="Times New Roman" panose="02020603050405020304" pitchFamily="18" charset="0"/>
                <a:cs typeface="Times New Roman" panose="02020603050405020304" pitchFamily="18" charset="0"/>
              </a:rPr>
              <a:t>survey was then administered to 577 people with hepatitis C, thereby testing these new factors in a larger sample and providing prevalence estimates.</a:t>
            </a:r>
          </a:p>
        </p:txBody>
      </p:sp>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11</a:t>
            </a:fld>
            <a:endParaRPr lang="en-US"/>
          </a:p>
        </p:txBody>
      </p:sp>
    </p:spTree>
    <p:extLst>
      <p:ext uri="{BB962C8B-B14F-4D97-AF65-F5344CB8AC3E}">
        <p14:creationId xmlns:p14="http://schemas.microsoft.com/office/powerpoint/2010/main" val="1215201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579" y="398834"/>
            <a:ext cx="10914434" cy="1567126"/>
          </a:xfrm>
        </p:spPr>
        <p:txBody>
          <a:bodyPr>
            <a:noAutofit/>
          </a:bodyPr>
          <a:lstStyle/>
          <a:p>
            <a:r>
              <a:rPr lang="en-US" sz="2800" b="1" dirty="0">
                <a:solidFill>
                  <a:schemeClr val="tx1"/>
                </a:solidFill>
                <a:latin typeface="Times New Roman" panose="02020603050405020304" pitchFamily="18" charset="0"/>
                <a:cs typeface="Times New Roman" panose="02020603050405020304" pitchFamily="18" charset="0"/>
              </a:rPr>
              <a:t>Perceived challenges of nurse educators while teaching undergraduate nursing students in Pakistan: An exploratory mixed-methods study</a:t>
            </a:r>
            <a:br>
              <a:rPr lang="en-US" sz="2800" b="1" dirty="0">
                <a:solidFill>
                  <a:schemeClr val="tx1"/>
                </a:solidFill>
                <a:latin typeface="Times New Roman" panose="02020603050405020304" pitchFamily="18" charset="0"/>
                <a:cs typeface="Times New Roman" panose="02020603050405020304" pitchFamily="18" charset="0"/>
              </a:rPr>
            </a:b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45720" indent="0">
              <a:buNone/>
            </a:pPr>
            <a:r>
              <a:rPr lang="en-US" dirty="0" smtClean="0">
                <a:solidFill>
                  <a:schemeClr val="tx1"/>
                </a:solidFill>
                <a:latin typeface="Times New Roman" panose="02020603050405020304" pitchFamily="18" charset="0"/>
                <a:cs typeface="Times New Roman" panose="02020603050405020304" pitchFamily="18" charset="0"/>
              </a:rPr>
              <a:t>Objectives</a:t>
            </a:r>
          </a:p>
          <a:p>
            <a:pPr marL="45720" indent="0">
              <a:buNone/>
            </a:pPr>
            <a:r>
              <a:rPr lang="en-US" dirty="0" smtClean="0">
                <a:solidFill>
                  <a:schemeClr val="tx1"/>
                </a:solidFill>
                <a:latin typeface="Times New Roman" panose="02020603050405020304" pitchFamily="18" charset="0"/>
                <a:cs typeface="Times New Roman" panose="02020603050405020304" pitchFamily="18" charset="0"/>
              </a:rPr>
              <a:t>To </a:t>
            </a:r>
            <a:r>
              <a:rPr lang="en-US" dirty="0">
                <a:solidFill>
                  <a:srgbClr val="FF0000"/>
                </a:solidFill>
                <a:latin typeface="Times New Roman" panose="02020603050405020304" pitchFamily="18" charset="0"/>
                <a:cs typeface="Times New Roman" panose="02020603050405020304" pitchFamily="18" charset="0"/>
              </a:rPr>
              <a:t>explore</a:t>
            </a:r>
            <a:r>
              <a:rPr lang="en-US" dirty="0">
                <a:solidFill>
                  <a:schemeClr val="tx1"/>
                </a:solidFill>
                <a:latin typeface="Times New Roman" panose="02020603050405020304" pitchFamily="18" charset="0"/>
                <a:cs typeface="Times New Roman" panose="02020603050405020304" pitchFamily="18" charset="0"/>
              </a:rPr>
              <a:t> nurse educators' perspectives about their clinical and academic teaching, to </a:t>
            </a:r>
            <a:r>
              <a:rPr lang="en-US" dirty="0">
                <a:solidFill>
                  <a:srgbClr val="FF0000"/>
                </a:solidFill>
                <a:latin typeface="Times New Roman" panose="02020603050405020304" pitchFamily="18" charset="0"/>
                <a:cs typeface="Times New Roman" panose="02020603050405020304" pitchFamily="18" charset="0"/>
              </a:rPr>
              <a:t>develop</a:t>
            </a:r>
            <a:r>
              <a:rPr lang="en-US" dirty="0">
                <a:solidFill>
                  <a:schemeClr val="tx1"/>
                </a:solidFill>
                <a:latin typeface="Times New Roman" panose="02020603050405020304" pitchFamily="18" charset="0"/>
                <a:cs typeface="Times New Roman" panose="02020603050405020304" pitchFamily="18" charset="0"/>
              </a:rPr>
              <a:t> a questionnaire to determine educators' challenges, and to develop a comprehensive understanding of educators' challenges</a:t>
            </a:r>
            <a:r>
              <a:rPr lang="en-US" dirty="0" smtClean="0">
                <a:solidFill>
                  <a:schemeClr val="tx1"/>
                </a:solidFill>
                <a:latin typeface="Times New Roman" panose="02020603050405020304" pitchFamily="18" charset="0"/>
                <a:cs typeface="Times New Roman" panose="02020603050405020304" pitchFamily="18" charset="0"/>
              </a:rPr>
              <a:t>.</a:t>
            </a:r>
          </a:p>
          <a:p>
            <a:pPr marL="45720" indent="0">
              <a:buNone/>
            </a:pPr>
            <a:r>
              <a:rPr lang="en-US" dirty="0">
                <a:solidFill>
                  <a:schemeClr val="tx1"/>
                </a:solidFill>
                <a:latin typeface="Times New Roman" panose="02020603050405020304" pitchFamily="18" charset="0"/>
                <a:cs typeface="Times New Roman" panose="02020603050405020304" pitchFamily="18" charset="0"/>
              </a:rPr>
              <a:t>Design</a:t>
            </a:r>
          </a:p>
          <a:p>
            <a:pPr marL="45720" indent="0">
              <a:buNone/>
            </a:pPr>
            <a:r>
              <a:rPr lang="en-US" dirty="0">
                <a:solidFill>
                  <a:schemeClr val="tx1"/>
                </a:solidFill>
                <a:latin typeface="Times New Roman" panose="02020603050405020304" pitchFamily="18" charset="0"/>
                <a:cs typeface="Times New Roman" panose="02020603050405020304" pitchFamily="18" charset="0"/>
              </a:rPr>
              <a:t>A sequential exploratory mixed-methods study.</a:t>
            </a:r>
          </a:p>
        </p:txBody>
      </p:sp>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12</a:t>
            </a:fld>
            <a:endParaRPr lang="en-US"/>
          </a:p>
        </p:txBody>
      </p:sp>
    </p:spTree>
    <p:extLst>
      <p:ext uri="{BB962C8B-B14F-4D97-AF65-F5344CB8AC3E}">
        <p14:creationId xmlns:p14="http://schemas.microsoft.com/office/powerpoint/2010/main" val="3632280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761" y="428017"/>
            <a:ext cx="10982527" cy="1537943"/>
          </a:xfrm>
        </p:spPr>
        <p:txBody>
          <a:bodyPr>
            <a:noAutofit/>
          </a:bodyPr>
          <a:lstStyle/>
          <a:p>
            <a:r>
              <a:rPr lang="en-US" sz="2800" b="1" dirty="0">
                <a:solidFill>
                  <a:schemeClr val="tx1"/>
                </a:solidFill>
                <a:latin typeface="Times New Roman" panose="02020603050405020304" pitchFamily="18" charset="0"/>
                <a:cs typeface="Times New Roman" panose="02020603050405020304" pitchFamily="18" charset="0"/>
              </a:rPr>
              <a:t>Perceived challenges of nurse educators while teaching undergraduate nursing students in Pakistan: An exploratory mixed-methods study</a:t>
            </a:r>
            <a:br>
              <a:rPr lang="en-US" sz="2800" b="1" dirty="0">
                <a:solidFill>
                  <a:schemeClr val="tx1"/>
                </a:solidFill>
                <a:latin typeface="Times New Roman" panose="02020603050405020304" pitchFamily="18" charset="0"/>
                <a:cs typeface="Times New Roman" panose="02020603050405020304" pitchFamily="18" charset="0"/>
              </a:rPr>
            </a:br>
            <a:endParaRPr lang="en-US" sz="2800" dirty="0"/>
          </a:p>
        </p:txBody>
      </p:sp>
      <p:pic>
        <p:nvPicPr>
          <p:cNvPr id="6" name="Content Placeholder 5"/>
          <p:cNvPicPr>
            <a:picLocks noGrp="1" noChangeAspect="1"/>
          </p:cNvPicPr>
          <p:nvPr>
            <p:ph idx="1"/>
          </p:nvPr>
        </p:nvPicPr>
        <p:blipFill>
          <a:blip r:embed="rId2"/>
          <a:stretch>
            <a:fillRect/>
          </a:stretch>
        </p:blipFill>
        <p:spPr>
          <a:xfrm>
            <a:off x="1142999" y="2057400"/>
            <a:ext cx="9751979" cy="4038600"/>
          </a:xfrm>
          <a:prstGeom prst="rect">
            <a:avLst/>
          </a:prstGeom>
        </p:spPr>
      </p:pic>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13</a:t>
            </a:fld>
            <a:endParaRPr lang="en-US"/>
          </a:p>
        </p:txBody>
      </p:sp>
    </p:spTree>
    <p:extLst>
      <p:ext uri="{BB962C8B-B14F-4D97-AF65-F5344CB8AC3E}">
        <p14:creationId xmlns:p14="http://schemas.microsoft.com/office/powerpoint/2010/main" val="4555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10287000" cy="1356360"/>
          </a:xfrm>
        </p:spPr>
        <p:txBody>
          <a:bodyPr>
            <a:noAutofit/>
          </a:bodyPr>
          <a:lstStyle/>
          <a:p>
            <a:r>
              <a:rPr lang="en-US" sz="2800" b="1" dirty="0">
                <a:solidFill>
                  <a:schemeClr val="tx1"/>
                </a:solidFill>
                <a:latin typeface="Times New Roman" panose="02020603050405020304" pitchFamily="18" charset="0"/>
                <a:cs typeface="Times New Roman" panose="02020603050405020304" pitchFamily="18" charset="0"/>
              </a:rPr>
              <a:t>Perceived challenges of nurse educators while teaching undergraduate nursing students in Pakistan: An exploratory mixed-methods study</a:t>
            </a:r>
            <a:br>
              <a:rPr lang="en-US" sz="2800" b="1" dirty="0">
                <a:solidFill>
                  <a:schemeClr val="tx1"/>
                </a:solidFill>
                <a:latin typeface="Times New Roman" panose="02020603050405020304" pitchFamily="18" charset="0"/>
                <a:cs typeface="Times New Roman" panose="02020603050405020304" pitchFamily="18" charset="0"/>
              </a:rPr>
            </a:br>
            <a:endParaRPr lang="en-US" sz="2800" dirty="0"/>
          </a:p>
        </p:txBody>
      </p:sp>
      <p:pic>
        <p:nvPicPr>
          <p:cNvPr id="6" name="Content Placeholder 5"/>
          <p:cNvPicPr>
            <a:picLocks noGrp="1" noChangeAspect="1"/>
          </p:cNvPicPr>
          <p:nvPr>
            <p:ph idx="1"/>
          </p:nvPr>
        </p:nvPicPr>
        <p:blipFill>
          <a:blip r:embed="rId2"/>
          <a:stretch>
            <a:fillRect/>
          </a:stretch>
        </p:blipFill>
        <p:spPr>
          <a:xfrm>
            <a:off x="1640681" y="2195512"/>
            <a:ext cx="8877300" cy="3762375"/>
          </a:xfrm>
          <a:prstGeom prst="rect">
            <a:avLst/>
          </a:prstGeom>
        </p:spPr>
      </p:pic>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14</a:t>
            </a:fld>
            <a:endParaRPr lang="en-US"/>
          </a:p>
        </p:txBody>
      </p:sp>
    </p:spTree>
    <p:extLst>
      <p:ext uri="{BB962C8B-B14F-4D97-AF65-F5344CB8AC3E}">
        <p14:creationId xmlns:p14="http://schemas.microsoft.com/office/powerpoint/2010/main" val="302972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solidFill>
                  <a:prstClr val="black"/>
                </a:solidFill>
                <a:latin typeface="Times New Roman" panose="02020603050405020304" pitchFamily="18" charset="0"/>
                <a:cs typeface="Times New Roman" panose="02020603050405020304" pitchFamily="18" charset="0"/>
              </a:rPr>
              <a:t>Perceived challenges of nurse educators while teaching undergraduate nursing students in Pakistan: An exploratory mixed-methods study</a:t>
            </a:r>
            <a:br>
              <a:rPr lang="en-US" sz="2800" b="1" dirty="0">
                <a:solidFill>
                  <a:prstClr val="black"/>
                </a:solidFill>
                <a:latin typeface="Times New Roman" panose="02020603050405020304" pitchFamily="18" charset="0"/>
                <a:cs typeface="Times New Roman" panose="02020603050405020304" pitchFamily="18" charset="0"/>
              </a:rPr>
            </a:br>
            <a:endParaRPr lang="en-US" dirty="0"/>
          </a:p>
        </p:txBody>
      </p:sp>
      <p:pic>
        <p:nvPicPr>
          <p:cNvPr id="6" name="Content Placeholder 5"/>
          <p:cNvPicPr>
            <a:picLocks noGrp="1" noChangeAspect="1"/>
          </p:cNvPicPr>
          <p:nvPr>
            <p:ph idx="1"/>
          </p:nvPr>
        </p:nvPicPr>
        <p:blipFill>
          <a:blip r:embed="rId2"/>
          <a:stretch>
            <a:fillRect/>
          </a:stretch>
        </p:blipFill>
        <p:spPr>
          <a:xfrm>
            <a:off x="1812131" y="3048000"/>
            <a:ext cx="8534400" cy="2057400"/>
          </a:xfrm>
          <a:prstGeom prst="rect">
            <a:avLst/>
          </a:prstGeom>
        </p:spPr>
      </p:pic>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15</a:t>
            </a:fld>
            <a:endParaRPr lang="en-US"/>
          </a:p>
        </p:txBody>
      </p:sp>
    </p:spTree>
    <p:extLst>
      <p:ext uri="{BB962C8B-B14F-4D97-AF65-F5344CB8AC3E}">
        <p14:creationId xmlns:p14="http://schemas.microsoft.com/office/powerpoint/2010/main" val="3072508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solidFill>
                  <a:prstClr val="black"/>
                </a:solidFill>
                <a:latin typeface="Times New Roman" panose="02020603050405020304" pitchFamily="18" charset="0"/>
                <a:cs typeface="Times New Roman" panose="02020603050405020304" pitchFamily="18" charset="0"/>
              </a:rPr>
              <a:t>Perceived challenges of nurse educators while teaching undergraduate nursing students in Pakistan: An exploratory mixed-methods study</a:t>
            </a:r>
            <a:br>
              <a:rPr lang="en-US" sz="2800" b="1" dirty="0">
                <a:solidFill>
                  <a:prstClr val="black"/>
                </a:solidFill>
                <a:latin typeface="Times New Roman" panose="02020603050405020304" pitchFamily="18" charset="0"/>
                <a:cs typeface="Times New Roman" panose="02020603050405020304" pitchFamily="18" charset="0"/>
              </a:rPr>
            </a:br>
            <a:endParaRPr lang="en-US" dirty="0"/>
          </a:p>
        </p:txBody>
      </p:sp>
      <p:pic>
        <p:nvPicPr>
          <p:cNvPr id="6" name="Content Placeholder 5"/>
          <p:cNvPicPr>
            <a:picLocks noGrp="1" noChangeAspect="1"/>
          </p:cNvPicPr>
          <p:nvPr>
            <p:ph idx="1"/>
          </p:nvPr>
        </p:nvPicPr>
        <p:blipFill>
          <a:blip r:embed="rId2"/>
          <a:stretch>
            <a:fillRect/>
          </a:stretch>
        </p:blipFill>
        <p:spPr>
          <a:xfrm>
            <a:off x="1624520" y="2057400"/>
            <a:ext cx="9017540" cy="4038600"/>
          </a:xfrm>
          <a:prstGeom prst="rect">
            <a:avLst/>
          </a:prstGeom>
        </p:spPr>
      </p:pic>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16</a:t>
            </a:fld>
            <a:endParaRPr lang="en-US"/>
          </a:p>
        </p:txBody>
      </p:sp>
    </p:spTree>
    <p:extLst>
      <p:ext uri="{BB962C8B-B14F-4D97-AF65-F5344CB8AC3E}">
        <p14:creationId xmlns:p14="http://schemas.microsoft.com/office/powerpoint/2010/main" val="2273734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500" b="1" dirty="0">
                <a:solidFill>
                  <a:prstClr val="black"/>
                </a:solidFill>
                <a:latin typeface="Times New Roman" panose="02020603050405020304" pitchFamily="18" charset="0"/>
                <a:cs typeface="Times New Roman" panose="02020603050405020304" pitchFamily="18" charset="0"/>
              </a:rPr>
              <a:t>Perceived challenges of nurse educators while teaching undergraduate nursing students in Pakistan: An exploratory mixed-methods study</a:t>
            </a:r>
            <a:br>
              <a:rPr lang="en-US" sz="2500" b="1" dirty="0">
                <a:solidFill>
                  <a:prstClr val="black"/>
                </a:solidFill>
                <a:latin typeface="Times New Roman" panose="02020603050405020304" pitchFamily="18" charset="0"/>
                <a:cs typeface="Times New Roman" panose="02020603050405020304" pitchFamily="18" charset="0"/>
              </a:rPr>
            </a:br>
            <a:endParaRPr lang="en-US" dirty="0"/>
          </a:p>
        </p:txBody>
      </p:sp>
      <p:pic>
        <p:nvPicPr>
          <p:cNvPr id="6" name="Content Placeholder 5"/>
          <p:cNvPicPr>
            <a:picLocks noGrp="1" noChangeAspect="1"/>
          </p:cNvPicPr>
          <p:nvPr>
            <p:ph idx="1"/>
          </p:nvPr>
        </p:nvPicPr>
        <p:blipFill>
          <a:blip r:embed="rId2"/>
          <a:stretch>
            <a:fillRect/>
          </a:stretch>
        </p:blipFill>
        <p:spPr>
          <a:xfrm>
            <a:off x="2316286" y="2057400"/>
            <a:ext cx="7526090" cy="4038600"/>
          </a:xfrm>
          <a:prstGeom prst="rect">
            <a:avLst/>
          </a:prstGeom>
        </p:spPr>
      </p:pic>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17</a:t>
            </a:fld>
            <a:endParaRPr lang="en-US"/>
          </a:p>
        </p:txBody>
      </p:sp>
    </p:spTree>
    <p:extLst>
      <p:ext uri="{BB962C8B-B14F-4D97-AF65-F5344CB8AC3E}">
        <p14:creationId xmlns:p14="http://schemas.microsoft.com/office/powerpoint/2010/main" val="1870621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300" b="1" dirty="0">
                <a:solidFill>
                  <a:prstClr val="black"/>
                </a:solidFill>
                <a:latin typeface="Times New Roman" panose="02020603050405020304" pitchFamily="18" charset="0"/>
                <a:cs typeface="Times New Roman" panose="02020603050405020304" pitchFamily="18" charset="0"/>
              </a:rPr>
              <a:t>Perceived challenges of nurse educators while teaching undergraduate nursing students in Pakistan: An exploratory mixed-methods study</a:t>
            </a:r>
            <a:br>
              <a:rPr lang="en-US" sz="2300" b="1" dirty="0">
                <a:solidFill>
                  <a:prstClr val="black"/>
                </a:solidFill>
                <a:latin typeface="Times New Roman" panose="02020603050405020304" pitchFamily="18" charset="0"/>
                <a:cs typeface="Times New Roman" panose="02020603050405020304" pitchFamily="18" charset="0"/>
              </a:rPr>
            </a:br>
            <a:endParaRPr lang="en-US" dirty="0"/>
          </a:p>
        </p:txBody>
      </p:sp>
      <p:pic>
        <p:nvPicPr>
          <p:cNvPr id="6" name="Content Placeholder 5"/>
          <p:cNvPicPr>
            <a:picLocks noGrp="1" noChangeAspect="1"/>
          </p:cNvPicPr>
          <p:nvPr>
            <p:ph idx="1"/>
          </p:nvPr>
        </p:nvPicPr>
        <p:blipFill>
          <a:blip r:embed="rId2"/>
          <a:stretch>
            <a:fillRect/>
          </a:stretch>
        </p:blipFill>
        <p:spPr>
          <a:xfrm>
            <a:off x="992221" y="2057400"/>
            <a:ext cx="9766569" cy="4038600"/>
          </a:xfrm>
          <a:prstGeom prst="rect">
            <a:avLst/>
          </a:prstGeom>
        </p:spPr>
      </p:pic>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18</a:t>
            </a:fld>
            <a:endParaRPr lang="en-US"/>
          </a:p>
        </p:txBody>
      </p:sp>
    </p:spTree>
    <p:extLst>
      <p:ext uri="{BB962C8B-B14F-4D97-AF65-F5344CB8AC3E}">
        <p14:creationId xmlns:p14="http://schemas.microsoft.com/office/powerpoint/2010/main" val="3195540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300" b="1" dirty="0">
                <a:solidFill>
                  <a:prstClr val="black"/>
                </a:solidFill>
                <a:latin typeface="Times New Roman" panose="02020603050405020304" pitchFamily="18" charset="0"/>
                <a:cs typeface="Times New Roman" panose="02020603050405020304" pitchFamily="18" charset="0"/>
              </a:rPr>
              <a:t>Perceived challenges of nurse educators while teaching undergraduate nursing students in Pakistan: An exploratory mixed-methods study</a:t>
            </a:r>
            <a:br>
              <a:rPr lang="en-US" sz="2300" b="1" dirty="0">
                <a:solidFill>
                  <a:prstClr val="black"/>
                </a:solidFill>
                <a:latin typeface="Times New Roman" panose="02020603050405020304" pitchFamily="18" charset="0"/>
                <a:cs typeface="Times New Roman" panose="02020603050405020304" pitchFamily="18" charset="0"/>
              </a:rPr>
            </a:br>
            <a:endParaRPr lang="en-US" dirty="0"/>
          </a:p>
        </p:txBody>
      </p:sp>
      <p:pic>
        <p:nvPicPr>
          <p:cNvPr id="6" name="Content Placeholder 5"/>
          <p:cNvPicPr>
            <a:picLocks noGrp="1" noChangeAspect="1"/>
          </p:cNvPicPr>
          <p:nvPr>
            <p:ph idx="1"/>
          </p:nvPr>
        </p:nvPicPr>
        <p:blipFill>
          <a:blip r:embed="rId2"/>
          <a:stretch>
            <a:fillRect/>
          </a:stretch>
        </p:blipFill>
        <p:spPr>
          <a:xfrm>
            <a:off x="1997869" y="3176587"/>
            <a:ext cx="8162925" cy="1800225"/>
          </a:xfrm>
          <a:prstGeom prst="rect">
            <a:avLst/>
          </a:prstGeom>
        </p:spPr>
      </p:pic>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19</a:t>
            </a:fld>
            <a:endParaRPr lang="en-US"/>
          </a:p>
        </p:txBody>
      </p:sp>
    </p:spTree>
    <p:extLst>
      <p:ext uri="{BB962C8B-B14F-4D97-AF65-F5344CB8AC3E}">
        <p14:creationId xmlns:p14="http://schemas.microsoft.com/office/powerpoint/2010/main" val="157805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tx1"/>
                </a:solidFill>
                <a:latin typeface="Arial" panose="020B0604020202020204" pitchFamily="34" charset="0"/>
                <a:cs typeface="Arial" panose="020B0604020202020204" pitchFamily="34" charset="0"/>
              </a:rPr>
              <a:t>Data integration in MMR</a:t>
            </a:r>
            <a:endParaRPr lang="en-AU" dirty="0"/>
          </a:p>
        </p:txBody>
      </p:sp>
      <p:sp>
        <p:nvSpPr>
          <p:cNvPr id="3" name="Content Placeholder 2"/>
          <p:cNvSpPr>
            <a:spLocks noGrp="1"/>
          </p:cNvSpPr>
          <p:nvPr>
            <p:ph idx="1"/>
          </p:nvPr>
        </p:nvSpPr>
        <p:spPr>
          <a:xfrm>
            <a:off x="841829" y="1916611"/>
            <a:ext cx="10057927" cy="4166428"/>
          </a:xfrm>
        </p:spPr>
        <p:txBody>
          <a:bodyPr/>
          <a:lstStyle/>
          <a:p>
            <a:r>
              <a:rPr lang="en-AU" dirty="0">
                <a:solidFill>
                  <a:schemeClr val="tx1"/>
                </a:solidFill>
                <a:latin typeface="Arial" panose="020B0604020202020204" pitchFamily="34" charset="0"/>
                <a:cs typeface="Arial" panose="020B0604020202020204" pitchFamily="34" charset="0"/>
              </a:rPr>
              <a:t>John Creswell (2015, p. 83) identifies four types of integration: </a:t>
            </a:r>
            <a:endParaRPr lang="en-AU" dirty="0" smtClean="0">
              <a:solidFill>
                <a:schemeClr val="tx1"/>
              </a:solidFill>
              <a:latin typeface="Arial" panose="020B0604020202020204" pitchFamily="34" charset="0"/>
              <a:cs typeface="Arial" panose="020B0604020202020204" pitchFamily="34" charset="0"/>
            </a:endParaRPr>
          </a:p>
          <a:p>
            <a:pPr marL="45720" indent="0">
              <a:buNone/>
            </a:pPr>
            <a:r>
              <a:rPr lang="en-AU" dirty="0" smtClean="0">
                <a:solidFill>
                  <a:schemeClr val="tx1"/>
                </a:solidFill>
                <a:latin typeface="Arial" panose="020B0604020202020204" pitchFamily="34" charset="0"/>
                <a:cs typeface="Arial" panose="020B0604020202020204" pitchFamily="34" charset="0"/>
              </a:rPr>
              <a:t>1</a:t>
            </a:r>
            <a:r>
              <a:rPr lang="en-AU" dirty="0">
                <a:solidFill>
                  <a:schemeClr val="tx1"/>
                </a:solidFill>
                <a:latin typeface="Arial" panose="020B0604020202020204" pitchFamily="34" charset="0"/>
                <a:cs typeface="Arial" panose="020B0604020202020204" pitchFamily="34" charset="0"/>
              </a:rPr>
              <a:t>. Merging the data: The quantitative and qualitative results are brought together and compared. </a:t>
            </a:r>
            <a:endParaRPr lang="en-AU" dirty="0" smtClean="0">
              <a:solidFill>
                <a:schemeClr val="tx1"/>
              </a:solidFill>
              <a:latin typeface="Arial" panose="020B0604020202020204" pitchFamily="34" charset="0"/>
              <a:cs typeface="Arial" panose="020B0604020202020204" pitchFamily="34" charset="0"/>
            </a:endParaRPr>
          </a:p>
          <a:p>
            <a:pPr marL="45720" indent="0">
              <a:buNone/>
            </a:pPr>
            <a:r>
              <a:rPr lang="en-AU" dirty="0" smtClean="0">
                <a:solidFill>
                  <a:schemeClr val="tx1"/>
                </a:solidFill>
                <a:latin typeface="Arial" panose="020B0604020202020204" pitchFamily="34" charset="0"/>
                <a:cs typeface="Arial" panose="020B0604020202020204" pitchFamily="34" charset="0"/>
              </a:rPr>
              <a:t>2</a:t>
            </a:r>
            <a:r>
              <a:rPr lang="en-AU" dirty="0">
                <a:solidFill>
                  <a:schemeClr val="tx1"/>
                </a:solidFill>
                <a:latin typeface="Arial" panose="020B0604020202020204" pitchFamily="34" charset="0"/>
                <a:cs typeface="Arial" panose="020B0604020202020204" pitchFamily="34" charset="0"/>
              </a:rPr>
              <a:t>. Explaining the data: The qualitative data are used to explain the results of the </a:t>
            </a:r>
            <a:r>
              <a:rPr lang="en-AU" dirty="0" smtClean="0">
                <a:solidFill>
                  <a:schemeClr val="tx1"/>
                </a:solidFill>
                <a:latin typeface="Arial" panose="020B0604020202020204" pitchFamily="34" charset="0"/>
                <a:cs typeface="Arial" panose="020B0604020202020204" pitchFamily="34" charset="0"/>
              </a:rPr>
              <a:t>quantitative data</a:t>
            </a:r>
            <a:r>
              <a:rPr lang="en-AU" dirty="0">
                <a:solidFill>
                  <a:schemeClr val="tx1"/>
                </a:solidFill>
                <a:latin typeface="Arial" panose="020B0604020202020204" pitchFamily="34" charset="0"/>
                <a:cs typeface="Arial" panose="020B0604020202020204" pitchFamily="34" charset="0"/>
              </a:rPr>
              <a:t>. </a:t>
            </a:r>
            <a:endParaRPr lang="en-AU" dirty="0" smtClean="0">
              <a:solidFill>
                <a:schemeClr val="tx1"/>
              </a:solidFill>
              <a:latin typeface="Arial" panose="020B0604020202020204" pitchFamily="34" charset="0"/>
              <a:cs typeface="Arial" panose="020B0604020202020204" pitchFamily="34" charset="0"/>
            </a:endParaRPr>
          </a:p>
          <a:p>
            <a:pPr marL="45720" indent="0">
              <a:buNone/>
            </a:pPr>
            <a:r>
              <a:rPr lang="en-AU" dirty="0" smtClean="0">
                <a:solidFill>
                  <a:schemeClr val="tx1"/>
                </a:solidFill>
                <a:latin typeface="Arial" panose="020B0604020202020204" pitchFamily="34" charset="0"/>
                <a:cs typeface="Arial" panose="020B0604020202020204" pitchFamily="34" charset="0"/>
              </a:rPr>
              <a:t>3</a:t>
            </a:r>
            <a:r>
              <a:rPr lang="en-AU" dirty="0">
                <a:solidFill>
                  <a:schemeClr val="tx1"/>
                </a:solidFill>
                <a:latin typeface="Arial" panose="020B0604020202020204" pitchFamily="34" charset="0"/>
                <a:cs typeface="Arial" panose="020B0604020202020204" pitchFamily="34" charset="0"/>
              </a:rPr>
              <a:t>. Building the data: The qualitative findings are used to build the quantitative phase of the study. </a:t>
            </a:r>
            <a:endParaRPr lang="en-AU" dirty="0" smtClean="0">
              <a:solidFill>
                <a:schemeClr val="tx1"/>
              </a:solidFill>
              <a:latin typeface="Arial" panose="020B0604020202020204" pitchFamily="34" charset="0"/>
              <a:cs typeface="Arial" panose="020B0604020202020204" pitchFamily="34" charset="0"/>
            </a:endParaRPr>
          </a:p>
          <a:p>
            <a:pPr marL="45720" indent="0">
              <a:buNone/>
            </a:pPr>
            <a:r>
              <a:rPr lang="en-AU" dirty="0" smtClean="0">
                <a:solidFill>
                  <a:schemeClr val="tx1"/>
                </a:solidFill>
                <a:latin typeface="Arial" panose="020B0604020202020204" pitchFamily="34" charset="0"/>
                <a:cs typeface="Arial" panose="020B0604020202020204" pitchFamily="34" charset="0"/>
              </a:rPr>
              <a:t>4</a:t>
            </a:r>
            <a:r>
              <a:rPr lang="en-AU" dirty="0">
                <a:solidFill>
                  <a:schemeClr val="tx1"/>
                </a:solidFill>
                <a:latin typeface="Arial" panose="020B0604020202020204" pitchFamily="34" charset="0"/>
                <a:cs typeface="Arial" panose="020B0604020202020204" pitchFamily="34" charset="0"/>
              </a:rPr>
              <a:t>. Embedding the data: One set of data is used to augment or support the other set of data</a:t>
            </a:r>
          </a:p>
        </p:txBody>
      </p:sp>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2</a:t>
            </a:fld>
            <a:endParaRPr lang="en-US"/>
          </a:p>
        </p:txBody>
      </p:sp>
    </p:spTree>
    <p:extLst>
      <p:ext uri="{BB962C8B-B14F-4D97-AF65-F5344CB8AC3E}">
        <p14:creationId xmlns:p14="http://schemas.microsoft.com/office/powerpoint/2010/main" val="1107441393"/>
      </p:ext>
    </p:extLst>
  </p:cSld>
  <p:clrMapOvr>
    <a:masterClrMapping/>
  </p:clrMapOvr>
  <mc:AlternateContent xmlns:mc="http://schemas.openxmlformats.org/markup-compatibility/2006" xmlns:p14="http://schemas.microsoft.com/office/powerpoint/2010/main">
    <mc:Choice Requires="p14">
      <p:transition spd="slow" p14:dur="2000" advTm="66498"/>
    </mc:Choice>
    <mc:Fallback xmlns="">
      <p:transition spd="slow" advTm="6649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300" b="1" dirty="0">
                <a:solidFill>
                  <a:prstClr val="black"/>
                </a:solidFill>
                <a:latin typeface="Times New Roman" panose="02020603050405020304" pitchFamily="18" charset="0"/>
                <a:cs typeface="Times New Roman" panose="02020603050405020304" pitchFamily="18" charset="0"/>
              </a:rPr>
              <a:t>Perceived challenges of nurse educators while teaching undergraduate nursing students in Pakistan: An exploratory mixed-methods study</a:t>
            </a:r>
            <a:br>
              <a:rPr lang="en-US" sz="2300" b="1" dirty="0">
                <a:solidFill>
                  <a:prstClr val="black"/>
                </a:solidFill>
                <a:latin typeface="Times New Roman" panose="02020603050405020304" pitchFamily="18" charset="0"/>
                <a:cs typeface="Times New Roman" panose="02020603050405020304" pitchFamily="18" charset="0"/>
              </a:rPr>
            </a:br>
            <a:endParaRPr lang="en-US" dirty="0"/>
          </a:p>
        </p:txBody>
      </p:sp>
      <p:pic>
        <p:nvPicPr>
          <p:cNvPr id="6" name="Content Placeholder 5"/>
          <p:cNvPicPr>
            <a:picLocks noGrp="1" noChangeAspect="1"/>
          </p:cNvPicPr>
          <p:nvPr>
            <p:ph idx="1"/>
          </p:nvPr>
        </p:nvPicPr>
        <p:blipFill>
          <a:blip r:embed="rId2"/>
          <a:stretch>
            <a:fillRect/>
          </a:stretch>
        </p:blipFill>
        <p:spPr>
          <a:xfrm>
            <a:off x="1143000" y="2057400"/>
            <a:ext cx="9654702" cy="4038600"/>
          </a:xfrm>
          <a:prstGeom prst="rect">
            <a:avLst/>
          </a:prstGeom>
        </p:spPr>
      </p:pic>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20</a:t>
            </a:fld>
            <a:endParaRPr lang="en-US"/>
          </a:p>
        </p:txBody>
      </p:sp>
    </p:spTree>
    <p:extLst>
      <p:ext uri="{BB962C8B-B14F-4D97-AF65-F5344CB8AC3E}">
        <p14:creationId xmlns:p14="http://schemas.microsoft.com/office/powerpoint/2010/main" val="3544098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300" b="1" dirty="0">
                <a:solidFill>
                  <a:prstClr val="black"/>
                </a:solidFill>
                <a:latin typeface="Times New Roman" panose="02020603050405020304" pitchFamily="18" charset="0"/>
                <a:cs typeface="Times New Roman" panose="02020603050405020304" pitchFamily="18" charset="0"/>
              </a:rPr>
              <a:t>Perceived challenges of nurse educators while teaching undergraduate nursing students in Pakistan: An exploratory mixed-methods study</a:t>
            </a:r>
            <a:br>
              <a:rPr lang="en-US" sz="2300" b="1" dirty="0">
                <a:solidFill>
                  <a:prstClr val="black"/>
                </a:solidFill>
                <a:latin typeface="Times New Roman" panose="02020603050405020304" pitchFamily="18" charset="0"/>
                <a:cs typeface="Times New Roman" panose="02020603050405020304" pitchFamily="18" charset="0"/>
              </a:rPr>
            </a:br>
            <a:endParaRPr lang="en-US" dirty="0"/>
          </a:p>
        </p:txBody>
      </p:sp>
      <p:pic>
        <p:nvPicPr>
          <p:cNvPr id="6" name="Content Placeholder 5"/>
          <p:cNvPicPr>
            <a:picLocks noGrp="1" noChangeAspect="1"/>
          </p:cNvPicPr>
          <p:nvPr>
            <p:ph idx="1"/>
          </p:nvPr>
        </p:nvPicPr>
        <p:blipFill>
          <a:blip r:embed="rId2"/>
          <a:stretch>
            <a:fillRect/>
          </a:stretch>
        </p:blipFill>
        <p:spPr>
          <a:xfrm>
            <a:off x="1143000" y="2169269"/>
            <a:ext cx="9547698" cy="3638144"/>
          </a:xfrm>
          <a:prstGeom prst="rect">
            <a:avLst/>
          </a:prstGeom>
        </p:spPr>
      </p:pic>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21</a:t>
            </a:fld>
            <a:endParaRPr lang="en-US"/>
          </a:p>
        </p:txBody>
      </p:sp>
    </p:spTree>
    <p:extLst>
      <p:ext uri="{BB962C8B-B14F-4D97-AF65-F5344CB8AC3E}">
        <p14:creationId xmlns:p14="http://schemas.microsoft.com/office/powerpoint/2010/main" val="213211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A2EA6A6-CD0C-4CFD-8EC2-AA44F9870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257BDE9-CD6A-41B6-9018-7488B84EB32E}"/>
              </a:ext>
            </a:extLst>
          </p:cNvPr>
          <p:cNvSpPr>
            <a:spLocks noGrp="1"/>
          </p:cNvSpPr>
          <p:nvPr>
            <p:ph type="title"/>
          </p:nvPr>
        </p:nvSpPr>
        <p:spPr>
          <a:xfrm>
            <a:off x="6361043" y="609600"/>
            <a:ext cx="5990614" cy="1356360"/>
          </a:xfrm>
        </p:spPr>
        <p:txBody>
          <a:bodyPr>
            <a:noAutofit/>
          </a:bodyPr>
          <a:lstStyle/>
          <a:p>
            <a:r>
              <a:rPr lang="en-AU" sz="3200" b="1" dirty="0">
                <a:solidFill>
                  <a:schemeClr val="tx1"/>
                </a:solidFill>
                <a:latin typeface="Arial" panose="020B0604020202020204" pitchFamily="34" charset="0"/>
                <a:cs typeface="Arial" panose="020B0604020202020204" pitchFamily="34" charset="0"/>
              </a:rPr>
              <a:t>Sequential Transformative Design</a:t>
            </a:r>
          </a:p>
        </p:txBody>
      </p:sp>
      <p:pic>
        <p:nvPicPr>
          <p:cNvPr id="5" name="Content Placeholder 4" descr="A screenshot of a social media post&#10;&#10;Description automatically generated">
            <a:extLst>
              <a:ext uri="{FF2B5EF4-FFF2-40B4-BE49-F238E27FC236}">
                <a16:creationId xmlns:a16="http://schemas.microsoft.com/office/drawing/2014/main" id="{759A0702-747B-4BB7-9033-2486FDE70975}"/>
              </a:ext>
            </a:extLst>
          </p:cNvPr>
          <p:cNvPicPr>
            <a:picLocks noChangeAspect="1"/>
          </p:cNvPicPr>
          <p:nvPr/>
        </p:nvPicPr>
        <p:blipFill>
          <a:blip r:embed="rId2"/>
          <a:stretch>
            <a:fillRect/>
          </a:stretch>
        </p:blipFill>
        <p:spPr>
          <a:xfrm>
            <a:off x="231140" y="1965960"/>
            <a:ext cx="6045576" cy="4534182"/>
          </a:xfrm>
          <a:prstGeom prst="rect">
            <a:avLst/>
          </a:prstGeom>
        </p:spPr>
      </p:pic>
      <p:sp>
        <p:nvSpPr>
          <p:cNvPr id="9" name="Content Placeholder 8">
            <a:extLst>
              <a:ext uri="{FF2B5EF4-FFF2-40B4-BE49-F238E27FC236}">
                <a16:creationId xmlns:a16="http://schemas.microsoft.com/office/drawing/2014/main" id="{8E1FF0AB-C289-412F-93FE-732E93370DD8}"/>
              </a:ext>
            </a:extLst>
          </p:cNvPr>
          <p:cNvSpPr>
            <a:spLocks noGrp="1"/>
          </p:cNvSpPr>
          <p:nvPr>
            <p:ph idx="1"/>
          </p:nvPr>
        </p:nvSpPr>
        <p:spPr>
          <a:xfrm>
            <a:off x="6718852" y="1965960"/>
            <a:ext cx="4752295" cy="4225042"/>
          </a:xfrm>
        </p:spPr>
        <p:txBody>
          <a:bodyPr>
            <a:normAutofit fontScale="85000" lnSpcReduction="10000"/>
          </a:bodyPr>
          <a:lstStyle/>
          <a:p>
            <a:r>
              <a:rPr lang="en-US" sz="1600" dirty="0">
                <a:solidFill>
                  <a:schemeClr val="tx1"/>
                </a:solidFill>
                <a:latin typeface="Arial" panose="020B0604020202020204" pitchFamily="34" charset="0"/>
                <a:cs typeface="Arial" panose="020B0604020202020204" pitchFamily="34" charset="0"/>
              </a:rPr>
              <a:t>Has two distinct data collection phases. </a:t>
            </a:r>
          </a:p>
          <a:p>
            <a:r>
              <a:rPr lang="en-AU" sz="1600" dirty="0">
                <a:solidFill>
                  <a:schemeClr val="tx1"/>
                </a:solidFill>
                <a:latin typeface="Arial" panose="020B0604020202020204" pitchFamily="34" charset="0"/>
                <a:cs typeface="Arial" panose="020B0604020202020204" pitchFamily="34" charset="0"/>
              </a:rPr>
              <a:t>Both types of methods are combined in this design, but the research is also explicitly driven by a transformative theoretical perspective.</a:t>
            </a:r>
            <a:endParaRPr lang="en-US" sz="1600" dirty="0">
              <a:solidFill>
                <a:schemeClr val="tx1"/>
              </a:solidFill>
              <a:latin typeface="Arial" panose="020B0604020202020204" pitchFamily="34" charset="0"/>
              <a:cs typeface="Arial" panose="020B0604020202020204" pitchFamily="34" charset="0"/>
            </a:endParaRPr>
          </a:p>
          <a:p>
            <a:r>
              <a:rPr lang="en-AU" sz="1600" dirty="0">
                <a:solidFill>
                  <a:schemeClr val="tx1"/>
                </a:solidFill>
                <a:latin typeface="Arial" panose="020B0604020202020204" pitchFamily="34" charset="0"/>
                <a:cs typeface="Arial" panose="020B0604020202020204" pitchFamily="34" charset="0"/>
              </a:rPr>
              <a:t>In this method either type of data can be collected first</a:t>
            </a:r>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A theoretical perspective (lens) is used to guide the study (transformative framework). </a:t>
            </a:r>
          </a:p>
          <a:p>
            <a:endParaRPr lang="en-US"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Purpose is to use the methods that will best serve the theoretical perspective of the researcher. </a:t>
            </a:r>
          </a:p>
          <a:p>
            <a:endParaRPr lang="en-US" sz="1600" dirty="0">
              <a:solidFill>
                <a:schemeClr val="tx1"/>
              </a:solidFill>
              <a:latin typeface="Arial" panose="020B0604020202020204" pitchFamily="34" charset="0"/>
              <a:cs typeface="Arial" panose="020B0604020202020204" pitchFamily="34" charset="0"/>
            </a:endParaRPr>
          </a:p>
          <a:p>
            <a:r>
              <a:rPr lang="en-AU" sz="1600" dirty="0">
                <a:solidFill>
                  <a:schemeClr val="tx1"/>
                </a:solidFill>
                <a:latin typeface="Arial" panose="020B0604020202020204" pitchFamily="34" charset="0"/>
                <a:cs typeface="Arial" panose="020B0604020202020204" pitchFamily="34" charset="0"/>
              </a:rPr>
              <a:t> After separate analysis of qualitative and quantitative data, integration of outcomes will take place during the interpretation</a:t>
            </a:r>
            <a:r>
              <a:rPr lang="en-US" sz="1600" dirty="0">
                <a:solidFill>
                  <a:schemeClr val="tx1"/>
                </a:solidFill>
                <a:latin typeface="Arial" panose="020B0604020202020204" pitchFamily="34" charset="0"/>
                <a:cs typeface="Arial" panose="020B0604020202020204" pitchFamily="34" charset="0"/>
              </a:rPr>
              <a:t> phase (</a:t>
            </a:r>
            <a:r>
              <a:rPr lang="en-US" sz="1600" dirty="0" err="1">
                <a:solidFill>
                  <a:schemeClr val="tx1"/>
                </a:solidFill>
                <a:latin typeface="Arial" panose="020B0604020202020204" pitchFamily="34" charset="0"/>
                <a:cs typeface="Arial" panose="020B0604020202020204" pitchFamily="34" charset="0"/>
              </a:rPr>
              <a:t>Alavi</a:t>
            </a:r>
            <a:r>
              <a:rPr lang="en-US" sz="1600" dirty="0">
                <a:solidFill>
                  <a:schemeClr val="tx1"/>
                </a:solidFill>
                <a:latin typeface="Arial" panose="020B0604020202020204" pitchFamily="34" charset="0"/>
                <a:cs typeface="Arial" panose="020B0604020202020204" pitchFamily="34" charset="0"/>
              </a:rPr>
              <a:t> &amp; </a:t>
            </a:r>
            <a:r>
              <a:rPr lang="en-US" sz="1600" dirty="0" err="1">
                <a:solidFill>
                  <a:schemeClr val="tx1"/>
                </a:solidFill>
                <a:latin typeface="Arial" panose="020B0604020202020204" pitchFamily="34" charset="0"/>
                <a:cs typeface="Arial" panose="020B0604020202020204" pitchFamily="34" charset="0"/>
              </a:rPr>
              <a:t>Hąbek</a:t>
            </a:r>
            <a:r>
              <a:rPr lang="en-US" sz="1600" dirty="0">
                <a:solidFill>
                  <a:schemeClr val="tx1"/>
                </a:solidFill>
                <a:latin typeface="Arial" panose="020B0604020202020204" pitchFamily="34" charset="0"/>
                <a:cs typeface="Arial" panose="020B0604020202020204" pitchFamily="34" charset="0"/>
              </a:rPr>
              <a:t>, 2016). </a:t>
            </a:r>
          </a:p>
          <a:p>
            <a:endParaRPr lang="en-AU" sz="16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92916C6-3FC0-488B-9BE8-3DCB9CF2425A}"/>
              </a:ext>
            </a:extLst>
          </p:cNvPr>
          <p:cNvSpPr>
            <a:spLocks noGrp="1"/>
          </p:cNvSpPr>
          <p:nvPr>
            <p:ph type="sldNum" sz="quarter" idx="12"/>
          </p:nvPr>
        </p:nvSpPr>
        <p:spPr>
          <a:xfrm>
            <a:off x="9329530" y="6223828"/>
            <a:ext cx="1706217" cy="365125"/>
          </a:xfrm>
        </p:spPr>
        <p:txBody>
          <a:bodyPr>
            <a:normAutofit/>
          </a:bodyPr>
          <a:lstStyle/>
          <a:p>
            <a:pPr>
              <a:spcAft>
                <a:spcPts val="600"/>
              </a:spcAft>
            </a:pPr>
            <a:fld id="{34B7E4EF-A1BD-40F4-AB7B-04F084DD991D}" type="slidenum">
              <a:rPr lang="en-US" smtClean="0"/>
              <a:pPr>
                <a:spcAft>
                  <a:spcPts val="600"/>
                </a:spcAft>
              </a:pPr>
              <a:t>22</a:t>
            </a:fld>
            <a:endParaRPr lang="en-US"/>
          </a:p>
        </p:txBody>
      </p:sp>
      <p:sp>
        <p:nvSpPr>
          <p:cNvPr id="3" name="Footer Placeholder 2"/>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3684042998"/>
      </p:ext>
    </p:extLst>
  </p:cSld>
  <p:clrMapOvr>
    <a:masterClrMapping/>
  </p:clrMapOvr>
  <mc:AlternateContent xmlns:mc="http://schemas.openxmlformats.org/markup-compatibility/2006" xmlns:p14="http://schemas.microsoft.com/office/powerpoint/2010/main">
    <mc:Choice Requires="p14">
      <p:transition spd="slow" p14:dur="2000" advTm="89934"/>
    </mc:Choice>
    <mc:Fallback xmlns="">
      <p:transition spd="slow" advTm="8993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EE5B-7749-46DA-8A34-797F970C75D7}"/>
              </a:ext>
            </a:extLst>
          </p:cNvPr>
          <p:cNvSpPr>
            <a:spLocks noGrp="1"/>
          </p:cNvSpPr>
          <p:nvPr>
            <p:ph type="title"/>
          </p:nvPr>
        </p:nvSpPr>
        <p:spPr/>
        <p:txBody>
          <a:bodyPr/>
          <a:lstStyle/>
          <a:p>
            <a:r>
              <a:rPr lang="en-AU" b="1" dirty="0">
                <a:solidFill>
                  <a:schemeClr val="tx1"/>
                </a:solidFill>
                <a:latin typeface="Arial" panose="020B0604020202020204" pitchFamily="34" charset="0"/>
                <a:cs typeface="Arial" panose="020B0604020202020204" pitchFamily="34" charset="0"/>
              </a:rPr>
              <a:t>Sequential Transformative Design</a:t>
            </a:r>
            <a:endParaRPr lang="en-AU" dirty="0"/>
          </a:p>
        </p:txBody>
      </p:sp>
      <p:sp>
        <p:nvSpPr>
          <p:cNvPr id="3" name="Content Placeholder 2">
            <a:extLst>
              <a:ext uri="{FF2B5EF4-FFF2-40B4-BE49-F238E27FC236}">
                <a16:creationId xmlns:a16="http://schemas.microsoft.com/office/drawing/2014/main" id="{411DAAAB-98EA-4592-812B-903DD808CC21}"/>
              </a:ext>
            </a:extLst>
          </p:cNvPr>
          <p:cNvSpPr>
            <a:spLocks noGrp="1"/>
          </p:cNvSpPr>
          <p:nvPr>
            <p:ph idx="1"/>
          </p:nvPr>
        </p:nvSpPr>
        <p:spPr>
          <a:xfrm>
            <a:off x="711200" y="2057400"/>
            <a:ext cx="10304671" cy="4038600"/>
          </a:xfrm>
        </p:spPr>
        <p:txBody>
          <a:bodyPr>
            <a:normAutofit/>
          </a:bodyPr>
          <a:lstStyle/>
          <a:p>
            <a:r>
              <a:rPr lang="en-AU" dirty="0">
                <a:solidFill>
                  <a:schemeClr val="tx1"/>
                </a:solidFill>
                <a:latin typeface="Arial" panose="020B0604020202020204" pitchFamily="34" charset="0"/>
                <a:cs typeface="Arial" panose="020B0604020202020204" pitchFamily="34" charset="0"/>
              </a:rPr>
              <a:t>The researcher uses a theoretical based framework to advance needs of </a:t>
            </a:r>
            <a:r>
              <a:rPr lang="en-AU" dirty="0">
                <a:solidFill>
                  <a:srgbClr val="FF0000"/>
                </a:solidFill>
                <a:latin typeface="Arial" panose="020B0604020202020204" pitchFamily="34" charset="0"/>
                <a:cs typeface="Arial" panose="020B0604020202020204" pitchFamily="34" charset="0"/>
              </a:rPr>
              <a:t>underrepresented</a:t>
            </a:r>
            <a:r>
              <a:rPr lang="en-AU" dirty="0">
                <a:solidFill>
                  <a:schemeClr val="tx1"/>
                </a:solidFill>
                <a:latin typeface="Arial" panose="020B0604020202020204" pitchFamily="34" charset="0"/>
                <a:cs typeface="Arial" panose="020B0604020202020204" pitchFamily="34" charset="0"/>
              </a:rPr>
              <a:t> or </a:t>
            </a:r>
            <a:r>
              <a:rPr lang="en-AU" dirty="0">
                <a:solidFill>
                  <a:srgbClr val="FF0000"/>
                </a:solidFill>
                <a:latin typeface="Arial" panose="020B0604020202020204" pitchFamily="34" charset="0"/>
                <a:cs typeface="Arial" panose="020B0604020202020204" pitchFamily="34" charset="0"/>
              </a:rPr>
              <a:t>marginalised</a:t>
            </a:r>
            <a:r>
              <a:rPr lang="en-AU" dirty="0">
                <a:solidFill>
                  <a:schemeClr val="tx1"/>
                </a:solidFill>
                <a:latin typeface="Arial" panose="020B0604020202020204" pitchFamily="34" charset="0"/>
                <a:cs typeface="Arial" panose="020B0604020202020204" pitchFamily="34" charset="0"/>
              </a:rPr>
              <a:t> population (women, people with disabilities, racial and ethnic minorities, religious minorities). </a:t>
            </a:r>
          </a:p>
          <a:p>
            <a:pPr marL="45720" indent="0">
              <a:buNone/>
            </a:pPr>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Seeks to address issues of social justice and call for change.</a:t>
            </a:r>
          </a:p>
          <a:p>
            <a:pPr marL="45720" indent="0">
              <a:buNone/>
            </a:pPr>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Strength: very straight-forward in terms of implementation and reporting.</a:t>
            </a:r>
          </a:p>
          <a:p>
            <a:r>
              <a:rPr lang="en-AU" dirty="0">
                <a:solidFill>
                  <a:schemeClr val="tx1"/>
                </a:solidFill>
                <a:latin typeface="Arial" panose="020B0604020202020204" pitchFamily="34" charset="0"/>
                <a:cs typeface="Arial" panose="020B0604020202020204" pitchFamily="34" charset="0"/>
              </a:rPr>
              <a:t>Weakness: time consuming. </a:t>
            </a:r>
            <a:r>
              <a:rPr lang="en-AU" dirty="0">
                <a:solidFill>
                  <a:srgbClr val="FF0000"/>
                </a:solidFill>
                <a:latin typeface="Arial" panose="020B0604020202020204" pitchFamily="34" charset="0"/>
                <a:cs typeface="Arial" panose="020B0604020202020204" pitchFamily="34" charset="0"/>
              </a:rPr>
              <a:t>Little guidance due to the relative lack of literature on the transformative nature</a:t>
            </a:r>
            <a:r>
              <a:rPr lang="en-AU" dirty="0">
                <a:solidFill>
                  <a:schemeClr val="tx1"/>
                </a:solidFill>
                <a:latin typeface="Arial" panose="020B0604020202020204" pitchFamily="34" charset="0"/>
                <a:cs typeface="Arial" panose="020B0604020202020204" pitchFamily="34" charset="0"/>
              </a:rPr>
              <a:t> of moving from the first phase of data collection to the second.  </a:t>
            </a:r>
            <a:endParaRPr lang="en-AU" dirty="0">
              <a:solidFill>
                <a:schemeClr val="tx1"/>
              </a:solidFill>
            </a:endParaRPr>
          </a:p>
        </p:txBody>
      </p:sp>
      <p:sp>
        <p:nvSpPr>
          <p:cNvPr id="4" name="Slide Number Placeholder 3">
            <a:extLst>
              <a:ext uri="{FF2B5EF4-FFF2-40B4-BE49-F238E27FC236}">
                <a16:creationId xmlns:a16="http://schemas.microsoft.com/office/drawing/2014/main" id="{71740FEC-8F41-4FAB-8ECD-A19C3F19A3B1}"/>
              </a:ext>
            </a:extLst>
          </p:cNvPr>
          <p:cNvSpPr>
            <a:spLocks noGrp="1"/>
          </p:cNvSpPr>
          <p:nvPr>
            <p:ph type="sldNum" sz="quarter" idx="12"/>
          </p:nvPr>
        </p:nvSpPr>
        <p:spPr/>
        <p:txBody>
          <a:bodyPr/>
          <a:lstStyle/>
          <a:p>
            <a:fld id="{34B7E4EF-A1BD-40F4-AB7B-04F084DD991D}" type="slidenum">
              <a:rPr lang="en-US" smtClean="0"/>
              <a:t>23</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1118981886"/>
      </p:ext>
    </p:extLst>
  </p:cSld>
  <p:clrMapOvr>
    <a:masterClrMapping/>
  </p:clrMapOvr>
  <mc:AlternateContent xmlns:mc="http://schemas.openxmlformats.org/markup-compatibility/2006" xmlns:p14="http://schemas.microsoft.com/office/powerpoint/2010/main">
    <mc:Choice Requires="p14">
      <p:transition spd="slow" p14:dur="2000" advTm="114834"/>
    </mc:Choice>
    <mc:Fallback xmlns="">
      <p:transition spd="slow" advTm="114834"/>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4D1C-5DBA-4C6D-87E7-015ACA5877FF}"/>
              </a:ext>
            </a:extLst>
          </p:cNvPr>
          <p:cNvSpPr>
            <a:spLocks noGrp="1"/>
          </p:cNvSpPr>
          <p:nvPr>
            <p:ph type="title"/>
          </p:nvPr>
        </p:nvSpPr>
        <p:spPr>
          <a:xfrm>
            <a:off x="742121" y="609600"/>
            <a:ext cx="10774017" cy="1356360"/>
          </a:xfrm>
        </p:spPr>
        <p:txBody>
          <a:bodyPr/>
          <a:lstStyle/>
          <a:p>
            <a:r>
              <a:rPr lang="en-AU" b="1" dirty="0">
                <a:solidFill>
                  <a:schemeClr val="tx1"/>
                </a:solidFill>
                <a:latin typeface="Arial" panose="020B0604020202020204" pitchFamily="34" charset="0"/>
                <a:cs typeface="Arial" panose="020B0604020202020204" pitchFamily="34" charset="0"/>
              </a:rPr>
              <a:t>An example of Sequential Transformative design</a:t>
            </a:r>
          </a:p>
        </p:txBody>
      </p:sp>
      <p:sp>
        <p:nvSpPr>
          <p:cNvPr id="3" name="Content Placeholder 2">
            <a:extLst>
              <a:ext uri="{FF2B5EF4-FFF2-40B4-BE49-F238E27FC236}">
                <a16:creationId xmlns:a16="http://schemas.microsoft.com/office/drawing/2014/main" id="{A0F2AEAF-520F-418A-9C7D-8A65B2D8F5C0}"/>
              </a:ext>
            </a:extLst>
          </p:cNvPr>
          <p:cNvSpPr>
            <a:spLocks noGrp="1"/>
          </p:cNvSpPr>
          <p:nvPr>
            <p:ph idx="1"/>
          </p:nvPr>
        </p:nvSpPr>
        <p:spPr>
          <a:xfrm>
            <a:off x="742122" y="2057400"/>
            <a:ext cx="10273750" cy="4038600"/>
          </a:xfrm>
        </p:spPr>
        <p:txBody>
          <a:bodyPr/>
          <a:lstStyle/>
          <a:p>
            <a:r>
              <a:rPr lang="en-AU" dirty="0">
                <a:solidFill>
                  <a:schemeClr val="tx1"/>
                </a:solidFill>
                <a:latin typeface="Arial" panose="020B0604020202020204" pitchFamily="34" charset="0"/>
                <a:cs typeface="Arial" panose="020B0604020202020204" pitchFamily="34" charset="0"/>
              </a:rPr>
              <a:t>A sequential transformative study was conducted to examine the cultural influences on mental health problems.</a:t>
            </a:r>
          </a:p>
          <a:p>
            <a:pPr marL="45720" indent="0">
              <a:buNone/>
            </a:pPr>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The study commenced with a quantitative telephone survey of the community which included the General Health Questionnaire. </a:t>
            </a:r>
          </a:p>
          <a:p>
            <a:r>
              <a:rPr lang="en-AU" dirty="0">
                <a:solidFill>
                  <a:schemeClr val="tx1"/>
                </a:solidFill>
                <a:latin typeface="Arial" panose="020B0604020202020204" pitchFamily="34" charset="0"/>
                <a:cs typeface="Arial" panose="020B0604020202020204" pitchFamily="34" charset="0"/>
              </a:rPr>
              <a:t>The quantitative phase of the study was followed by qualitative interviews which were theoretically driven. These interviews enabled the researchers to explore the cultural health experiences related to the non-use of mental health facilities by Vietnamese and West Indian participants living in an urban area of Montreal.</a:t>
            </a:r>
          </a:p>
        </p:txBody>
      </p:sp>
      <p:sp>
        <p:nvSpPr>
          <p:cNvPr id="4" name="Slide Number Placeholder 3">
            <a:extLst>
              <a:ext uri="{FF2B5EF4-FFF2-40B4-BE49-F238E27FC236}">
                <a16:creationId xmlns:a16="http://schemas.microsoft.com/office/drawing/2014/main" id="{849AD95E-4940-4917-8AEF-9126A3ED1AAA}"/>
              </a:ext>
            </a:extLst>
          </p:cNvPr>
          <p:cNvSpPr>
            <a:spLocks noGrp="1"/>
          </p:cNvSpPr>
          <p:nvPr>
            <p:ph type="sldNum" sz="quarter" idx="12"/>
          </p:nvPr>
        </p:nvSpPr>
        <p:spPr/>
        <p:txBody>
          <a:bodyPr/>
          <a:lstStyle/>
          <a:p>
            <a:fld id="{34B7E4EF-A1BD-40F4-AB7B-04F084DD991D}"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2553645232"/>
      </p:ext>
    </p:extLst>
  </p:cSld>
  <p:clrMapOvr>
    <a:masterClrMapping/>
  </p:clrMapOvr>
  <mc:AlternateContent xmlns:mc="http://schemas.openxmlformats.org/markup-compatibility/2006" xmlns:p14="http://schemas.microsoft.com/office/powerpoint/2010/main">
    <mc:Choice Requires="p14">
      <p:transition spd="slow" p14:dur="2000" advTm="115054"/>
    </mc:Choice>
    <mc:Fallback xmlns="">
      <p:transition spd="slow" advTm="11505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A2EA6A6-CD0C-4CFD-8EC2-AA44F9870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3F5B018-3F4A-44CA-AEBA-9C2F6094CCD7}"/>
              </a:ext>
            </a:extLst>
          </p:cNvPr>
          <p:cNvSpPr>
            <a:spLocks noGrp="1"/>
          </p:cNvSpPr>
          <p:nvPr>
            <p:ph type="title"/>
          </p:nvPr>
        </p:nvSpPr>
        <p:spPr>
          <a:xfrm>
            <a:off x="7558564" y="397566"/>
            <a:ext cx="3912583" cy="1020418"/>
          </a:xfrm>
        </p:spPr>
        <p:txBody>
          <a:bodyPr>
            <a:normAutofit fontScale="90000"/>
          </a:bodyPr>
          <a:lstStyle/>
          <a:p>
            <a:r>
              <a:rPr lang="en-AU" sz="3000" b="1" dirty="0">
                <a:solidFill>
                  <a:schemeClr val="tx1"/>
                </a:solidFill>
                <a:latin typeface="Arial" panose="020B0604020202020204" pitchFamily="34" charset="0"/>
                <a:cs typeface="Arial" panose="020B0604020202020204" pitchFamily="34" charset="0"/>
              </a:rPr>
              <a:t>Concurrent Triangulation Design</a:t>
            </a:r>
            <a:br>
              <a:rPr lang="en-AU" sz="3000" b="1" dirty="0">
                <a:solidFill>
                  <a:schemeClr val="tx1"/>
                </a:solidFill>
                <a:latin typeface="Arial" panose="020B0604020202020204" pitchFamily="34" charset="0"/>
                <a:cs typeface="Arial" panose="020B0604020202020204" pitchFamily="34" charset="0"/>
              </a:rPr>
            </a:br>
            <a:endParaRPr lang="en-AU" sz="3000" b="1" dirty="0">
              <a:solidFill>
                <a:schemeClr val="tx1"/>
              </a:solidFill>
            </a:endParaRPr>
          </a:p>
        </p:txBody>
      </p:sp>
      <p:pic>
        <p:nvPicPr>
          <p:cNvPr id="5" name="Content Placeholder 4" descr="A screenshot of a cell phone&#10;&#10;Description automatically generated">
            <a:extLst>
              <a:ext uri="{FF2B5EF4-FFF2-40B4-BE49-F238E27FC236}">
                <a16:creationId xmlns:a16="http://schemas.microsoft.com/office/drawing/2014/main" id="{86010390-90BD-48AD-ABC5-1F35DBBEF8C8}"/>
              </a:ext>
            </a:extLst>
          </p:cNvPr>
          <p:cNvPicPr>
            <a:picLocks noChangeAspect="1"/>
          </p:cNvPicPr>
          <p:nvPr/>
        </p:nvPicPr>
        <p:blipFill>
          <a:blip r:embed="rId2"/>
          <a:stretch>
            <a:fillRect/>
          </a:stretch>
        </p:blipFill>
        <p:spPr>
          <a:xfrm>
            <a:off x="872064" y="1160918"/>
            <a:ext cx="6045576" cy="4534182"/>
          </a:xfrm>
          <a:prstGeom prst="rect">
            <a:avLst/>
          </a:prstGeom>
        </p:spPr>
      </p:pic>
      <p:sp>
        <p:nvSpPr>
          <p:cNvPr id="9" name="Content Placeholder 8">
            <a:extLst>
              <a:ext uri="{FF2B5EF4-FFF2-40B4-BE49-F238E27FC236}">
                <a16:creationId xmlns:a16="http://schemas.microsoft.com/office/drawing/2014/main" id="{ACF7E413-6E10-4839-9F59-4FCA5F77757F}"/>
              </a:ext>
            </a:extLst>
          </p:cNvPr>
          <p:cNvSpPr>
            <a:spLocks noGrp="1"/>
          </p:cNvSpPr>
          <p:nvPr>
            <p:ph idx="1"/>
          </p:nvPr>
        </p:nvSpPr>
        <p:spPr>
          <a:xfrm>
            <a:off x="6917641" y="1689646"/>
            <a:ext cx="4664760" cy="4534182"/>
          </a:xfrm>
        </p:spPr>
        <p:txBody>
          <a:bodyPr>
            <a:normAutofit/>
          </a:bodyPr>
          <a:lstStyle/>
          <a:p>
            <a:r>
              <a:rPr lang="en-AU" sz="1600" dirty="0">
                <a:solidFill>
                  <a:srgbClr val="000000"/>
                </a:solidFill>
                <a:latin typeface="Arial" panose="020B0604020202020204" pitchFamily="34" charset="0"/>
                <a:cs typeface="Arial" panose="020B0604020202020204" pitchFamily="34" charset="0"/>
              </a:rPr>
              <a:t>In this case, the qualitative and quantitative data are collected simultaneously. </a:t>
            </a:r>
          </a:p>
          <a:p>
            <a:r>
              <a:rPr lang="en-AU" sz="1600" dirty="0">
                <a:solidFill>
                  <a:srgbClr val="000000"/>
                </a:solidFill>
                <a:latin typeface="Arial" panose="020B0604020202020204" pitchFamily="34" charset="0"/>
                <a:cs typeface="Arial" panose="020B0604020202020204" pitchFamily="34" charset="0"/>
              </a:rPr>
              <a:t> Priority is usually equal and given to both forms of data. </a:t>
            </a:r>
          </a:p>
          <a:p>
            <a:endParaRPr lang="en-AU" sz="1600" dirty="0">
              <a:solidFill>
                <a:srgbClr val="000000"/>
              </a:solidFill>
              <a:latin typeface="Arial" panose="020B0604020202020204" pitchFamily="34" charset="0"/>
              <a:cs typeface="Arial" panose="020B0604020202020204" pitchFamily="34" charset="0"/>
            </a:endParaRPr>
          </a:p>
          <a:p>
            <a:r>
              <a:rPr lang="en-AU" sz="1600" dirty="0">
                <a:solidFill>
                  <a:srgbClr val="000000"/>
                </a:solidFill>
                <a:latin typeface="Arial" panose="020B0604020202020204" pitchFamily="34" charset="0"/>
                <a:cs typeface="Arial" panose="020B0604020202020204" pitchFamily="34" charset="0"/>
              </a:rPr>
              <a:t>The results are then integrated in the final interpretation. </a:t>
            </a:r>
          </a:p>
          <a:p>
            <a:endParaRPr lang="en-AU" sz="1600" dirty="0">
              <a:solidFill>
                <a:srgbClr val="000000"/>
              </a:solidFill>
              <a:latin typeface="Arial" panose="020B0604020202020204" pitchFamily="34" charset="0"/>
              <a:cs typeface="Arial" panose="020B0604020202020204" pitchFamily="34" charset="0"/>
            </a:endParaRPr>
          </a:p>
          <a:p>
            <a:r>
              <a:rPr lang="en-AU" sz="1600" dirty="0">
                <a:solidFill>
                  <a:srgbClr val="000000"/>
                </a:solidFill>
                <a:latin typeface="Arial" panose="020B0604020202020204" pitchFamily="34" charset="0"/>
                <a:cs typeface="Arial" panose="020B0604020202020204" pitchFamily="34" charset="0"/>
              </a:rPr>
              <a:t>Merging of QUAN and QUAL results occurs during the analysis and interpretation to provide an integrated conclusion and involves comparing, contrasting and synthesising the two strands.</a:t>
            </a:r>
          </a:p>
          <a:p>
            <a:pPr marL="45720" indent="0">
              <a:buNone/>
            </a:pPr>
            <a:r>
              <a:rPr lang="en-US" sz="1400" dirty="0">
                <a:solidFill>
                  <a:schemeClr val="tx1"/>
                </a:solidFill>
                <a:latin typeface="Arial" panose="020B0604020202020204" pitchFamily="34" charset="0"/>
                <a:cs typeface="Arial" panose="020B0604020202020204" pitchFamily="34" charset="0"/>
              </a:rPr>
              <a:t>(Creswell, Klassen, Plano Clark, &amp; Smith, 2011)</a:t>
            </a:r>
          </a:p>
        </p:txBody>
      </p:sp>
      <p:sp>
        <p:nvSpPr>
          <p:cNvPr id="4" name="Slide Number Placeholder 3">
            <a:extLst>
              <a:ext uri="{FF2B5EF4-FFF2-40B4-BE49-F238E27FC236}">
                <a16:creationId xmlns:a16="http://schemas.microsoft.com/office/drawing/2014/main" id="{5FBD9AFB-2214-470A-919C-812FBD7D1B5F}"/>
              </a:ext>
            </a:extLst>
          </p:cNvPr>
          <p:cNvSpPr>
            <a:spLocks noGrp="1"/>
          </p:cNvSpPr>
          <p:nvPr>
            <p:ph type="sldNum" sz="quarter" idx="12"/>
          </p:nvPr>
        </p:nvSpPr>
        <p:spPr>
          <a:xfrm>
            <a:off x="9329530" y="6223828"/>
            <a:ext cx="1706217" cy="365125"/>
          </a:xfrm>
        </p:spPr>
        <p:txBody>
          <a:bodyPr>
            <a:normAutofit/>
          </a:bodyPr>
          <a:lstStyle/>
          <a:p>
            <a:pPr>
              <a:spcAft>
                <a:spcPts val="600"/>
              </a:spcAft>
            </a:pPr>
            <a:fld id="{34B7E4EF-A1BD-40F4-AB7B-04F084DD991D}" type="slidenum">
              <a:rPr lang="en-US" smtClean="0"/>
              <a:pPr>
                <a:spcAft>
                  <a:spcPts val="600"/>
                </a:spcAft>
              </a:pPr>
              <a:t>25</a:t>
            </a:fld>
            <a:endParaRPr lang="en-US"/>
          </a:p>
        </p:txBody>
      </p:sp>
      <p:sp>
        <p:nvSpPr>
          <p:cNvPr id="3" name="Footer Placeholder 2"/>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849707773"/>
      </p:ext>
    </p:extLst>
  </p:cSld>
  <p:clrMapOvr>
    <a:masterClrMapping/>
  </p:clrMapOvr>
  <mc:AlternateContent xmlns:mc="http://schemas.openxmlformats.org/markup-compatibility/2006" xmlns:p14="http://schemas.microsoft.com/office/powerpoint/2010/main">
    <mc:Choice Requires="p14">
      <p:transition spd="slow" p14:dur="2000" advTm="230723"/>
    </mc:Choice>
    <mc:Fallback xmlns="">
      <p:transition spd="slow" advTm="23072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4512A-D934-4792-934D-E481CF9C4997}"/>
              </a:ext>
            </a:extLst>
          </p:cNvPr>
          <p:cNvSpPr>
            <a:spLocks noGrp="1"/>
          </p:cNvSpPr>
          <p:nvPr>
            <p:ph type="title"/>
          </p:nvPr>
        </p:nvSpPr>
        <p:spPr>
          <a:xfrm>
            <a:off x="1143000" y="609600"/>
            <a:ext cx="9875520" cy="1319972"/>
          </a:xfrm>
        </p:spPr>
        <p:txBody>
          <a:bodyPr/>
          <a:lstStyle/>
          <a:p>
            <a:r>
              <a:rPr lang="en-AU" b="1" dirty="0">
                <a:solidFill>
                  <a:schemeClr val="tx1"/>
                </a:solidFill>
                <a:latin typeface="Arial" panose="020B0604020202020204" pitchFamily="34" charset="0"/>
                <a:cs typeface="Arial" panose="020B0604020202020204" pitchFamily="34" charset="0"/>
              </a:rPr>
              <a:t>Concurrent triangulation design </a:t>
            </a:r>
          </a:p>
        </p:txBody>
      </p:sp>
      <p:sp>
        <p:nvSpPr>
          <p:cNvPr id="3" name="Content Placeholder 2">
            <a:extLst>
              <a:ext uri="{FF2B5EF4-FFF2-40B4-BE49-F238E27FC236}">
                <a16:creationId xmlns:a16="http://schemas.microsoft.com/office/drawing/2014/main" id="{6CF2B5E7-F2DE-4447-9C24-31C50FC9DCAF}"/>
              </a:ext>
            </a:extLst>
          </p:cNvPr>
          <p:cNvSpPr>
            <a:spLocks noGrp="1"/>
          </p:cNvSpPr>
          <p:nvPr>
            <p:ph idx="1"/>
          </p:nvPr>
        </p:nvSpPr>
        <p:spPr>
          <a:xfrm>
            <a:off x="1143000" y="1929572"/>
            <a:ext cx="9872871" cy="4166428"/>
          </a:xfrm>
        </p:spPr>
        <p:txBody>
          <a:bodyPr>
            <a:normAutofit/>
          </a:bodyPr>
          <a:lstStyle/>
          <a:p>
            <a:r>
              <a:rPr lang="en-AU" dirty="0">
                <a:solidFill>
                  <a:schemeClr val="tx1"/>
                </a:solidFill>
                <a:latin typeface="Arial" panose="020B0604020202020204" pitchFamily="34" charset="0"/>
                <a:cs typeface="Arial" panose="020B0604020202020204" pitchFamily="34" charset="0"/>
              </a:rPr>
              <a:t>Used when the researcher wants to validate quantitative findings with qualitative data. </a:t>
            </a:r>
          </a:p>
          <a:p>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Particularly useful for decreasing the implementation time. </a:t>
            </a:r>
          </a:p>
          <a:p>
            <a:pPr marL="45720" indent="0">
              <a:buNone/>
            </a:pPr>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“Parallel” term can be used to define the concurrent approach </a:t>
            </a:r>
            <a:r>
              <a:rPr lang="en-AU" sz="1800" dirty="0">
                <a:solidFill>
                  <a:schemeClr val="tx1"/>
                </a:solidFill>
                <a:latin typeface="Arial" panose="020B0604020202020204" pitchFamily="34" charset="0"/>
                <a:cs typeface="Arial" panose="020B0604020202020204" pitchFamily="34" charset="0"/>
              </a:rPr>
              <a:t>(Bryman, 2006). </a:t>
            </a:r>
          </a:p>
        </p:txBody>
      </p:sp>
      <p:sp>
        <p:nvSpPr>
          <p:cNvPr id="4" name="Slide Number Placeholder 3">
            <a:extLst>
              <a:ext uri="{FF2B5EF4-FFF2-40B4-BE49-F238E27FC236}">
                <a16:creationId xmlns:a16="http://schemas.microsoft.com/office/drawing/2014/main" id="{26BF14D2-4A39-431B-9DD2-D9B02F8BE956}"/>
              </a:ext>
            </a:extLst>
          </p:cNvPr>
          <p:cNvSpPr>
            <a:spLocks noGrp="1"/>
          </p:cNvSpPr>
          <p:nvPr>
            <p:ph type="sldNum" sz="quarter" idx="12"/>
          </p:nvPr>
        </p:nvSpPr>
        <p:spPr/>
        <p:txBody>
          <a:bodyPr/>
          <a:lstStyle/>
          <a:p>
            <a:fld id="{34B7E4EF-A1BD-40F4-AB7B-04F084DD991D}" type="slidenum">
              <a:rPr lang="en-US" smtClean="0"/>
              <a:t>26</a:t>
            </a:fld>
            <a:endParaRPr lang="en-US"/>
          </a:p>
        </p:txBody>
      </p:sp>
      <p:sp>
        <p:nvSpPr>
          <p:cNvPr id="5" name="Arrow: Right 4">
            <a:extLst>
              <a:ext uri="{FF2B5EF4-FFF2-40B4-BE49-F238E27FC236}">
                <a16:creationId xmlns:a16="http://schemas.microsoft.com/office/drawing/2014/main" id="{1AFB78FE-ED99-4FDE-A3B2-D8F9FBB2ECC3}"/>
              </a:ext>
            </a:extLst>
          </p:cNvPr>
          <p:cNvSpPr/>
          <p:nvPr/>
        </p:nvSpPr>
        <p:spPr>
          <a:xfrm rot="5400000">
            <a:off x="4856922" y="4477549"/>
            <a:ext cx="954157" cy="10469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DF0AAACA-FF7D-418E-88E1-E32B36C5C8DE}"/>
              </a:ext>
            </a:extLst>
          </p:cNvPr>
          <p:cNvSpPr txBox="1"/>
          <p:nvPr/>
        </p:nvSpPr>
        <p:spPr>
          <a:xfrm>
            <a:off x="4015408" y="5605916"/>
            <a:ext cx="3008244"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AU" dirty="0"/>
              <a:t>Parallel triangulation design </a:t>
            </a:r>
          </a:p>
        </p:txBody>
      </p:sp>
      <p:sp>
        <p:nvSpPr>
          <p:cNvPr id="7" name="Footer Placeholder 6"/>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888373479"/>
      </p:ext>
    </p:extLst>
  </p:cSld>
  <p:clrMapOvr>
    <a:masterClrMapping/>
  </p:clrMapOvr>
  <mc:AlternateContent xmlns:mc="http://schemas.openxmlformats.org/markup-compatibility/2006" xmlns:p14="http://schemas.microsoft.com/office/powerpoint/2010/main">
    <mc:Choice Requires="p14">
      <p:transition spd="slow" p14:dur="2000" advTm="92988"/>
    </mc:Choice>
    <mc:Fallback xmlns="">
      <p:transition spd="slow" advTm="92988"/>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C367C-17DE-45A5-9EC5-95BE7C7770A3}"/>
              </a:ext>
            </a:extLst>
          </p:cNvPr>
          <p:cNvSpPr>
            <a:spLocks noGrp="1"/>
          </p:cNvSpPr>
          <p:nvPr>
            <p:ph type="title"/>
          </p:nvPr>
        </p:nvSpPr>
        <p:spPr/>
        <p:txBody>
          <a:bodyPr/>
          <a:lstStyle/>
          <a:p>
            <a:r>
              <a:rPr lang="en-AU" b="1" dirty="0">
                <a:solidFill>
                  <a:schemeClr val="tx1"/>
                </a:solidFill>
                <a:latin typeface="Arial" panose="020B0604020202020204" pitchFamily="34" charset="0"/>
                <a:cs typeface="Arial" panose="020B0604020202020204" pitchFamily="34" charset="0"/>
              </a:rPr>
              <a:t>Concurrent triangulation design </a:t>
            </a:r>
          </a:p>
        </p:txBody>
      </p:sp>
      <p:sp>
        <p:nvSpPr>
          <p:cNvPr id="3" name="Content Placeholder 2">
            <a:extLst>
              <a:ext uri="{FF2B5EF4-FFF2-40B4-BE49-F238E27FC236}">
                <a16:creationId xmlns:a16="http://schemas.microsoft.com/office/drawing/2014/main" id="{638D2BF0-6755-40A6-8DF4-F41CBF5E3EC2}"/>
              </a:ext>
            </a:extLst>
          </p:cNvPr>
          <p:cNvSpPr>
            <a:spLocks noGrp="1"/>
          </p:cNvSpPr>
          <p:nvPr>
            <p:ph idx="1"/>
          </p:nvPr>
        </p:nvSpPr>
        <p:spPr>
          <a:xfrm>
            <a:off x="904461" y="2057400"/>
            <a:ext cx="9872871" cy="2984362"/>
          </a:xfrm>
        </p:spPr>
        <p:txBody>
          <a:bodyPr/>
          <a:lstStyle/>
          <a:p>
            <a:r>
              <a:rPr lang="en-AU" dirty="0">
                <a:solidFill>
                  <a:schemeClr val="tx1"/>
                </a:solidFill>
                <a:latin typeface="Arial" panose="020B0604020202020204" pitchFamily="34" charset="0"/>
                <a:cs typeface="Arial" panose="020B0604020202020204" pitchFamily="34" charset="0"/>
              </a:rPr>
              <a:t>Data collection priority (equal). </a:t>
            </a:r>
          </a:p>
          <a:p>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Sequence (concurrently)</a:t>
            </a:r>
          </a:p>
          <a:p>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Use of data (To </a:t>
            </a:r>
            <a:r>
              <a:rPr lang="en-AU" dirty="0">
                <a:solidFill>
                  <a:srgbClr val="FF0000"/>
                </a:solidFill>
                <a:latin typeface="Arial" panose="020B0604020202020204" pitchFamily="34" charset="0"/>
                <a:cs typeface="Arial" panose="020B0604020202020204" pitchFamily="34" charset="0"/>
              </a:rPr>
              <a:t>compare</a:t>
            </a:r>
            <a:r>
              <a:rPr lang="en-AU" dirty="0">
                <a:solidFill>
                  <a:schemeClr val="tx1"/>
                </a:solidFill>
                <a:latin typeface="Arial" panose="020B0604020202020204" pitchFamily="34" charset="0"/>
                <a:cs typeface="Arial" panose="020B0604020202020204" pitchFamily="34" charset="0"/>
              </a:rPr>
              <a:t> similar/dissimilar). </a:t>
            </a:r>
          </a:p>
        </p:txBody>
      </p:sp>
      <p:sp>
        <p:nvSpPr>
          <p:cNvPr id="4" name="Slide Number Placeholder 3">
            <a:extLst>
              <a:ext uri="{FF2B5EF4-FFF2-40B4-BE49-F238E27FC236}">
                <a16:creationId xmlns:a16="http://schemas.microsoft.com/office/drawing/2014/main" id="{7EA0D3AD-B4F4-45CA-9137-6335B3761343}"/>
              </a:ext>
            </a:extLst>
          </p:cNvPr>
          <p:cNvSpPr>
            <a:spLocks noGrp="1"/>
          </p:cNvSpPr>
          <p:nvPr>
            <p:ph type="sldNum" sz="quarter" idx="12"/>
          </p:nvPr>
        </p:nvSpPr>
        <p:spPr/>
        <p:txBody>
          <a:bodyPr/>
          <a:lstStyle/>
          <a:p>
            <a:fld id="{34B7E4EF-A1BD-40F4-AB7B-04F084DD991D}" type="slidenum">
              <a:rPr lang="en-US" smtClean="0"/>
              <a:t>27</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3510830047"/>
      </p:ext>
    </p:extLst>
  </p:cSld>
  <p:clrMapOvr>
    <a:masterClrMapping/>
  </p:clrMapOvr>
  <mc:AlternateContent xmlns:mc="http://schemas.openxmlformats.org/markup-compatibility/2006" xmlns:p14="http://schemas.microsoft.com/office/powerpoint/2010/main">
    <mc:Choice Requires="p14">
      <p:transition spd="slow" p14:dur="2000" advTm="37932"/>
    </mc:Choice>
    <mc:Fallback xmlns="">
      <p:transition spd="slow" advTm="37932"/>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D9D4E-74C4-401B-9657-3025639FD2A8}"/>
              </a:ext>
            </a:extLst>
          </p:cNvPr>
          <p:cNvSpPr>
            <a:spLocks noGrp="1"/>
          </p:cNvSpPr>
          <p:nvPr>
            <p:ph type="title"/>
          </p:nvPr>
        </p:nvSpPr>
        <p:spPr>
          <a:xfrm>
            <a:off x="675861" y="609600"/>
            <a:ext cx="10986052" cy="1356360"/>
          </a:xfrm>
        </p:spPr>
        <p:txBody>
          <a:bodyPr/>
          <a:lstStyle/>
          <a:p>
            <a:r>
              <a:rPr lang="en-AU" b="1" dirty="0">
                <a:solidFill>
                  <a:schemeClr val="tx1"/>
                </a:solidFill>
                <a:latin typeface="Arial" panose="020B0604020202020204" pitchFamily="34" charset="0"/>
                <a:cs typeface="Arial" panose="020B0604020202020204" pitchFamily="34" charset="0"/>
              </a:rPr>
              <a:t>An example on Concurrent Triangulation Design </a:t>
            </a:r>
          </a:p>
        </p:txBody>
      </p:sp>
      <p:sp>
        <p:nvSpPr>
          <p:cNvPr id="3" name="Content Placeholder 2">
            <a:extLst>
              <a:ext uri="{FF2B5EF4-FFF2-40B4-BE49-F238E27FC236}">
                <a16:creationId xmlns:a16="http://schemas.microsoft.com/office/drawing/2014/main" id="{4B5721BC-2EB9-4F6F-AD42-CD05EA330A87}"/>
              </a:ext>
            </a:extLst>
          </p:cNvPr>
          <p:cNvSpPr>
            <a:spLocks noGrp="1"/>
          </p:cNvSpPr>
          <p:nvPr>
            <p:ph idx="1"/>
          </p:nvPr>
        </p:nvSpPr>
        <p:spPr>
          <a:xfrm>
            <a:off x="369651" y="1965960"/>
            <a:ext cx="11420272" cy="4066540"/>
          </a:xfrm>
        </p:spPr>
        <p:txBody>
          <a:bodyPr>
            <a:normAutofit/>
          </a:bodyPr>
          <a:lstStyle/>
          <a:p>
            <a:r>
              <a:rPr lang="en-AU" dirty="0">
                <a:solidFill>
                  <a:schemeClr val="tx1"/>
                </a:solidFill>
                <a:latin typeface="Arial" panose="020B0604020202020204" pitchFamily="34" charset="0"/>
                <a:cs typeface="Arial" panose="020B0604020202020204" pitchFamily="34" charset="0"/>
              </a:rPr>
              <a:t>In their </a:t>
            </a:r>
            <a:r>
              <a:rPr lang="en-AU" dirty="0" smtClean="0">
                <a:solidFill>
                  <a:schemeClr val="tx1"/>
                </a:solidFill>
                <a:latin typeface="Arial" panose="020B0604020202020204" pitchFamily="34" charset="0"/>
                <a:cs typeface="Arial" panose="020B0604020202020204" pitchFamily="34" charset="0"/>
              </a:rPr>
              <a:t>study </a:t>
            </a:r>
            <a:r>
              <a:rPr lang="en-AU" dirty="0">
                <a:solidFill>
                  <a:schemeClr val="tx1"/>
                </a:solidFill>
                <a:latin typeface="Arial" panose="020B0604020202020204" pitchFamily="34" charset="0"/>
                <a:cs typeface="Arial" panose="020B0604020202020204" pitchFamily="34" charset="0"/>
              </a:rPr>
              <a:t>of maternal and child well-being conducted semi structured in-depth interviews with mothers and collected quantitative data using several validated scales (e.g. Parenting Stress Index, Edinburgh Post-Natal Depression Scale (EPDS), Rosenberg Self-Esteem Scale) at the same home visit. </a:t>
            </a:r>
          </a:p>
          <a:p>
            <a:r>
              <a:rPr lang="en-AU" dirty="0">
                <a:solidFill>
                  <a:schemeClr val="tx1"/>
                </a:solidFill>
                <a:latin typeface="Arial" panose="020B0604020202020204" pitchFamily="34" charset="0"/>
                <a:cs typeface="Arial" panose="020B0604020202020204" pitchFamily="34" charset="0"/>
              </a:rPr>
              <a:t>The authors identified numerous family stressors in interviews, which were corroborated in the quantitative maternal stress index scales. Similarly, the objective measures (EPDS) addressing emotional well-being that indicated a high level of maternal depression were supported by findings from the interviews, in which mothers reported low energy levels, despondency and anxiety attacks. </a:t>
            </a:r>
          </a:p>
          <a:p>
            <a:r>
              <a:rPr lang="en-AU" dirty="0">
                <a:solidFill>
                  <a:schemeClr val="tx1"/>
                </a:solidFill>
                <a:latin typeface="Arial" panose="020B0604020202020204" pitchFamily="34" charset="0"/>
                <a:cs typeface="Arial" panose="020B0604020202020204" pitchFamily="34" charset="0"/>
              </a:rPr>
              <a:t>The authors note that concurrent use of qualitative and quantitative measures adds to the depth and scope of finding (</a:t>
            </a:r>
            <a:r>
              <a:rPr lang="en-AU" sz="1600" dirty="0">
                <a:solidFill>
                  <a:schemeClr val="tx1"/>
                </a:solidFill>
                <a:latin typeface="Arial" panose="020B0604020202020204" pitchFamily="34" charset="0"/>
                <a:cs typeface="Arial" panose="020B0604020202020204" pitchFamily="34" charset="0"/>
              </a:rPr>
              <a:t>McAuley, McCurry, Knapp, Beecham, &amp; </a:t>
            </a:r>
            <a:r>
              <a:rPr lang="en-AU" sz="1600" dirty="0" err="1">
                <a:solidFill>
                  <a:schemeClr val="tx1"/>
                </a:solidFill>
                <a:latin typeface="Arial" panose="020B0604020202020204" pitchFamily="34" charset="0"/>
                <a:cs typeface="Arial" panose="020B0604020202020204" pitchFamily="34" charset="0"/>
              </a:rPr>
              <a:t>Sleed</a:t>
            </a:r>
            <a:r>
              <a:rPr lang="en-AU" sz="1600" dirty="0">
                <a:solidFill>
                  <a:schemeClr val="tx1"/>
                </a:solidFill>
                <a:latin typeface="Arial" panose="020B0604020202020204" pitchFamily="34" charset="0"/>
                <a:cs typeface="Arial" panose="020B0604020202020204" pitchFamily="34" charset="0"/>
              </a:rPr>
              <a:t>, 2006). </a:t>
            </a:r>
          </a:p>
        </p:txBody>
      </p:sp>
      <p:sp>
        <p:nvSpPr>
          <p:cNvPr id="4" name="Slide Number Placeholder 3">
            <a:extLst>
              <a:ext uri="{FF2B5EF4-FFF2-40B4-BE49-F238E27FC236}">
                <a16:creationId xmlns:a16="http://schemas.microsoft.com/office/drawing/2014/main" id="{1B303A06-F45C-4A63-9036-BFC33D0F5F38}"/>
              </a:ext>
            </a:extLst>
          </p:cNvPr>
          <p:cNvSpPr>
            <a:spLocks noGrp="1"/>
          </p:cNvSpPr>
          <p:nvPr>
            <p:ph type="sldNum" sz="quarter" idx="12"/>
          </p:nvPr>
        </p:nvSpPr>
        <p:spPr/>
        <p:txBody>
          <a:bodyPr/>
          <a:lstStyle/>
          <a:p>
            <a:fld id="{34B7E4EF-A1BD-40F4-AB7B-04F084DD991D}" type="slidenum">
              <a:rPr lang="en-US" smtClean="0"/>
              <a:t>28</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416293327"/>
      </p:ext>
    </p:extLst>
  </p:cSld>
  <p:clrMapOvr>
    <a:masterClrMapping/>
  </p:clrMapOvr>
  <mc:AlternateContent xmlns:mc="http://schemas.openxmlformats.org/markup-compatibility/2006" xmlns:p14="http://schemas.microsoft.com/office/powerpoint/2010/main">
    <mc:Choice Requires="p14">
      <p:transition spd="slow" p14:dur="2000" advTm="139542"/>
    </mc:Choice>
    <mc:Fallback xmlns="">
      <p:transition spd="slow" advTm="139542"/>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609600"/>
            <a:ext cx="10724745" cy="1356360"/>
          </a:xfrm>
        </p:spPr>
        <p:txBody>
          <a:bodyPr>
            <a:normAutofit fontScale="90000"/>
          </a:bodyPr>
          <a:lstStyle/>
          <a:p>
            <a:r>
              <a:rPr lang="en-US" b="1" dirty="0">
                <a:solidFill>
                  <a:schemeClr val="tx1"/>
                </a:solidFill>
                <a:latin typeface="Times New Roman" panose="02020603050405020304" pitchFamily="18" charset="0"/>
                <a:cs typeface="Times New Roman" panose="02020603050405020304" pitchFamily="18" charset="0"/>
              </a:rPr>
              <a:t>Determinants and mitigating factors of the brain drain among Egyptian nurses: a mixed-methods study</a:t>
            </a:r>
          </a:p>
        </p:txBody>
      </p:sp>
      <p:pic>
        <p:nvPicPr>
          <p:cNvPr id="6" name="Content Placeholder 5"/>
          <p:cNvPicPr>
            <a:picLocks noGrp="1" noChangeAspect="1"/>
          </p:cNvPicPr>
          <p:nvPr>
            <p:ph idx="1"/>
          </p:nvPr>
        </p:nvPicPr>
        <p:blipFill>
          <a:blip r:embed="rId2"/>
          <a:stretch>
            <a:fillRect/>
          </a:stretch>
        </p:blipFill>
        <p:spPr>
          <a:xfrm>
            <a:off x="1712068" y="2694562"/>
            <a:ext cx="8501975" cy="2568102"/>
          </a:xfrm>
          <a:prstGeom prst="rect">
            <a:avLst/>
          </a:prstGeom>
        </p:spPr>
      </p:pic>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29</a:t>
            </a:fld>
            <a:endParaRPr lang="en-US"/>
          </a:p>
        </p:txBody>
      </p:sp>
    </p:spTree>
    <p:extLst>
      <p:ext uri="{BB962C8B-B14F-4D97-AF65-F5344CB8AC3E}">
        <p14:creationId xmlns:p14="http://schemas.microsoft.com/office/powerpoint/2010/main" val="4013212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361872" y="1313234"/>
            <a:ext cx="9474741" cy="3877891"/>
          </a:xfrm>
          <a:prstGeom prst="rect">
            <a:avLst/>
          </a:prstGeom>
        </p:spPr>
      </p:pic>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3</a:t>
            </a:fld>
            <a:endParaRPr lang="en-US"/>
          </a:p>
        </p:txBody>
      </p:sp>
    </p:spTree>
    <p:extLst>
      <p:ext uri="{BB962C8B-B14F-4D97-AF65-F5344CB8AC3E}">
        <p14:creationId xmlns:p14="http://schemas.microsoft.com/office/powerpoint/2010/main" val="3098497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178" y="384891"/>
            <a:ext cx="10860932" cy="1356360"/>
          </a:xfrm>
        </p:spPr>
        <p:txBody>
          <a:bodyPr>
            <a:normAutofit/>
          </a:bodyPr>
          <a:lstStyle/>
          <a:p>
            <a:r>
              <a:rPr lang="en-US" sz="3200" b="1" dirty="0">
                <a:solidFill>
                  <a:schemeClr val="tx1"/>
                </a:solidFill>
                <a:latin typeface="Times New Roman" panose="02020603050405020304" pitchFamily="18" charset="0"/>
                <a:cs typeface="Times New Roman" panose="02020603050405020304" pitchFamily="18" charset="0"/>
              </a:rPr>
              <a:t>Determinants and mitigating factors of the brain drain among Egyptian nurses: a mixed-methods study</a:t>
            </a:r>
            <a:endParaRPr lang="en-US" sz="3200" dirty="0"/>
          </a:p>
        </p:txBody>
      </p:sp>
      <p:pic>
        <p:nvPicPr>
          <p:cNvPr id="6" name="Content Placeholder 5"/>
          <p:cNvPicPr>
            <a:picLocks noGrp="1" noChangeAspect="1"/>
          </p:cNvPicPr>
          <p:nvPr>
            <p:ph idx="1"/>
          </p:nvPr>
        </p:nvPicPr>
        <p:blipFill>
          <a:blip r:embed="rId2"/>
          <a:stretch>
            <a:fillRect/>
          </a:stretch>
        </p:blipFill>
        <p:spPr>
          <a:xfrm>
            <a:off x="836578" y="1741251"/>
            <a:ext cx="10418323" cy="4922196"/>
          </a:xfrm>
          <a:prstGeom prst="rect">
            <a:avLst/>
          </a:prstGeom>
        </p:spPr>
      </p:pic>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30</a:t>
            </a:fld>
            <a:endParaRPr lang="en-US"/>
          </a:p>
        </p:txBody>
      </p:sp>
    </p:spTree>
    <p:extLst>
      <p:ext uri="{BB962C8B-B14F-4D97-AF65-F5344CB8AC3E}">
        <p14:creationId xmlns:p14="http://schemas.microsoft.com/office/powerpoint/2010/main" val="1100708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A2EA6A6-CD0C-4CFD-8EC2-AA44F9870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21A1AA1-7F5F-475A-8DDC-733DFFCF15B9}"/>
              </a:ext>
            </a:extLst>
          </p:cNvPr>
          <p:cNvSpPr>
            <a:spLocks noGrp="1"/>
          </p:cNvSpPr>
          <p:nvPr>
            <p:ph type="title"/>
          </p:nvPr>
        </p:nvSpPr>
        <p:spPr>
          <a:xfrm>
            <a:off x="6734491" y="645926"/>
            <a:ext cx="4977583" cy="1356360"/>
          </a:xfrm>
        </p:spPr>
        <p:txBody>
          <a:bodyPr>
            <a:noAutofit/>
          </a:bodyPr>
          <a:lstStyle/>
          <a:p>
            <a:r>
              <a:rPr lang="en-AU" sz="3200" b="1" dirty="0">
                <a:solidFill>
                  <a:schemeClr val="tx1"/>
                </a:solidFill>
                <a:latin typeface="Arial" panose="020B0604020202020204" pitchFamily="34" charset="0"/>
                <a:cs typeface="Arial" panose="020B0604020202020204" pitchFamily="34" charset="0"/>
              </a:rPr>
              <a:t>Concurrent Embedded/Nested Design </a:t>
            </a:r>
          </a:p>
        </p:txBody>
      </p:sp>
      <p:pic>
        <p:nvPicPr>
          <p:cNvPr id="5" name="Content Placeholder 4" descr="A screenshot of a cell phone&#10;&#10;Description automatically generated">
            <a:extLst>
              <a:ext uri="{FF2B5EF4-FFF2-40B4-BE49-F238E27FC236}">
                <a16:creationId xmlns:a16="http://schemas.microsoft.com/office/drawing/2014/main" id="{2C57C9F3-0E9A-47F2-A10E-521984A69D2E}"/>
              </a:ext>
            </a:extLst>
          </p:cNvPr>
          <p:cNvPicPr>
            <a:picLocks noChangeAspect="1"/>
          </p:cNvPicPr>
          <p:nvPr/>
        </p:nvPicPr>
        <p:blipFill>
          <a:blip r:embed="rId2"/>
          <a:stretch>
            <a:fillRect/>
          </a:stretch>
        </p:blipFill>
        <p:spPr>
          <a:xfrm>
            <a:off x="720852" y="1561818"/>
            <a:ext cx="6045576" cy="4534182"/>
          </a:xfrm>
          <a:prstGeom prst="rect">
            <a:avLst/>
          </a:prstGeom>
        </p:spPr>
      </p:pic>
      <p:sp>
        <p:nvSpPr>
          <p:cNvPr id="9" name="Content Placeholder 8">
            <a:extLst>
              <a:ext uri="{FF2B5EF4-FFF2-40B4-BE49-F238E27FC236}">
                <a16:creationId xmlns:a16="http://schemas.microsoft.com/office/drawing/2014/main" id="{765562FE-EF8D-465C-B492-C0C74DF980E5}"/>
              </a:ext>
            </a:extLst>
          </p:cNvPr>
          <p:cNvSpPr>
            <a:spLocks noGrp="1"/>
          </p:cNvSpPr>
          <p:nvPr>
            <p:ph idx="1"/>
          </p:nvPr>
        </p:nvSpPr>
        <p:spPr>
          <a:xfrm>
            <a:off x="6766428" y="2039890"/>
            <a:ext cx="4314973" cy="4151112"/>
          </a:xfrm>
        </p:spPr>
        <p:txBody>
          <a:bodyPr>
            <a:normAutofit/>
          </a:bodyPr>
          <a:lstStyle/>
          <a:p>
            <a:r>
              <a:rPr lang="en-AU" sz="1600" dirty="0">
                <a:solidFill>
                  <a:schemeClr val="tx1"/>
                </a:solidFill>
                <a:latin typeface="Arial" panose="020B0604020202020204" pitchFamily="34" charset="0"/>
                <a:cs typeface="Arial" panose="020B0604020202020204" pitchFamily="34" charset="0"/>
              </a:rPr>
              <a:t> Quantitative and qualitative data are collected and analysed at the same time. However, priority is usually unequal and given to one of the two forms of data— either quantitative or qualitative data. </a:t>
            </a:r>
          </a:p>
          <a:p>
            <a:r>
              <a:rPr lang="en-AU" sz="1600" dirty="0">
                <a:solidFill>
                  <a:schemeClr val="tx1"/>
                </a:solidFill>
                <a:latin typeface="Arial" panose="020B0604020202020204" pitchFamily="34" charset="0"/>
                <a:cs typeface="Arial" panose="020B0604020202020204" pitchFamily="34" charset="0"/>
              </a:rPr>
              <a:t>In this case, both types of data are collected simultaneously, but one of the two methods is embedded in the other in a way that allows the researcher to address a question that is different from the one answered by the dominant method.</a:t>
            </a:r>
          </a:p>
          <a:p>
            <a:r>
              <a:rPr lang="en-AU" sz="1600" dirty="0">
                <a:solidFill>
                  <a:schemeClr val="tx1"/>
                </a:solidFill>
                <a:latin typeface="Arial" panose="020B0604020202020204" pitchFamily="34" charset="0"/>
                <a:cs typeface="Arial" panose="020B0604020202020204" pitchFamily="34" charset="0"/>
              </a:rPr>
              <a:t>The integration of data occurs in the analysis. </a:t>
            </a:r>
            <a:endParaRPr lang="en-AU" sz="1600" dirty="0" smtClean="0">
              <a:solidFill>
                <a:schemeClr val="tx1"/>
              </a:solidFill>
              <a:latin typeface="Arial" panose="020B0604020202020204" pitchFamily="34" charset="0"/>
              <a:cs typeface="Arial" panose="020B0604020202020204" pitchFamily="34" charset="0"/>
            </a:endParaRPr>
          </a:p>
          <a:p>
            <a:pPr marL="45720" indent="0">
              <a:buNone/>
            </a:pPr>
            <a:endParaRPr lang="en-AU" sz="16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AEBFF0A-ADA8-4180-B4FE-E1D44E81E565}"/>
              </a:ext>
            </a:extLst>
          </p:cNvPr>
          <p:cNvSpPr>
            <a:spLocks noGrp="1"/>
          </p:cNvSpPr>
          <p:nvPr>
            <p:ph type="sldNum" sz="quarter" idx="12"/>
          </p:nvPr>
        </p:nvSpPr>
        <p:spPr>
          <a:xfrm>
            <a:off x="9329530" y="6223828"/>
            <a:ext cx="1706217" cy="365125"/>
          </a:xfrm>
        </p:spPr>
        <p:txBody>
          <a:bodyPr>
            <a:normAutofit/>
          </a:bodyPr>
          <a:lstStyle/>
          <a:p>
            <a:pPr>
              <a:spcAft>
                <a:spcPts val="600"/>
              </a:spcAft>
            </a:pPr>
            <a:fld id="{34B7E4EF-A1BD-40F4-AB7B-04F084DD991D}" type="slidenum">
              <a:rPr lang="en-US" smtClean="0"/>
              <a:pPr>
                <a:spcAft>
                  <a:spcPts val="600"/>
                </a:spcAft>
              </a:pPr>
              <a:t>31</a:t>
            </a:fld>
            <a:endParaRPr lang="en-US"/>
          </a:p>
        </p:txBody>
      </p:sp>
      <p:sp>
        <p:nvSpPr>
          <p:cNvPr id="3" name="Footer Placeholder 2"/>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2426268052"/>
      </p:ext>
    </p:extLst>
  </p:cSld>
  <p:clrMapOvr>
    <a:masterClrMapping/>
  </p:clrMapOvr>
  <mc:AlternateContent xmlns:mc="http://schemas.openxmlformats.org/markup-compatibility/2006" xmlns:p14="http://schemas.microsoft.com/office/powerpoint/2010/main">
    <mc:Choice Requires="p14">
      <p:transition spd="slow" p14:dur="2000" advTm="182192"/>
    </mc:Choice>
    <mc:Fallback xmlns="">
      <p:transition spd="slow" advTm="182192"/>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843A7-0A41-4942-983A-CE4B56017567}"/>
              </a:ext>
            </a:extLst>
          </p:cNvPr>
          <p:cNvSpPr>
            <a:spLocks noGrp="1"/>
          </p:cNvSpPr>
          <p:nvPr>
            <p:ph type="title"/>
          </p:nvPr>
        </p:nvSpPr>
        <p:spPr/>
        <p:txBody>
          <a:bodyPr/>
          <a:lstStyle/>
          <a:p>
            <a:r>
              <a:rPr lang="en-AU" sz="3200" b="1" dirty="0">
                <a:solidFill>
                  <a:prstClr val="black"/>
                </a:solidFill>
                <a:latin typeface="Arial" panose="020B0604020202020204" pitchFamily="34" charset="0"/>
                <a:cs typeface="Arial" panose="020B0604020202020204" pitchFamily="34" charset="0"/>
              </a:rPr>
              <a:t>Concurrent Embedded/Nested Design </a:t>
            </a:r>
            <a:endParaRPr lang="en-AU" dirty="0"/>
          </a:p>
        </p:txBody>
      </p:sp>
      <p:sp>
        <p:nvSpPr>
          <p:cNvPr id="3" name="Content Placeholder 2">
            <a:extLst>
              <a:ext uri="{FF2B5EF4-FFF2-40B4-BE49-F238E27FC236}">
                <a16:creationId xmlns:a16="http://schemas.microsoft.com/office/drawing/2014/main" id="{A2CFC663-7654-4B7A-8163-DFF492CF26CA}"/>
              </a:ext>
            </a:extLst>
          </p:cNvPr>
          <p:cNvSpPr>
            <a:spLocks noGrp="1"/>
          </p:cNvSpPr>
          <p:nvPr>
            <p:ph idx="1"/>
          </p:nvPr>
        </p:nvSpPr>
        <p:spPr>
          <a:xfrm>
            <a:off x="848140" y="1802296"/>
            <a:ext cx="10167732" cy="4293704"/>
          </a:xfrm>
        </p:spPr>
        <p:txBody>
          <a:bodyPr/>
          <a:lstStyle/>
          <a:p>
            <a:r>
              <a:rPr lang="en-AU" dirty="0">
                <a:solidFill>
                  <a:schemeClr val="tx1"/>
                </a:solidFill>
                <a:latin typeface="Arial" panose="020B0604020202020204" pitchFamily="34" charset="0"/>
                <a:cs typeface="Arial" panose="020B0604020202020204" pitchFamily="34" charset="0"/>
              </a:rPr>
              <a:t>Primarily purpose is for gaining a broader perspective than could be gained from using only the predominant data collection method.</a:t>
            </a:r>
          </a:p>
          <a:p>
            <a:endParaRPr lang="en-AU" dirty="0">
              <a:solidFill>
                <a:schemeClr val="tx1"/>
              </a:solidFill>
              <a:latin typeface="Arial" panose="020B0604020202020204" pitchFamily="34" charset="0"/>
              <a:cs typeface="Arial" panose="020B0604020202020204" pitchFamily="34" charset="0"/>
            </a:endParaRPr>
          </a:p>
          <a:p>
            <a:pPr marL="45720" indent="0">
              <a:buNone/>
            </a:pPr>
            <a:endParaRPr lang="en-AU" dirty="0">
              <a:solidFill>
                <a:schemeClr val="tx1"/>
              </a:solidFill>
              <a:latin typeface="Arial" panose="020B0604020202020204" pitchFamily="34" charset="0"/>
              <a:cs typeface="Arial" panose="020B0604020202020204" pitchFamily="34" charset="0"/>
            </a:endParaRPr>
          </a:p>
          <a:p>
            <a:pPr marL="45720" indent="0">
              <a:buNone/>
            </a:pPr>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Secondary purpose is use of embedded method to address different research questions.</a:t>
            </a:r>
          </a:p>
        </p:txBody>
      </p:sp>
      <p:sp>
        <p:nvSpPr>
          <p:cNvPr id="4" name="Slide Number Placeholder 3">
            <a:extLst>
              <a:ext uri="{FF2B5EF4-FFF2-40B4-BE49-F238E27FC236}">
                <a16:creationId xmlns:a16="http://schemas.microsoft.com/office/drawing/2014/main" id="{F60B8593-F6BB-4E7E-AB93-9F9095BF87CE}"/>
              </a:ext>
            </a:extLst>
          </p:cNvPr>
          <p:cNvSpPr>
            <a:spLocks noGrp="1"/>
          </p:cNvSpPr>
          <p:nvPr>
            <p:ph type="sldNum" sz="quarter" idx="12"/>
          </p:nvPr>
        </p:nvSpPr>
        <p:spPr/>
        <p:txBody>
          <a:bodyPr/>
          <a:lstStyle/>
          <a:p>
            <a:fld id="{34B7E4EF-A1BD-40F4-AB7B-04F084DD991D}" type="slidenum">
              <a:rPr lang="en-US" smtClean="0"/>
              <a:t>32</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2633044832"/>
      </p:ext>
    </p:extLst>
  </p:cSld>
  <p:clrMapOvr>
    <a:masterClrMapping/>
  </p:clrMapOvr>
  <mc:AlternateContent xmlns:mc="http://schemas.openxmlformats.org/markup-compatibility/2006" xmlns:p14="http://schemas.microsoft.com/office/powerpoint/2010/main">
    <mc:Choice Requires="p14">
      <p:transition spd="slow" p14:dur="2000" advTm="57106"/>
    </mc:Choice>
    <mc:Fallback xmlns="">
      <p:transition spd="slow" advTm="57106"/>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E4E2-5931-4432-B237-EC8C81ACC719}"/>
              </a:ext>
            </a:extLst>
          </p:cNvPr>
          <p:cNvSpPr>
            <a:spLocks noGrp="1"/>
          </p:cNvSpPr>
          <p:nvPr>
            <p:ph type="title"/>
          </p:nvPr>
        </p:nvSpPr>
        <p:spPr>
          <a:xfrm>
            <a:off x="692427" y="477079"/>
            <a:ext cx="11088756" cy="1356360"/>
          </a:xfrm>
        </p:spPr>
        <p:txBody>
          <a:bodyPr/>
          <a:lstStyle/>
          <a:p>
            <a:r>
              <a:rPr lang="en-AU" b="1" dirty="0">
                <a:solidFill>
                  <a:schemeClr val="tx1"/>
                </a:solidFill>
                <a:latin typeface="Arial" panose="020B0604020202020204" pitchFamily="34" charset="0"/>
                <a:cs typeface="Arial" panose="020B0604020202020204" pitchFamily="34" charset="0"/>
              </a:rPr>
              <a:t>An example of Concurrent Nested/Embedded Design </a:t>
            </a:r>
          </a:p>
        </p:txBody>
      </p:sp>
      <p:sp>
        <p:nvSpPr>
          <p:cNvPr id="3" name="Content Placeholder 2">
            <a:extLst>
              <a:ext uri="{FF2B5EF4-FFF2-40B4-BE49-F238E27FC236}">
                <a16:creationId xmlns:a16="http://schemas.microsoft.com/office/drawing/2014/main" id="{21A4C918-BFDE-4635-BD60-DBBCF34232F5}"/>
              </a:ext>
            </a:extLst>
          </p:cNvPr>
          <p:cNvSpPr>
            <a:spLocks noGrp="1"/>
          </p:cNvSpPr>
          <p:nvPr>
            <p:ph idx="1"/>
          </p:nvPr>
        </p:nvSpPr>
        <p:spPr>
          <a:xfrm>
            <a:off x="410817" y="1965960"/>
            <a:ext cx="10624930" cy="4257868"/>
          </a:xfrm>
        </p:spPr>
        <p:txBody>
          <a:bodyPr>
            <a:normAutofit lnSpcReduction="10000"/>
          </a:bodyPr>
          <a:lstStyle/>
          <a:p>
            <a:r>
              <a:rPr lang="en-AU" dirty="0">
                <a:solidFill>
                  <a:schemeClr val="tx1"/>
                </a:solidFill>
                <a:latin typeface="Arial" panose="020B0604020202020204" pitchFamily="34" charset="0"/>
                <a:cs typeface="Arial" panose="020B0604020202020204" pitchFamily="34" charset="0"/>
              </a:rPr>
              <a:t>Strasser et al. (2007) conducted a concurrent nested design to explore eating-related distress of advanced male cancer patients and their female partners. </a:t>
            </a:r>
          </a:p>
          <a:p>
            <a:r>
              <a:rPr lang="en-AU" dirty="0">
                <a:solidFill>
                  <a:schemeClr val="tx1"/>
                </a:solidFill>
                <a:latin typeface="Arial" panose="020B0604020202020204" pitchFamily="34" charset="0"/>
                <a:cs typeface="Arial" panose="020B0604020202020204" pitchFamily="34" charset="0"/>
              </a:rPr>
              <a:t>The primary method used in the study was focus groups which were attended by patients and their partners with the conduct of these groups and the analysis of the data based on grounded theory (qualitative) techniques. </a:t>
            </a:r>
          </a:p>
          <a:p>
            <a:r>
              <a:rPr lang="en-AU" dirty="0">
                <a:solidFill>
                  <a:schemeClr val="tx1"/>
                </a:solidFill>
                <a:latin typeface="Arial" panose="020B0604020202020204" pitchFamily="34" charset="0"/>
                <a:cs typeface="Arial" panose="020B0604020202020204" pitchFamily="34" charset="0"/>
              </a:rPr>
              <a:t>The secondary or nested focus of the study was the differences in patients’ and their partners’ assessment of the intensity and symptoms and degree of cachexia-related symptoms of eating-related disorders of patients. This secondary information was collected by a structured questionnaire which was completed at the time of the first focus group. </a:t>
            </a:r>
          </a:p>
          <a:p>
            <a:r>
              <a:rPr lang="en-AU" dirty="0">
                <a:solidFill>
                  <a:schemeClr val="tx1"/>
                </a:solidFill>
                <a:latin typeface="Arial" panose="020B0604020202020204" pitchFamily="34" charset="0"/>
                <a:cs typeface="Arial" panose="020B0604020202020204" pitchFamily="34" charset="0"/>
              </a:rPr>
              <a:t>The eating-related distress differed for patients and their partners as indicated in the qualitative findings, and this was complemented by the quantitative </a:t>
            </a:r>
            <a:r>
              <a:rPr lang="en-AU" dirty="0" smtClean="0">
                <a:solidFill>
                  <a:schemeClr val="tx1"/>
                </a:solidFill>
                <a:latin typeface="Arial" panose="020B0604020202020204" pitchFamily="34" charset="0"/>
                <a:cs typeface="Arial" panose="020B0604020202020204" pitchFamily="34" charset="0"/>
              </a:rPr>
              <a:t>findings.  </a:t>
            </a:r>
            <a:r>
              <a:rPr lang="en-AU" sz="1400" dirty="0">
                <a:solidFill>
                  <a:schemeClr val="tx1"/>
                </a:solidFill>
                <a:latin typeface="Arial" panose="020B0604020202020204" pitchFamily="34" charset="0"/>
                <a:cs typeface="Arial" panose="020B0604020202020204" pitchFamily="34" charset="0"/>
              </a:rPr>
              <a:t>(Strasser, Binswanger, Cerny, &amp; Kesselring, 2007).</a:t>
            </a:r>
          </a:p>
        </p:txBody>
      </p:sp>
      <p:sp>
        <p:nvSpPr>
          <p:cNvPr id="4" name="Slide Number Placeholder 3">
            <a:extLst>
              <a:ext uri="{FF2B5EF4-FFF2-40B4-BE49-F238E27FC236}">
                <a16:creationId xmlns:a16="http://schemas.microsoft.com/office/drawing/2014/main" id="{9669BB0C-A23C-4FD2-9C94-25940F98BC79}"/>
              </a:ext>
            </a:extLst>
          </p:cNvPr>
          <p:cNvSpPr>
            <a:spLocks noGrp="1"/>
          </p:cNvSpPr>
          <p:nvPr>
            <p:ph type="sldNum" sz="quarter" idx="12"/>
          </p:nvPr>
        </p:nvSpPr>
        <p:spPr/>
        <p:txBody>
          <a:bodyPr/>
          <a:lstStyle/>
          <a:p>
            <a:fld id="{34B7E4EF-A1BD-40F4-AB7B-04F084DD991D}" type="slidenum">
              <a:rPr lang="en-US" smtClean="0"/>
              <a:t>33</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3153999393"/>
      </p:ext>
    </p:extLst>
  </p:cSld>
  <p:clrMapOvr>
    <a:masterClrMapping/>
  </p:clrMapOvr>
  <mc:AlternateContent xmlns:mc="http://schemas.openxmlformats.org/markup-compatibility/2006" xmlns:p14="http://schemas.microsoft.com/office/powerpoint/2010/main">
    <mc:Choice Requires="p14">
      <p:transition spd="slow" p14:dur="2000" advTm="185602"/>
    </mc:Choice>
    <mc:Fallback xmlns="">
      <p:transition spd="slow" advTm="185602"/>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A2EA6A6-CD0C-4CFD-8EC2-AA44F9870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F4F3FE3-A396-4A0C-B4B2-342F6D2088DA}"/>
              </a:ext>
            </a:extLst>
          </p:cNvPr>
          <p:cNvSpPr>
            <a:spLocks noGrp="1"/>
          </p:cNvSpPr>
          <p:nvPr>
            <p:ph type="title"/>
          </p:nvPr>
        </p:nvSpPr>
        <p:spPr>
          <a:xfrm>
            <a:off x="6705600" y="609600"/>
            <a:ext cx="4765548" cy="1166191"/>
          </a:xfrm>
        </p:spPr>
        <p:txBody>
          <a:bodyPr>
            <a:normAutofit/>
          </a:bodyPr>
          <a:lstStyle/>
          <a:p>
            <a:r>
              <a:rPr lang="en-AU" sz="3200" b="1" dirty="0">
                <a:solidFill>
                  <a:schemeClr val="tx1"/>
                </a:solidFill>
                <a:latin typeface="Arial" panose="020B0604020202020204" pitchFamily="34" charset="0"/>
                <a:cs typeface="Arial" panose="020B0604020202020204" pitchFamily="34" charset="0"/>
              </a:rPr>
              <a:t>Concurrent Transformative Design </a:t>
            </a:r>
          </a:p>
        </p:txBody>
      </p:sp>
      <p:pic>
        <p:nvPicPr>
          <p:cNvPr id="5" name="Content Placeholder 4" descr="A screenshot of a cell phone&#10;&#10;Description automatically generated">
            <a:extLst>
              <a:ext uri="{FF2B5EF4-FFF2-40B4-BE49-F238E27FC236}">
                <a16:creationId xmlns:a16="http://schemas.microsoft.com/office/drawing/2014/main" id="{B363C10F-A6E8-440E-A946-EC3B6B8EF51F}"/>
              </a:ext>
            </a:extLst>
          </p:cNvPr>
          <p:cNvPicPr>
            <a:picLocks noChangeAspect="1"/>
          </p:cNvPicPr>
          <p:nvPr/>
        </p:nvPicPr>
        <p:blipFill>
          <a:blip r:embed="rId2"/>
          <a:stretch>
            <a:fillRect/>
          </a:stretch>
        </p:blipFill>
        <p:spPr>
          <a:xfrm>
            <a:off x="768553" y="1439214"/>
            <a:ext cx="6045576" cy="4534182"/>
          </a:xfrm>
          <a:prstGeom prst="rect">
            <a:avLst/>
          </a:prstGeom>
        </p:spPr>
      </p:pic>
      <p:sp>
        <p:nvSpPr>
          <p:cNvPr id="9" name="Content Placeholder 8">
            <a:extLst>
              <a:ext uri="{FF2B5EF4-FFF2-40B4-BE49-F238E27FC236}">
                <a16:creationId xmlns:a16="http://schemas.microsoft.com/office/drawing/2014/main" id="{3B82CEC5-85DB-41B8-9800-2736425EFBBC}"/>
              </a:ext>
            </a:extLst>
          </p:cNvPr>
          <p:cNvSpPr>
            <a:spLocks noGrp="1"/>
          </p:cNvSpPr>
          <p:nvPr>
            <p:ph idx="1"/>
          </p:nvPr>
        </p:nvSpPr>
        <p:spPr>
          <a:xfrm>
            <a:off x="6814129" y="1874498"/>
            <a:ext cx="4657019" cy="4534181"/>
          </a:xfrm>
        </p:spPr>
        <p:txBody>
          <a:bodyPr>
            <a:normAutofit/>
          </a:bodyPr>
          <a:lstStyle/>
          <a:p>
            <a:r>
              <a:rPr lang="en-US" sz="1600" dirty="0">
                <a:solidFill>
                  <a:schemeClr val="tx1"/>
                </a:solidFill>
                <a:latin typeface="Arial" panose="020B0604020202020204" pitchFamily="34" charset="0"/>
                <a:cs typeface="Arial" panose="020B0604020202020204" pitchFamily="34" charset="0"/>
              </a:rPr>
              <a:t>Guided by a theoretical perspective of change. </a:t>
            </a:r>
          </a:p>
          <a:p>
            <a:r>
              <a:rPr lang="en-US" sz="1600" dirty="0">
                <a:solidFill>
                  <a:schemeClr val="tx1"/>
                </a:solidFill>
                <a:latin typeface="Arial" panose="020B0604020202020204" pitchFamily="34" charset="0"/>
                <a:cs typeface="Arial" panose="020B0604020202020204" pitchFamily="34" charset="0"/>
              </a:rPr>
              <a:t>Concurrent collection of both quantitative and qualitative data. </a:t>
            </a:r>
          </a:p>
          <a:p>
            <a:pPr marL="45720" indent="0">
              <a:buNone/>
            </a:pPr>
            <a:endParaRPr lang="en-US" sz="1600" dirty="0">
              <a:solidFill>
                <a:schemeClr val="tx1"/>
              </a:solidFill>
              <a:latin typeface="Arial" panose="020B0604020202020204" pitchFamily="34" charset="0"/>
              <a:cs typeface="Arial" panose="020B0604020202020204" pitchFamily="34" charset="0"/>
            </a:endParaRPr>
          </a:p>
          <a:p>
            <a:r>
              <a:rPr lang="en-AU" sz="1600" dirty="0">
                <a:solidFill>
                  <a:schemeClr val="tx1"/>
                </a:solidFill>
                <a:latin typeface="Arial" panose="020B0604020202020204" pitchFamily="34" charset="0"/>
                <a:cs typeface="Arial" panose="020B0604020202020204" pitchFamily="34" charset="0"/>
              </a:rPr>
              <a:t>Similar to sequential transformative designs, these designs are useful for giving voice to diverse or alternative perspectives, advocating for research participants, and better understanding a phenomenon that may be changing as a result of being studied.</a:t>
            </a:r>
          </a:p>
          <a:p>
            <a:r>
              <a:rPr lang="en-AU" sz="1600" dirty="0">
                <a:solidFill>
                  <a:schemeClr val="tx1"/>
                </a:solidFill>
                <a:latin typeface="Arial" panose="020B0604020202020204" pitchFamily="34" charset="0"/>
                <a:cs typeface="Arial" panose="020B0604020202020204" pitchFamily="34" charset="0"/>
              </a:rPr>
              <a:t>Aims to address social issues faced by the group of people. </a:t>
            </a:r>
          </a:p>
          <a:p>
            <a:endParaRPr lang="en-US" sz="16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351D21E-D646-4A86-AF3F-5D20DBF35711}"/>
              </a:ext>
            </a:extLst>
          </p:cNvPr>
          <p:cNvSpPr>
            <a:spLocks noGrp="1"/>
          </p:cNvSpPr>
          <p:nvPr>
            <p:ph type="sldNum" sz="quarter" idx="12"/>
          </p:nvPr>
        </p:nvSpPr>
        <p:spPr>
          <a:xfrm>
            <a:off x="9329530" y="6223828"/>
            <a:ext cx="1706217" cy="365125"/>
          </a:xfrm>
        </p:spPr>
        <p:txBody>
          <a:bodyPr>
            <a:normAutofit/>
          </a:bodyPr>
          <a:lstStyle/>
          <a:p>
            <a:pPr>
              <a:spcAft>
                <a:spcPts val="600"/>
              </a:spcAft>
            </a:pPr>
            <a:fld id="{34B7E4EF-A1BD-40F4-AB7B-04F084DD991D}" type="slidenum">
              <a:rPr lang="en-US" smtClean="0"/>
              <a:pPr>
                <a:spcAft>
                  <a:spcPts val="600"/>
                </a:spcAft>
              </a:pPr>
              <a:t>34</a:t>
            </a:fld>
            <a:endParaRPr lang="en-US"/>
          </a:p>
        </p:txBody>
      </p:sp>
      <p:sp>
        <p:nvSpPr>
          <p:cNvPr id="3" name="Footer Placeholder 2"/>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525517346"/>
      </p:ext>
    </p:extLst>
  </p:cSld>
  <p:clrMapOvr>
    <a:masterClrMapping/>
  </p:clrMapOvr>
  <mc:AlternateContent xmlns:mc="http://schemas.openxmlformats.org/markup-compatibility/2006" xmlns:p14="http://schemas.microsoft.com/office/powerpoint/2010/main">
    <mc:Choice Requires="p14">
      <p:transition spd="slow" p14:dur="2000" advTm="85328"/>
    </mc:Choice>
    <mc:Fallback xmlns="">
      <p:transition spd="slow" advTm="85328"/>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928914" y="638628"/>
            <a:ext cx="10726057" cy="5585199"/>
          </a:xfrm>
          <a:prstGeom prst="rect">
            <a:avLst/>
          </a:prstGeom>
        </p:spPr>
      </p:pic>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35</a:t>
            </a:fld>
            <a:endParaRPr lang="en-US"/>
          </a:p>
        </p:txBody>
      </p:sp>
    </p:spTree>
    <p:extLst>
      <p:ext uri="{BB962C8B-B14F-4D97-AF65-F5344CB8AC3E}">
        <p14:creationId xmlns:p14="http://schemas.microsoft.com/office/powerpoint/2010/main" val="3349470484"/>
      </p:ext>
    </p:extLst>
  </p:cSld>
  <p:clrMapOvr>
    <a:masterClrMapping/>
  </p:clrMapOvr>
  <mc:AlternateContent xmlns:mc="http://schemas.openxmlformats.org/markup-compatibility/2006" xmlns:p14="http://schemas.microsoft.com/office/powerpoint/2010/main">
    <mc:Choice Requires="p14">
      <p:transition spd="slow" p14:dur="2000" advTm="127895"/>
    </mc:Choice>
    <mc:Fallback xmlns="">
      <p:transition spd="slow" advTm="127895"/>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D14A-F394-4819-8F5E-2AF145D2AF22}"/>
              </a:ext>
            </a:extLst>
          </p:cNvPr>
          <p:cNvSpPr>
            <a:spLocks noGrp="1"/>
          </p:cNvSpPr>
          <p:nvPr>
            <p:ph type="title"/>
          </p:nvPr>
        </p:nvSpPr>
        <p:spPr/>
        <p:txBody>
          <a:bodyPr/>
          <a:lstStyle/>
          <a:p>
            <a:r>
              <a:rPr lang="en-AU" b="1" dirty="0">
                <a:solidFill>
                  <a:schemeClr val="tx1"/>
                </a:solidFill>
                <a:latin typeface="Arial" panose="020B0604020202020204" pitchFamily="34" charset="0"/>
                <a:cs typeface="Arial" panose="020B0604020202020204" pitchFamily="34" charset="0"/>
              </a:rPr>
              <a:t>Research Questions in MMR</a:t>
            </a:r>
          </a:p>
        </p:txBody>
      </p:sp>
      <p:sp>
        <p:nvSpPr>
          <p:cNvPr id="3" name="Content Placeholder 2">
            <a:extLst>
              <a:ext uri="{FF2B5EF4-FFF2-40B4-BE49-F238E27FC236}">
                <a16:creationId xmlns:a16="http://schemas.microsoft.com/office/drawing/2014/main" id="{C782B64A-59E8-4C78-B5A7-EE19C7290C25}"/>
              </a:ext>
            </a:extLst>
          </p:cNvPr>
          <p:cNvSpPr>
            <a:spLocks noGrp="1"/>
          </p:cNvSpPr>
          <p:nvPr>
            <p:ph idx="1"/>
          </p:nvPr>
        </p:nvSpPr>
        <p:spPr/>
        <p:txBody>
          <a:bodyPr/>
          <a:lstStyle/>
          <a:p>
            <a:r>
              <a:rPr lang="en-AU" dirty="0">
                <a:solidFill>
                  <a:schemeClr val="tx1"/>
                </a:solidFill>
                <a:latin typeface="Arial" panose="020B0604020202020204" pitchFamily="34" charset="0"/>
                <a:cs typeface="Arial" panose="020B0604020202020204" pitchFamily="34" charset="0"/>
              </a:rPr>
              <a:t>Think about order of data collection:</a:t>
            </a:r>
          </a:p>
          <a:p>
            <a:pPr marL="45720" indent="0">
              <a:buNone/>
            </a:pPr>
            <a:endParaRPr lang="en-AU"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AU" dirty="0">
                <a:solidFill>
                  <a:schemeClr val="tx1"/>
                </a:solidFill>
                <a:latin typeface="Arial" panose="020B0604020202020204" pitchFamily="34" charset="0"/>
                <a:cs typeface="Arial" panose="020B0604020202020204" pitchFamily="34" charset="0"/>
              </a:rPr>
              <a:t>If sequential, ask first question first, second </a:t>
            </a:r>
            <a:r>
              <a:rPr lang="en-AU" dirty="0" err="1">
                <a:solidFill>
                  <a:schemeClr val="tx1"/>
                </a:solidFill>
                <a:latin typeface="Arial" panose="020B0604020202020204" pitchFamily="34" charset="0"/>
                <a:cs typeface="Arial" panose="020B0604020202020204" pitchFamily="34" charset="0"/>
              </a:rPr>
              <a:t>second</a:t>
            </a:r>
            <a:r>
              <a:rPr lang="en-AU" dirty="0">
                <a:solidFill>
                  <a:schemeClr val="tx1"/>
                </a:solidFill>
                <a:latin typeface="Arial" panose="020B0604020202020204" pitchFamily="34" charset="0"/>
                <a:cs typeface="Arial" panose="020B0604020202020204" pitchFamily="34" charset="0"/>
              </a:rPr>
              <a:t>. </a:t>
            </a:r>
          </a:p>
          <a:p>
            <a:pPr>
              <a:buFont typeface="Wingdings" panose="05000000000000000000" pitchFamily="2" charset="2"/>
              <a:buChar char="Ø"/>
            </a:pPr>
            <a:r>
              <a:rPr lang="en-AU" dirty="0">
                <a:solidFill>
                  <a:schemeClr val="tx1"/>
                </a:solidFill>
                <a:latin typeface="Arial" panose="020B0604020202020204" pitchFamily="34" charset="0"/>
                <a:cs typeface="Arial" panose="020B0604020202020204" pitchFamily="34" charset="0"/>
              </a:rPr>
              <a:t>If concurrent, ask questions based on weight or importance- if </a:t>
            </a:r>
            <a:r>
              <a:rPr lang="en-AU" dirty="0" err="1">
                <a:solidFill>
                  <a:schemeClr val="tx1"/>
                </a:solidFill>
                <a:latin typeface="Arial" panose="020B0604020202020204" pitchFamily="34" charset="0"/>
                <a:cs typeface="Arial" panose="020B0604020202020204" pitchFamily="34" charset="0"/>
              </a:rPr>
              <a:t>quan</a:t>
            </a:r>
            <a:r>
              <a:rPr lang="en-AU" dirty="0">
                <a:solidFill>
                  <a:schemeClr val="tx1"/>
                </a:solidFill>
                <a:latin typeface="Arial" panose="020B0604020202020204" pitchFamily="34" charset="0"/>
                <a:cs typeface="Arial" panose="020B0604020202020204" pitchFamily="34" charset="0"/>
              </a:rPr>
              <a:t> more heavily weighted , start with </a:t>
            </a:r>
            <a:r>
              <a:rPr lang="en-AU" dirty="0" err="1">
                <a:solidFill>
                  <a:schemeClr val="tx1"/>
                </a:solidFill>
                <a:latin typeface="Arial" panose="020B0604020202020204" pitchFamily="34" charset="0"/>
                <a:cs typeface="Arial" panose="020B0604020202020204" pitchFamily="34" charset="0"/>
              </a:rPr>
              <a:t>quan</a:t>
            </a:r>
            <a:r>
              <a:rPr lang="en-AU" dirty="0">
                <a:solidFill>
                  <a:schemeClr val="tx1"/>
                </a:solidFill>
                <a:latin typeface="Arial" panose="020B0604020202020204" pitchFamily="34" charset="0"/>
                <a:cs typeface="Arial" panose="020B0604020202020204" pitchFamily="34" charset="0"/>
              </a:rPr>
              <a:t> research hypothesis, if qual more heavily weighted, start with qual research questions. </a:t>
            </a:r>
          </a:p>
        </p:txBody>
      </p:sp>
      <p:sp>
        <p:nvSpPr>
          <p:cNvPr id="4" name="Slide Number Placeholder 3">
            <a:extLst>
              <a:ext uri="{FF2B5EF4-FFF2-40B4-BE49-F238E27FC236}">
                <a16:creationId xmlns:a16="http://schemas.microsoft.com/office/drawing/2014/main" id="{96E44E8B-7A24-4FDC-9488-A1064C39E320}"/>
              </a:ext>
            </a:extLst>
          </p:cNvPr>
          <p:cNvSpPr>
            <a:spLocks noGrp="1"/>
          </p:cNvSpPr>
          <p:nvPr>
            <p:ph type="sldNum" sz="quarter" idx="12"/>
          </p:nvPr>
        </p:nvSpPr>
        <p:spPr/>
        <p:txBody>
          <a:bodyPr/>
          <a:lstStyle/>
          <a:p>
            <a:fld id="{34B7E4EF-A1BD-40F4-AB7B-04F084DD991D}" type="slidenum">
              <a:rPr lang="en-US" smtClean="0"/>
              <a:t>36</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371560567"/>
      </p:ext>
    </p:extLst>
  </p:cSld>
  <p:clrMapOvr>
    <a:masterClrMapping/>
  </p:clrMapOvr>
  <mc:AlternateContent xmlns:mc="http://schemas.openxmlformats.org/markup-compatibility/2006" xmlns:p14="http://schemas.microsoft.com/office/powerpoint/2010/main">
    <mc:Choice Requires="p14">
      <p:transition spd="slow" p14:dur="2000" advTm="215356"/>
    </mc:Choice>
    <mc:Fallback xmlns="">
      <p:transition spd="slow" advTm="215356"/>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32655-1D86-44DA-ACB4-112987CAE6A9}"/>
              </a:ext>
            </a:extLst>
          </p:cNvPr>
          <p:cNvSpPr>
            <a:spLocks noGrp="1"/>
          </p:cNvSpPr>
          <p:nvPr>
            <p:ph type="title"/>
          </p:nvPr>
        </p:nvSpPr>
        <p:spPr/>
        <p:txBody>
          <a:bodyPr/>
          <a:lstStyle/>
          <a:p>
            <a:r>
              <a:rPr lang="en-AU" b="1" dirty="0">
                <a:solidFill>
                  <a:schemeClr val="tx1"/>
                </a:solidFill>
                <a:latin typeface="Arial" panose="020B0604020202020204" pitchFamily="34" charset="0"/>
                <a:cs typeface="Arial" panose="020B0604020202020204" pitchFamily="34" charset="0"/>
              </a:rPr>
              <a:t>Data analysis in mixed methods </a:t>
            </a:r>
          </a:p>
        </p:txBody>
      </p:sp>
      <p:sp>
        <p:nvSpPr>
          <p:cNvPr id="3" name="Content Placeholder 2">
            <a:extLst>
              <a:ext uri="{FF2B5EF4-FFF2-40B4-BE49-F238E27FC236}">
                <a16:creationId xmlns:a16="http://schemas.microsoft.com/office/drawing/2014/main" id="{30C567DE-23BE-42E3-B70E-EBFA2568C6F6}"/>
              </a:ext>
            </a:extLst>
          </p:cNvPr>
          <p:cNvSpPr>
            <a:spLocks noGrp="1"/>
          </p:cNvSpPr>
          <p:nvPr>
            <p:ph idx="1"/>
          </p:nvPr>
        </p:nvSpPr>
        <p:spPr>
          <a:xfrm>
            <a:off x="1143000" y="1775791"/>
            <a:ext cx="9872871" cy="4320209"/>
          </a:xfrm>
        </p:spPr>
        <p:txBody>
          <a:bodyPr>
            <a:normAutofit/>
          </a:bodyPr>
          <a:lstStyle/>
          <a:p>
            <a:r>
              <a:rPr lang="en-AU" dirty="0">
                <a:solidFill>
                  <a:schemeClr val="tx1"/>
                </a:solidFill>
                <a:latin typeface="Arial" panose="020B0604020202020204" pitchFamily="34" charset="0"/>
                <a:cs typeface="Arial" panose="020B0604020202020204" pitchFamily="34" charset="0"/>
              </a:rPr>
              <a:t>It is unusual for qualitative and quantitative data to be analysed together.</a:t>
            </a:r>
          </a:p>
          <a:p>
            <a:r>
              <a:rPr lang="en-AU" dirty="0">
                <a:solidFill>
                  <a:schemeClr val="tx1"/>
                </a:solidFill>
                <a:latin typeface="Arial" panose="020B0604020202020204" pitchFamily="34" charset="0"/>
                <a:cs typeface="Arial" panose="020B0604020202020204" pitchFamily="34" charset="0"/>
              </a:rPr>
              <a:t>Typically, we use analytic methods appropriate to our data collection strategy</a:t>
            </a:r>
          </a:p>
          <a:p>
            <a:r>
              <a:rPr lang="en-AU" dirty="0">
                <a:solidFill>
                  <a:schemeClr val="tx1"/>
                </a:solidFill>
                <a:latin typeface="Arial" panose="020B0604020202020204" pitchFamily="34" charset="0"/>
                <a:cs typeface="Arial" panose="020B0604020202020204" pitchFamily="34" charset="0"/>
              </a:rPr>
              <a:t>Each of our analyses must, therefore, meet standards of rigor specific to the overall approach</a:t>
            </a:r>
          </a:p>
          <a:p>
            <a:r>
              <a:rPr lang="en-AU" dirty="0">
                <a:solidFill>
                  <a:schemeClr val="tx1"/>
                </a:solidFill>
                <a:latin typeface="Arial" panose="020B0604020202020204" pitchFamily="34" charset="0"/>
                <a:cs typeface="Arial" panose="020B0604020202020204" pitchFamily="34" charset="0"/>
              </a:rPr>
              <a:t>The key is actually how we: </a:t>
            </a:r>
          </a:p>
          <a:p>
            <a:pPr>
              <a:buFont typeface="Wingdings" panose="05000000000000000000" pitchFamily="2" charset="2"/>
              <a:buChar char="v"/>
            </a:pPr>
            <a:r>
              <a:rPr lang="en-AU" dirty="0" smtClean="0">
                <a:solidFill>
                  <a:schemeClr val="tx1"/>
                </a:solidFill>
                <a:latin typeface="Arial" panose="020B0604020202020204" pitchFamily="34" charset="0"/>
                <a:cs typeface="Arial" panose="020B0604020202020204" pitchFamily="34" charset="0"/>
              </a:rPr>
              <a:t>Use </a:t>
            </a:r>
            <a:r>
              <a:rPr lang="en-AU" dirty="0">
                <a:solidFill>
                  <a:schemeClr val="tx1"/>
                </a:solidFill>
                <a:latin typeface="Arial" panose="020B0604020202020204" pitchFamily="34" charset="0"/>
                <a:cs typeface="Arial" panose="020B0604020202020204" pitchFamily="34" charset="0"/>
              </a:rPr>
              <a:t>each form of analysis</a:t>
            </a:r>
          </a:p>
          <a:p>
            <a:pPr>
              <a:buFont typeface="Wingdings" panose="05000000000000000000" pitchFamily="2" charset="2"/>
              <a:buChar char="v"/>
            </a:pPr>
            <a:r>
              <a:rPr lang="en-AU" dirty="0">
                <a:solidFill>
                  <a:schemeClr val="tx1"/>
                </a:solidFill>
                <a:latin typeface="Arial" panose="020B0604020202020204" pitchFamily="34" charset="0"/>
                <a:cs typeface="Arial" panose="020B0604020202020204" pitchFamily="34" charset="0"/>
              </a:rPr>
              <a:t>Integrate our INTERPRETATION of our analyses</a:t>
            </a:r>
          </a:p>
        </p:txBody>
      </p:sp>
      <p:sp>
        <p:nvSpPr>
          <p:cNvPr id="4" name="Slide Number Placeholder 3">
            <a:extLst>
              <a:ext uri="{FF2B5EF4-FFF2-40B4-BE49-F238E27FC236}">
                <a16:creationId xmlns:a16="http://schemas.microsoft.com/office/drawing/2014/main" id="{CDFD3699-E193-4BB9-94C0-5602E781C814}"/>
              </a:ext>
            </a:extLst>
          </p:cNvPr>
          <p:cNvSpPr>
            <a:spLocks noGrp="1"/>
          </p:cNvSpPr>
          <p:nvPr>
            <p:ph type="sldNum" sz="quarter" idx="12"/>
          </p:nvPr>
        </p:nvSpPr>
        <p:spPr/>
        <p:txBody>
          <a:bodyPr/>
          <a:lstStyle/>
          <a:p>
            <a:fld id="{34B7E4EF-A1BD-40F4-AB7B-04F084DD991D}" type="slidenum">
              <a:rPr lang="en-US" smtClean="0"/>
              <a:t>37</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3731012045"/>
      </p:ext>
    </p:extLst>
  </p:cSld>
  <p:clrMapOvr>
    <a:masterClrMapping/>
  </p:clrMapOvr>
  <mc:AlternateContent xmlns:mc="http://schemas.openxmlformats.org/markup-compatibility/2006" xmlns:p14="http://schemas.microsoft.com/office/powerpoint/2010/main">
    <mc:Choice Requires="p14">
      <p:transition spd="slow" p14:dur="2000" advTm="74658"/>
    </mc:Choice>
    <mc:Fallback xmlns="">
      <p:transition spd="slow" advTm="74658"/>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8F93-C7DF-4627-9906-C81591C8EFE9}"/>
              </a:ext>
            </a:extLst>
          </p:cNvPr>
          <p:cNvSpPr>
            <a:spLocks noGrp="1"/>
          </p:cNvSpPr>
          <p:nvPr>
            <p:ph type="title"/>
          </p:nvPr>
        </p:nvSpPr>
        <p:spPr>
          <a:xfrm>
            <a:off x="1143000" y="609600"/>
            <a:ext cx="9875520" cy="1064868"/>
          </a:xfrm>
        </p:spPr>
        <p:txBody>
          <a:bodyPr/>
          <a:lstStyle/>
          <a:p>
            <a:r>
              <a:rPr lang="en-AU" b="1" dirty="0" smtClean="0">
                <a:solidFill>
                  <a:schemeClr val="tx1"/>
                </a:solidFill>
                <a:latin typeface="Arial" panose="020B0604020202020204" pitchFamily="34" charset="0"/>
                <a:cs typeface="Arial" panose="020B0604020202020204" pitchFamily="34" charset="0"/>
              </a:rPr>
              <a:t>Advantages </a:t>
            </a:r>
            <a:r>
              <a:rPr lang="en-AU" b="1" dirty="0">
                <a:solidFill>
                  <a:schemeClr val="tx1"/>
                </a:solidFill>
                <a:latin typeface="Arial" panose="020B0604020202020204" pitchFamily="34" charset="0"/>
                <a:cs typeface="Arial" panose="020B0604020202020204" pitchFamily="34" charset="0"/>
              </a:rPr>
              <a:t>of MMR</a:t>
            </a:r>
          </a:p>
        </p:txBody>
      </p:sp>
      <p:sp>
        <p:nvSpPr>
          <p:cNvPr id="3" name="Content Placeholder 2">
            <a:extLst>
              <a:ext uri="{FF2B5EF4-FFF2-40B4-BE49-F238E27FC236}">
                <a16:creationId xmlns:a16="http://schemas.microsoft.com/office/drawing/2014/main" id="{F31357CC-4ADD-42F3-88B0-421AE3C5A12D}"/>
              </a:ext>
            </a:extLst>
          </p:cNvPr>
          <p:cNvSpPr>
            <a:spLocks noGrp="1"/>
          </p:cNvSpPr>
          <p:nvPr>
            <p:ph idx="1"/>
          </p:nvPr>
        </p:nvSpPr>
        <p:spPr>
          <a:xfrm>
            <a:off x="837868" y="2063022"/>
            <a:ext cx="10485784" cy="3928046"/>
          </a:xfrm>
        </p:spPr>
        <p:txBody>
          <a:bodyPr>
            <a:normAutofit/>
          </a:bodyPr>
          <a:lstStyle/>
          <a:p>
            <a:r>
              <a:rPr lang="en-AU" sz="3600" dirty="0">
                <a:solidFill>
                  <a:schemeClr val="tx1"/>
                </a:solidFill>
                <a:latin typeface="Arial" panose="020B0604020202020204" pitchFamily="34" charset="0"/>
                <a:cs typeface="Arial" panose="020B0604020202020204" pitchFamily="34" charset="0"/>
              </a:rPr>
              <a:t>Compares quantitative and qualitative data. </a:t>
            </a:r>
            <a:endParaRPr lang="en-AU" sz="3600" dirty="0" smtClean="0">
              <a:solidFill>
                <a:schemeClr val="tx1"/>
              </a:solidFill>
              <a:latin typeface="Arial" panose="020B0604020202020204" pitchFamily="34" charset="0"/>
              <a:cs typeface="Arial" panose="020B0604020202020204" pitchFamily="34" charset="0"/>
            </a:endParaRPr>
          </a:p>
          <a:p>
            <a:r>
              <a:rPr lang="en-AU" sz="3600" dirty="0" smtClean="0">
                <a:solidFill>
                  <a:schemeClr val="tx1"/>
                </a:solidFill>
                <a:latin typeface="Arial" panose="020B0604020202020204" pitchFamily="34" charset="0"/>
                <a:cs typeface="Arial" panose="020B0604020202020204" pitchFamily="34" charset="0"/>
              </a:rPr>
              <a:t>Reflects </a:t>
            </a:r>
            <a:r>
              <a:rPr lang="en-AU" sz="3600" dirty="0">
                <a:solidFill>
                  <a:schemeClr val="tx1"/>
                </a:solidFill>
                <a:latin typeface="Arial" panose="020B0604020202020204" pitchFamily="34" charset="0"/>
                <a:cs typeface="Arial" panose="020B0604020202020204" pitchFamily="34" charset="0"/>
              </a:rPr>
              <a:t>participants’ point of view. </a:t>
            </a:r>
            <a:endParaRPr lang="en-AU" sz="3600" dirty="0" smtClean="0">
              <a:solidFill>
                <a:schemeClr val="tx1"/>
              </a:solidFill>
              <a:latin typeface="Arial" panose="020B0604020202020204" pitchFamily="34" charset="0"/>
              <a:cs typeface="Arial" panose="020B0604020202020204" pitchFamily="34" charset="0"/>
            </a:endParaRPr>
          </a:p>
          <a:p>
            <a:r>
              <a:rPr lang="en-AU" sz="3600" dirty="0" smtClean="0">
                <a:solidFill>
                  <a:schemeClr val="tx1"/>
                </a:solidFill>
                <a:latin typeface="Arial" panose="020B0604020202020204" pitchFamily="34" charset="0"/>
                <a:cs typeface="Arial" panose="020B0604020202020204" pitchFamily="34" charset="0"/>
              </a:rPr>
              <a:t>Fosters </a:t>
            </a:r>
            <a:r>
              <a:rPr lang="en-AU" sz="3600" dirty="0">
                <a:solidFill>
                  <a:schemeClr val="tx1"/>
                </a:solidFill>
                <a:latin typeface="Arial" panose="020B0604020202020204" pitchFamily="34" charset="0"/>
                <a:cs typeface="Arial" panose="020B0604020202020204" pitchFamily="34" charset="0"/>
              </a:rPr>
              <a:t>scholarly interaction. </a:t>
            </a:r>
            <a:endParaRPr lang="en-AU" sz="3600" dirty="0" smtClean="0">
              <a:solidFill>
                <a:schemeClr val="tx1"/>
              </a:solidFill>
              <a:latin typeface="Arial" panose="020B0604020202020204" pitchFamily="34" charset="0"/>
              <a:cs typeface="Arial" panose="020B0604020202020204" pitchFamily="34" charset="0"/>
            </a:endParaRPr>
          </a:p>
          <a:p>
            <a:r>
              <a:rPr lang="en-AU" sz="3600" dirty="0" smtClean="0">
                <a:solidFill>
                  <a:schemeClr val="tx1"/>
                </a:solidFill>
                <a:latin typeface="Arial" panose="020B0604020202020204" pitchFamily="34" charset="0"/>
                <a:cs typeface="Arial" panose="020B0604020202020204" pitchFamily="34" charset="0"/>
              </a:rPr>
              <a:t>Collects </a:t>
            </a:r>
            <a:r>
              <a:rPr lang="en-AU" sz="3600" dirty="0">
                <a:solidFill>
                  <a:schemeClr val="tx1"/>
                </a:solidFill>
                <a:latin typeface="Arial" panose="020B0604020202020204" pitchFamily="34" charset="0"/>
                <a:cs typeface="Arial" panose="020B0604020202020204" pitchFamily="34" charset="0"/>
              </a:rPr>
              <a:t>rich, comprehensive data. </a:t>
            </a:r>
          </a:p>
        </p:txBody>
      </p:sp>
      <p:sp>
        <p:nvSpPr>
          <p:cNvPr id="4" name="Slide Number Placeholder 3">
            <a:extLst>
              <a:ext uri="{FF2B5EF4-FFF2-40B4-BE49-F238E27FC236}">
                <a16:creationId xmlns:a16="http://schemas.microsoft.com/office/drawing/2014/main" id="{156BAA0F-1D8B-4483-9452-9C260C3731AA}"/>
              </a:ext>
            </a:extLst>
          </p:cNvPr>
          <p:cNvSpPr>
            <a:spLocks noGrp="1"/>
          </p:cNvSpPr>
          <p:nvPr>
            <p:ph type="sldNum" sz="quarter" idx="12"/>
          </p:nvPr>
        </p:nvSpPr>
        <p:spPr/>
        <p:txBody>
          <a:bodyPr/>
          <a:lstStyle/>
          <a:p>
            <a:fld id="{34B7E4EF-A1BD-40F4-AB7B-04F084DD991D}" type="slidenum">
              <a:rPr lang="en-US" smtClean="0"/>
              <a:t>38</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1431999400"/>
      </p:ext>
    </p:extLst>
  </p:cSld>
  <p:clrMapOvr>
    <a:masterClrMapping/>
  </p:clrMapOvr>
  <mc:AlternateContent xmlns:mc="http://schemas.openxmlformats.org/markup-compatibility/2006" xmlns:p14="http://schemas.microsoft.com/office/powerpoint/2010/main">
    <mc:Choice Requires="p14">
      <p:transition spd="slow" p14:dur="2000" advTm="152623"/>
    </mc:Choice>
    <mc:Fallback xmlns="">
      <p:transition spd="slow" advTm="152623"/>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2CD3-F62F-4839-9BA9-EC7EEAEA253D}"/>
              </a:ext>
            </a:extLst>
          </p:cNvPr>
          <p:cNvSpPr>
            <a:spLocks noGrp="1"/>
          </p:cNvSpPr>
          <p:nvPr>
            <p:ph type="title"/>
          </p:nvPr>
        </p:nvSpPr>
        <p:spPr/>
        <p:txBody>
          <a:bodyPr/>
          <a:lstStyle/>
          <a:p>
            <a:r>
              <a:rPr lang="en-AU" b="1" dirty="0" smtClean="0">
                <a:solidFill>
                  <a:schemeClr val="tx1"/>
                </a:solidFill>
                <a:latin typeface="Arial" panose="020B0604020202020204" pitchFamily="34" charset="0"/>
                <a:cs typeface="Arial" panose="020B0604020202020204" pitchFamily="34" charset="0"/>
              </a:rPr>
              <a:t>Advantages </a:t>
            </a:r>
            <a:r>
              <a:rPr lang="en-AU" b="1" dirty="0">
                <a:solidFill>
                  <a:schemeClr val="tx1"/>
                </a:solidFill>
                <a:latin typeface="Arial" panose="020B0604020202020204" pitchFamily="34" charset="0"/>
                <a:cs typeface="Arial" panose="020B0604020202020204" pitchFamily="34" charset="0"/>
              </a:rPr>
              <a:t>of MMR (Continued)</a:t>
            </a:r>
          </a:p>
        </p:txBody>
      </p:sp>
      <p:sp>
        <p:nvSpPr>
          <p:cNvPr id="3" name="Content Placeholder 2">
            <a:extLst>
              <a:ext uri="{FF2B5EF4-FFF2-40B4-BE49-F238E27FC236}">
                <a16:creationId xmlns:a16="http://schemas.microsoft.com/office/drawing/2014/main" id="{F08B88B4-237A-46D3-A520-B1D249D32E41}"/>
              </a:ext>
            </a:extLst>
          </p:cNvPr>
          <p:cNvSpPr>
            <a:spLocks noGrp="1"/>
          </p:cNvSpPr>
          <p:nvPr>
            <p:ph idx="1"/>
          </p:nvPr>
        </p:nvSpPr>
        <p:spPr>
          <a:xfrm>
            <a:off x="904461" y="2549056"/>
            <a:ext cx="9872871" cy="3281901"/>
          </a:xfrm>
        </p:spPr>
        <p:txBody>
          <a:bodyPr/>
          <a:lstStyle/>
          <a:p>
            <a:r>
              <a:rPr lang="en-AU" dirty="0">
                <a:solidFill>
                  <a:schemeClr val="tx1"/>
                </a:solidFill>
                <a:latin typeface="Arial" panose="020B0604020202020204" pitchFamily="34" charset="0"/>
                <a:cs typeface="Arial" panose="020B0604020202020204" pitchFamily="34" charset="0"/>
              </a:rPr>
              <a:t>Words, pictures, and narrative can be used to add meaning to numbers.</a:t>
            </a:r>
          </a:p>
          <a:p>
            <a:pPr marL="45720" indent="0">
              <a:buNone/>
            </a:pPr>
            <a:endParaRPr lang="en-AU" dirty="0">
              <a:solidFill>
                <a:schemeClr val="tx1"/>
              </a:solidFill>
              <a:latin typeface="Arial" panose="020B0604020202020204" pitchFamily="34" charset="0"/>
              <a:cs typeface="Arial" panose="020B0604020202020204" pitchFamily="34" charset="0"/>
            </a:endParaRPr>
          </a:p>
          <a:p>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 Numbers can be used to add precision to words, pictures and narrative.</a:t>
            </a:r>
          </a:p>
          <a:p>
            <a:endParaRPr lang="en-AU" dirty="0">
              <a:solidFill>
                <a:schemeClr val="tx1"/>
              </a:solidFill>
              <a:latin typeface="Arial" panose="020B0604020202020204" pitchFamily="34" charset="0"/>
              <a:cs typeface="Arial" panose="020B0604020202020204" pitchFamily="34" charset="0"/>
            </a:endParaRPr>
          </a:p>
          <a:p>
            <a:endParaRPr lang="en-AU" dirty="0">
              <a:solidFill>
                <a:schemeClr val="tx1"/>
              </a:solidFill>
              <a:latin typeface="Arial" panose="020B0604020202020204" pitchFamily="34" charset="0"/>
              <a:cs typeface="Arial" panose="020B0604020202020204" pitchFamily="34" charset="0"/>
            </a:endParaRPr>
          </a:p>
          <a:p>
            <a:pPr marL="45720" indent="0">
              <a:buNone/>
            </a:pPr>
            <a:r>
              <a:rPr lang="en-AU" sz="1100" dirty="0">
                <a:solidFill>
                  <a:schemeClr val="tx1"/>
                </a:solidFill>
                <a:latin typeface="Arial" panose="020B0604020202020204" pitchFamily="34" charset="0"/>
                <a:cs typeface="Arial" panose="020B0604020202020204" pitchFamily="34" charset="0"/>
              </a:rPr>
              <a:t>(</a:t>
            </a:r>
            <a:r>
              <a:rPr lang="en-AU" sz="1100" dirty="0" err="1">
                <a:solidFill>
                  <a:schemeClr val="tx1"/>
                </a:solidFill>
                <a:latin typeface="Arial" panose="020B0604020202020204" pitchFamily="34" charset="0"/>
                <a:cs typeface="Arial" panose="020B0604020202020204" pitchFamily="34" charset="0"/>
              </a:rPr>
              <a:t>Migiro</a:t>
            </a:r>
            <a:r>
              <a:rPr lang="en-AU" sz="1100" dirty="0">
                <a:solidFill>
                  <a:schemeClr val="tx1"/>
                </a:solidFill>
                <a:latin typeface="Arial" panose="020B0604020202020204" pitchFamily="34" charset="0"/>
                <a:cs typeface="Arial" panose="020B0604020202020204" pitchFamily="34" charset="0"/>
              </a:rPr>
              <a:t> &amp; </a:t>
            </a:r>
            <a:r>
              <a:rPr lang="en-AU" sz="1100" dirty="0" err="1">
                <a:solidFill>
                  <a:schemeClr val="tx1"/>
                </a:solidFill>
                <a:latin typeface="Arial" panose="020B0604020202020204" pitchFamily="34" charset="0"/>
                <a:cs typeface="Arial" panose="020B0604020202020204" pitchFamily="34" charset="0"/>
              </a:rPr>
              <a:t>Magangi</a:t>
            </a:r>
            <a:r>
              <a:rPr lang="en-AU" sz="1100" dirty="0">
                <a:solidFill>
                  <a:schemeClr val="tx1"/>
                </a:solidFill>
                <a:latin typeface="Arial" panose="020B0604020202020204" pitchFamily="34" charset="0"/>
                <a:cs typeface="Arial" panose="020B0604020202020204" pitchFamily="34" charset="0"/>
              </a:rPr>
              <a:t>, 2011)</a:t>
            </a:r>
          </a:p>
        </p:txBody>
      </p:sp>
      <p:sp>
        <p:nvSpPr>
          <p:cNvPr id="4" name="Slide Number Placeholder 3">
            <a:extLst>
              <a:ext uri="{FF2B5EF4-FFF2-40B4-BE49-F238E27FC236}">
                <a16:creationId xmlns:a16="http://schemas.microsoft.com/office/drawing/2014/main" id="{D8CB7E17-565F-4C86-A436-CB94F9BEB9DE}"/>
              </a:ext>
            </a:extLst>
          </p:cNvPr>
          <p:cNvSpPr>
            <a:spLocks noGrp="1"/>
          </p:cNvSpPr>
          <p:nvPr>
            <p:ph type="sldNum" sz="quarter" idx="12"/>
          </p:nvPr>
        </p:nvSpPr>
        <p:spPr/>
        <p:txBody>
          <a:bodyPr/>
          <a:lstStyle/>
          <a:p>
            <a:fld id="{34B7E4EF-A1BD-40F4-AB7B-04F084DD991D}" type="slidenum">
              <a:rPr lang="en-US" smtClean="0"/>
              <a:t>39</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3940193543"/>
      </p:ext>
    </p:extLst>
  </p:cSld>
  <p:clrMapOvr>
    <a:masterClrMapping/>
  </p:clrMapOvr>
  <mc:AlternateContent xmlns:mc="http://schemas.openxmlformats.org/markup-compatibility/2006" xmlns:p14="http://schemas.microsoft.com/office/powerpoint/2010/main">
    <mc:Choice Requires="p14">
      <p:transition spd="slow" p14:dur="2000" advTm="22850"/>
    </mc:Choice>
    <mc:Fallback xmlns="">
      <p:transition spd="slow" advTm="2285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2EA6A6-CD0C-4CFD-8EC2-AA44F9870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054F018-7352-4A59-96B9-1571BECB8DAC}"/>
              </a:ext>
            </a:extLst>
          </p:cNvPr>
          <p:cNvSpPr>
            <a:spLocks noGrp="1"/>
          </p:cNvSpPr>
          <p:nvPr>
            <p:ph type="title"/>
          </p:nvPr>
        </p:nvSpPr>
        <p:spPr>
          <a:xfrm>
            <a:off x="6917640" y="609600"/>
            <a:ext cx="4553507" cy="1007165"/>
          </a:xfrm>
        </p:spPr>
        <p:txBody>
          <a:bodyPr>
            <a:normAutofit/>
          </a:bodyPr>
          <a:lstStyle/>
          <a:p>
            <a:r>
              <a:rPr lang="en-AU" sz="3000" b="1" dirty="0">
                <a:solidFill>
                  <a:schemeClr val="tx1"/>
                </a:solidFill>
                <a:latin typeface="Arial" panose="020B0604020202020204" pitchFamily="34" charset="0"/>
                <a:cs typeface="Arial" panose="020B0604020202020204" pitchFamily="34" charset="0"/>
              </a:rPr>
              <a:t>Sequential Exploratory Design </a:t>
            </a:r>
            <a:r>
              <a:rPr lang="en-AU" sz="3000" dirty="0">
                <a:solidFill>
                  <a:schemeClr val="tx1"/>
                </a:solidFill>
                <a:latin typeface="Arial" panose="020B0604020202020204" pitchFamily="34" charset="0"/>
                <a:cs typeface="Arial" panose="020B0604020202020204" pitchFamily="34" charset="0"/>
              </a:rPr>
              <a:t>(‘QUAL → </a:t>
            </a:r>
            <a:r>
              <a:rPr lang="en-AU" sz="3000" dirty="0" err="1">
                <a:solidFill>
                  <a:schemeClr val="tx1"/>
                </a:solidFill>
                <a:latin typeface="Arial" panose="020B0604020202020204" pitchFamily="34" charset="0"/>
                <a:cs typeface="Arial" panose="020B0604020202020204" pitchFamily="34" charset="0"/>
              </a:rPr>
              <a:t>quan</a:t>
            </a:r>
            <a:r>
              <a:rPr lang="en-AU" sz="3000" dirty="0">
                <a:solidFill>
                  <a:schemeClr val="tx1"/>
                </a:solidFill>
                <a:latin typeface="Arial" panose="020B0604020202020204" pitchFamily="34" charset="0"/>
                <a:cs typeface="Arial" panose="020B0604020202020204" pitchFamily="34" charset="0"/>
              </a:rPr>
              <a:t>’)</a:t>
            </a:r>
          </a:p>
        </p:txBody>
      </p:sp>
      <p:pic>
        <p:nvPicPr>
          <p:cNvPr id="6" name="Picture 5" descr="A screenshot of a cell phone&#10;&#10;Description automatically generated">
            <a:extLst>
              <a:ext uri="{FF2B5EF4-FFF2-40B4-BE49-F238E27FC236}">
                <a16:creationId xmlns:a16="http://schemas.microsoft.com/office/drawing/2014/main" id="{3B91F432-5865-495F-B830-0BC677BAD728}"/>
              </a:ext>
            </a:extLst>
          </p:cNvPr>
          <p:cNvPicPr>
            <a:picLocks noChangeAspect="1"/>
          </p:cNvPicPr>
          <p:nvPr/>
        </p:nvPicPr>
        <p:blipFill>
          <a:blip r:embed="rId2"/>
          <a:stretch>
            <a:fillRect/>
          </a:stretch>
        </p:blipFill>
        <p:spPr>
          <a:xfrm>
            <a:off x="872064" y="1160918"/>
            <a:ext cx="6045576" cy="4534182"/>
          </a:xfrm>
          <a:prstGeom prst="rect">
            <a:avLst/>
          </a:prstGeom>
        </p:spPr>
      </p:pic>
      <p:sp>
        <p:nvSpPr>
          <p:cNvPr id="3" name="Content Placeholder 2">
            <a:extLst>
              <a:ext uri="{FF2B5EF4-FFF2-40B4-BE49-F238E27FC236}">
                <a16:creationId xmlns:a16="http://schemas.microsoft.com/office/drawing/2014/main" id="{973E6FB9-0DE1-4337-A0B7-DD90497195C4}"/>
              </a:ext>
            </a:extLst>
          </p:cNvPr>
          <p:cNvSpPr>
            <a:spLocks noGrp="1"/>
          </p:cNvSpPr>
          <p:nvPr>
            <p:ph idx="1"/>
          </p:nvPr>
        </p:nvSpPr>
        <p:spPr>
          <a:xfrm>
            <a:off x="6917640" y="1782600"/>
            <a:ext cx="4328225" cy="4534182"/>
          </a:xfrm>
        </p:spPr>
        <p:txBody>
          <a:bodyPr>
            <a:normAutofit fontScale="25000" lnSpcReduction="20000"/>
          </a:bodyPr>
          <a:lstStyle/>
          <a:p>
            <a:r>
              <a:rPr lang="en-AU" sz="6400" dirty="0">
                <a:solidFill>
                  <a:schemeClr val="tx1"/>
                </a:solidFill>
                <a:latin typeface="Arial" panose="020B0604020202020204" pitchFamily="34" charset="0"/>
                <a:cs typeface="Arial" panose="020B0604020202020204" pitchFamily="34" charset="0"/>
              </a:rPr>
              <a:t>Alternatively, we can refer to it as </a:t>
            </a:r>
            <a:r>
              <a:rPr lang="en-AU" sz="6400" dirty="0">
                <a:solidFill>
                  <a:srgbClr val="FF0000"/>
                </a:solidFill>
                <a:latin typeface="Arial" panose="020B0604020202020204" pitchFamily="34" charset="0"/>
                <a:cs typeface="Arial" panose="020B0604020202020204" pitchFamily="34" charset="0"/>
              </a:rPr>
              <a:t>exploratory</a:t>
            </a:r>
            <a:r>
              <a:rPr lang="en-AU" sz="6400" dirty="0">
                <a:solidFill>
                  <a:schemeClr val="tx1"/>
                </a:solidFill>
                <a:latin typeface="Arial" panose="020B0604020202020204" pitchFamily="34" charset="0"/>
                <a:cs typeface="Arial" panose="020B0604020202020204" pitchFamily="34" charset="0"/>
              </a:rPr>
              <a:t> design. </a:t>
            </a:r>
          </a:p>
          <a:p>
            <a:pPr marL="45720" indent="0">
              <a:buNone/>
            </a:pPr>
            <a:endParaRPr lang="en-AU" sz="6400" dirty="0">
              <a:solidFill>
                <a:schemeClr val="tx1"/>
              </a:solidFill>
              <a:latin typeface="Arial" panose="020B0604020202020204" pitchFamily="34" charset="0"/>
              <a:cs typeface="Arial" panose="020B0604020202020204" pitchFamily="34" charset="0"/>
            </a:endParaRPr>
          </a:p>
          <a:p>
            <a:r>
              <a:rPr lang="en-AU" sz="6400" dirty="0">
                <a:solidFill>
                  <a:schemeClr val="tx1"/>
                </a:solidFill>
                <a:latin typeface="Arial" panose="020B0604020202020204" pitchFamily="34" charset="0"/>
                <a:cs typeface="Arial" panose="020B0604020202020204" pitchFamily="34" charset="0"/>
              </a:rPr>
              <a:t>Viewing the study as a two phase project.</a:t>
            </a:r>
          </a:p>
          <a:p>
            <a:r>
              <a:rPr lang="en-AU" sz="6400" dirty="0">
                <a:solidFill>
                  <a:schemeClr val="tx1"/>
                </a:solidFill>
                <a:latin typeface="Arial" panose="020B0604020202020204" pitchFamily="34" charset="0"/>
                <a:cs typeface="Arial" panose="020B0604020202020204" pitchFamily="34" charset="0"/>
              </a:rPr>
              <a:t>Used often to explore a phenomenon, identify themes, and or design an instrument.  </a:t>
            </a:r>
          </a:p>
          <a:p>
            <a:r>
              <a:rPr lang="en-AU" sz="6400" dirty="0">
                <a:solidFill>
                  <a:schemeClr val="tx1"/>
                </a:solidFill>
                <a:latin typeface="Arial" panose="020B0604020202020204" pitchFamily="34" charset="0"/>
                <a:cs typeface="Arial" panose="020B0604020202020204" pitchFamily="34" charset="0"/>
              </a:rPr>
              <a:t>In an exploratory design, qualitative data is first collected and </a:t>
            </a:r>
            <a:r>
              <a:rPr lang="en-AU" sz="6400" dirty="0" err="1">
                <a:solidFill>
                  <a:schemeClr val="tx1"/>
                </a:solidFill>
                <a:latin typeface="Arial" panose="020B0604020202020204" pitchFamily="34" charset="0"/>
                <a:cs typeface="Arial" panose="020B0604020202020204" pitchFamily="34" charset="0"/>
              </a:rPr>
              <a:t>analyzed</a:t>
            </a:r>
            <a:r>
              <a:rPr lang="en-AU" sz="6400" dirty="0">
                <a:solidFill>
                  <a:schemeClr val="tx1"/>
                </a:solidFill>
                <a:latin typeface="Arial" panose="020B0604020202020204" pitchFamily="34" charset="0"/>
                <a:cs typeface="Arial" panose="020B0604020202020204" pitchFamily="34" charset="0"/>
              </a:rPr>
              <a:t>, and themes are used to drive the development of a quantitative instrument to further explore the research problem (Teddlie &amp; </a:t>
            </a:r>
            <a:r>
              <a:rPr lang="en-AU" sz="6400" dirty="0" err="1">
                <a:solidFill>
                  <a:schemeClr val="tx1"/>
                </a:solidFill>
                <a:latin typeface="Arial" panose="020B0604020202020204" pitchFamily="34" charset="0"/>
                <a:cs typeface="Arial" panose="020B0604020202020204" pitchFamily="34" charset="0"/>
              </a:rPr>
              <a:t>Tashakkori</a:t>
            </a:r>
            <a:r>
              <a:rPr lang="en-AU" sz="6400" dirty="0">
                <a:solidFill>
                  <a:schemeClr val="tx1"/>
                </a:solidFill>
                <a:latin typeface="Arial" panose="020B0604020202020204" pitchFamily="34" charset="0"/>
                <a:cs typeface="Arial" panose="020B0604020202020204" pitchFamily="34" charset="0"/>
              </a:rPr>
              <a:t>, 2009).  </a:t>
            </a:r>
          </a:p>
          <a:p>
            <a:r>
              <a:rPr lang="en-AU" sz="6400" dirty="0">
                <a:solidFill>
                  <a:schemeClr val="tx1"/>
                </a:solidFill>
                <a:latin typeface="Arial" panose="020B0604020202020204" pitchFamily="34" charset="0"/>
                <a:cs typeface="Arial" panose="020B0604020202020204" pitchFamily="34" charset="0"/>
              </a:rPr>
              <a:t>Typically, greater emphasis is placed on the qualitative data in the study. </a:t>
            </a:r>
          </a:p>
          <a:p>
            <a:endParaRPr lang="en-AU" sz="6400" dirty="0">
              <a:solidFill>
                <a:schemeClr val="tx1"/>
              </a:solidFill>
              <a:latin typeface="Arial" panose="020B0604020202020204" pitchFamily="34" charset="0"/>
              <a:cs typeface="Arial" panose="020B0604020202020204" pitchFamily="34" charset="0"/>
            </a:endParaRPr>
          </a:p>
          <a:p>
            <a:r>
              <a:rPr lang="en-AU" sz="6400" dirty="0">
                <a:solidFill>
                  <a:schemeClr val="tx1"/>
                </a:solidFill>
                <a:latin typeface="Arial" panose="020B0604020202020204" pitchFamily="34" charset="0"/>
                <a:cs typeface="Arial" panose="020B0604020202020204" pitchFamily="34" charset="0"/>
              </a:rPr>
              <a:t>Data analysis is usually connected, and integration usually occurs at the data interpretation stage </a:t>
            </a:r>
          </a:p>
          <a:p>
            <a:endParaRPr lang="en-AU" sz="6400" dirty="0">
              <a:solidFill>
                <a:schemeClr val="tx1"/>
              </a:solidFill>
              <a:latin typeface="Arial" panose="020B0604020202020204" pitchFamily="34" charset="0"/>
              <a:cs typeface="Arial" panose="020B0604020202020204" pitchFamily="34" charset="0"/>
            </a:endParaRPr>
          </a:p>
          <a:p>
            <a:endParaRPr lang="en-AU" sz="4200" dirty="0">
              <a:solidFill>
                <a:schemeClr val="tx1"/>
              </a:solidFill>
              <a:latin typeface="Arial" panose="020B0604020202020204" pitchFamily="34" charset="0"/>
              <a:cs typeface="Arial" panose="020B0604020202020204" pitchFamily="34" charset="0"/>
            </a:endParaRPr>
          </a:p>
          <a:p>
            <a:pPr marL="45720" indent="0">
              <a:buNone/>
            </a:pPr>
            <a:r>
              <a:rPr lang="en-AU" sz="1600" dirty="0">
                <a:solidFill>
                  <a:schemeClr val="tx1"/>
                </a:solidFill>
                <a:latin typeface="Arial" panose="020B0604020202020204" pitchFamily="34" charset="0"/>
                <a:cs typeface="Arial" panose="020B0604020202020204" pitchFamily="34" charset="0"/>
              </a:rPr>
              <a:t/>
            </a:r>
            <a:br>
              <a:rPr lang="en-AU" sz="1600" dirty="0">
                <a:solidFill>
                  <a:schemeClr val="tx1"/>
                </a:solidFill>
                <a:latin typeface="Arial" panose="020B0604020202020204" pitchFamily="34" charset="0"/>
                <a:cs typeface="Arial" panose="020B0604020202020204" pitchFamily="34" charset="0"/>
              </a:rPr>
            </a:br>
            <a:endParaRPr lang="en-AU" sz="16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E389494-2815-4E4C-8E89-BAF00A57F981}"/>
              </a:ext>
            </a:extLst>
          </p:cNvPr>
          <p:cNvSpPr>
            <a:spLocks noGrp="1"/>
          </p:cNvSpPr>
          <p:nvPr>
            <p:ph type="sldNum" sz="quarter" idx="12"/>
          </p:nvPr>
        </p:nvSpPr>
        <p:spPr>
          <a:xfrm>
            <a:off x="9329530" y="6223828"/>
            <a:ext cx="1706217" cy="365125"/>
          </a:xfrm>
        </p:spPr>
        <p:txBody>
          <a:bodyPr>
            <a:normAutofit/>
          </a:bodyPr>
          <a:lstStyle/>
          <a:p>
            <a:pPr>
              <a:spcAft>
                <a:spcPts val="600"/>
              </a:spcAft>
            </a:pPr>
            <a:fld id="{34B7E4EF-A1BD-40F4-AB7B-04F084DD991D}" type="slidenum">
              <a:rPr lang="en-US" smtClean="0"/>
              <a:pPr>
                <a:spcAft>
                  <a:spcPts val="600"/>
                </a:spcAft>
              </a:pPr>
              <a:t>4</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557932597"/>
      </p:ext>
    </p:extLst>
  </p:cSld>
  <p:clrMapOvr>
    <a:masterClrMapping/>
  </p:clrMapOvr>
  <mc:AlternateContent xmlns:mc="http://schemas.openxmlformats.org/markup-compatibility/2006" xmlns:p14="http://schemas.microsoft.com/office/powerpoint/2010/main">
    <mc:Choice Requires="p14">
      <p:transition spd="slow" p14:dur="2000" advTm="260278"/>
    </mc:Choice>
    <mc:Fallback xmlns="">
      <p:transition spd="slow" advTm="260278"/>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6B4CA-45E7-4BCE-9C22-1465B79B4E75}"/>
              </a:ext>
            </a:extLst>
          </p:cNvPr>
          <p:cNvSpPr>
            <a:spLocks noGrp="1"/>
          </p:cNvSpPr>
          <p:nvPr>
            <p:ph type="title"/>
          </p:nvPr>
        </p:nvSpPr>
        <p:spPr>
          <a:xfrm>
            <a:off x="1143000" y="609600"/>
            <a:ext cx="9875520" cy="1099930"/>
          </a:xfrm>
        </p:spPr>
        <p:txBody>
          <a:bodyPr/>
          <a:lstStyle/>
          <a:p>
            <a:r>
              <a:rPr lang="en-AU" b="1" dirty="0">
                <a:solidFill>
                  <a:schemeClr val="tx1"/>
                </a:solidFill>
                <a:latin typeface="Arial" panose="020B0604020202020204" pitchFamily="34" charset="0"/>
                <a:cs typeface="Arial" panose="020B0604020202020204" pitchFamily="34" charset="0"/>
              </a:rPr>
              <a:t>Weaknesses of MMR</a:t>
            </a:r>
          </a:p>
        </p:txBody>
      </p:sp>
      <p:sp>
        <p:nvSpPr>
          <p:cNvPr id="3" name="Content Placeholder 2">
            <a:extLst>
              <a:ext uri="{FF2B5EF4-FFF2-40B4-BE49-F238E27FC236}">
                <a16:creationId xmlns:a16="http://schemas.microsoft.com/office/drawing/2014/main" id="{4C1516C3-ACD2-47C4-85BC-91DE1900B524}"/>
              </a:ext>
            </a:extLst>
          </p:cNvPr>
          <p:cNvSpPr>
            <a:spLocks noGrp="1"/>
          </p:cNvSpPr>
          <p:nvPr>
            <p:ph idx="1"/>
          </p:nvPr>
        </p:nvSpPr>
        <p:spPr>
          <a:xfrm>
            <a:off x="629478" y="1709531"/>
            <a:ext cx="10933044" cy="4696860"/>
          </a:xfrm>
        </p:spPr>
        <p:txBody>
          <a:bodyPr>
            <a:normAutofit/>
          </a:bodyPr>
          <a:lstStyle/>
          <a:p>
            <a:r>
              <a:rPr lang="en-AU" dirty="0">
                <a:solidFill>
                  <a:schemeClr val="tx1"/>
                </a:solidFill>
                <a:latin typeface="Arial" panose="020B0604020202020204" pitchFamily="34" charset="0"/>
                <a:cs typeface="Arial" panose="020B0604020202020204" pitchFamily="34" charset="0"/>
              </a:rPr>
              <a:t>A researcher has to learn about multiple methods and approaches and understand how to mix them appropriately.</a:t>
            </a:r>
          </a:p>
          <a:p>
            <a:pPr marL="45720" indent="0">
              <a:buNone/>
            </a:pPr>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Mixed method research can be difficult for a single researcher to carry out, especially if the two approaches are expected to be used concurrently.</a:t>
            </a:r>
          </a:p>
          <a:p>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Mixed method research is more expensive and more time consuming.</a:t>
            </a:r>
          </a:p>
          <a:p>
            <a:pPr marL="45720" indent="0">
              <a:buNone/>
            </a:pPr>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Little guidance on transformative methods in the literature. </a:t>
            </a:r>
          </a:p>
          <a:p>
            <a:pPr marL="45720" indent="0">
              <a:buNone/>
            </a:pPr>
            <a:r>
              <a:rPr lang="en-AU" sz="1800" dirty="0">
                <a:solidFill>
                  <a:schemeClr val="tx1"/>
                </a:solidFill>
                <a:latin typeface="Arial" panose="020B0604020202020204" pitchFamily="34" charset="0"/>
                <a:cs typeface="Arial" panose="020B0604020202020204" pitchFamily="34" charset="0"/>
              </a:rPr>
              <a:t>(</a:t>
            </a:r>
            <a:r>
              <a:rPr lang="en-AU" sz="1800" dirty="0" err="1">
                <a:solidFill>
                  <a:schemeClr val="tx1"/>
                </a:solidFill>
                <a:latin typeface="Arial" panose="020B0604020202020204" pitchFamily="34" charset="0"/>
                <a:cs typeface="Arial" panose="020B0604020202020204" pitchFamily="34" charset="0"/>
              </a:rPr>
              <a:t>Migiro</a:t>
            </a:r>
            <a:r>
              <a:rPr lang="en-AU" sz="1800" dirty="0">
                <a:solidFill>
                  <a:schemeClr val="tx1"/>
                </a:solidFill>
                <a:latin typeface="Arial" panose="020B0604020202020204" pitchFamily="34" charset="0"/>
                <a:cs typeface="Arial" panose="020B0604020202020204" pitchFamily="34" charset="0"/>
              </a:rPr>
              <a:t> &amp; </a:t>
            </a:r>
            <a:r>
              <a:rPr lang="en-AU" sz="1800" dirty="0" err="1">
                <a:solidFill>
                  <a:schemeClr val="tx1"/>
                </a:solidFill>
                <a:latin typeface="Arial" panose="020B0604020202020204" pitchFamily="34" charset="0"/>
                <a:cs typeface="Arial" panose="020B0604020202020204" pitchFamily="34" charset="0"/>
              </a:rPr>
              <a:t>Magangi</a:t>
            </a:r>
            <a:r>
              <a:rPr lang="en-AU" sz="1800" dirty="0">
                <a:solidFill>
                  <a:schemeClr val="tx1"/>
                </a:solidFill>
                <a:latin typeface="Arial" panose="020B0604020202020204" pitchFamily="34" charset="0"/>
                <a:cs typeface="Arial" panose="020B0604020202020204" pitchFamily="34" charset="0"/>
              </a:rPr>
              <a:t>, 2011)</a:t>
            </a:r>
          </a:p>
        </p:txBody>
      </p:sp>
      <p:sp>
        <p:nvSpPr>
          <p:cNvPr id="4" name="Slide Number Placeholder 3">
            <a:extLst>
              <a:ext uri="{FF2B5EF4-FFF2-40B4-BE49-F238E27FC236}">
                <a16:creationId xmlns:a16="http://schemas.microsoft.com/office/drawing/2014/main" id="{5DF3ED8B-52B8-4D35-B80B-B68DF85B1278}"/>
              </a:ext>
            </a:extLst>
          </p:cNvPr>
          <p:cNvSpPr>
            <a:spLocks noGrp="1"/>
          </p:cNvSpPr>
          <p:nvPr>
            <p:ph type="sldNum" sz="quarter" idx="12"/>
          </p:nvPr>
        </p:nvSpPr>
        <p:spPr/>
        <p:txBody>
          <a:bodyPr/>
          <a:lstStyle/>
          <a:p>
            <a:fld id="{34B7E4EF-A1BD-40F4-AB7B-04F084DD991D}" type="slidenum">
              <a:rPr lang="en-US" smtClean="0"/>
              <a:t>40</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4157603070"/>
      </p:ext>
    </p:extLst>
  </p:cSld>
  <p:clrMapOvr>
    <a:masterClrMapping/>
  </p:clrMapOvr>
  <mc:AlternateContent xmlns:mc="http://schemas.openxmlformats.org/markup-compatibility/2006" xmlns:p14="http://schemas.microsoft.com/office/powerpoint/2010/main">
    <mc:Choice Requires="p14">
      <p:transition spd="slow" p14:dur="2000" advTm="77383"/>
    </mc:Choice>
    <mc:Fallback xmlns="">
      <p:transition spd="slow" advTm="77383"/>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401-0D99-4349-807E-7C23665B4D29}"/>
              </a:ext>
            </a:extLst>
          </p:cNvPr>
          <p:cNvSpPr>
            <a:spLocks noGrp="1"/>
          </p:cNvSpPr>
          <p:nvPr>
            <p:ph type="title"/>
          </p:nvPr>
        </p:nvSpPr>
        <p:spPr>
          <a:xfrm>
            <a:off x="1143000" y="609600"/>
            <a:ext cx="9875520" cy="861391"/>
          </a:xfrm>
        </p:spPr>
        <p:txBody>
          <a:bodyPr/>
          <a:lstStyle/>
          <a:p>
            <a:r>
              <a:rPr lang="en-AU" b="1" dirty="0">
                <a:solidFill>
                  <a:schemeClr val="tx1"/>
                </a:solidFill>
                <a:latin typeface="Arial" panose="020B0604020202020204" pitchFamily="34" charset="0"/>
                <a:cs typeface="Arial" panose="020B0604020202020204" pitchFamily="34" charset="0"/>
              </a:rPr>
              <a:t>References </a:t>
            </a:r>
          </a:p>
        </p:txBody>
      </p:sp>
      <p:sp>
        <p:nvSpPr>
          <p:cNvPr id="3" name="Content Placeholder 2">
            <a:extLst>
              <a:ext uri="{FF2B5EF4-FFF2-40B4-BE49-F238E27FC236}">
                <a16:creationId xmlns:a16="http://schemas.microsoft.com/office/drawing/2014/main" id="{CF8A67EF-19D6-4B4D-872B-715E84BC2611}"/>
              </a:ext>
            </a:extLst>
          </p:cNvPr>
          <p:cNvSpPr>
            <a:spLocks noGrp="1"/>
          </p:cNvSpPr>
          <p:nvPr>
            <p:ph idx="1"/>
          </p:nvPr>
        </p:nvSpPr>
        <p:spPr>
          <a:xfrm>
            <a:off x="556591" y="1470991"/>
            <a:ext cx="10707757" cy="4777409"/>
          </a:xfrm>
        </p:spPr>
        <p:txBody>
          <a:bodyPr>
            <a:normAutofit fontScale="70000" lnSpcReduction="20000"/>
          </a:bodyPr>
          <a:lstStyle/>
          <a:p>
            <a:r>
              <a:rPr lang="en-AU" dirty="0" err="1">
                <a:solidFill>
                  <a:schemeClr val="tx1"/>
                </a:solidFill>
                <a:latin typeface="Arial" panose="020B0604020202020204" pitchFamily="34" charset="0"/>
                <a:cs typeface="Arial" panose="020B0604020202020204" pitchFamily="34" charset="0"/>
              </a:rPr>
              <a:t>Alavi</a:t>
            </a:r>
            <a:r>
              <a:rPr lang="en-AU" dirty="0">
                <a:solidFill>
                  <a:schemeClr val="tx1"/>
                </a:solidFill>
                <a:latin typeface="Arial" panose="020B0604020202020204" pitchFamily="34" charset="0"/>
                <a:cs typeface="Arial" panose="020B0604020202020204" pitchFamily="34" charset="0"/>
              </a:rPr>
              <a:t>, H., &amp; </a:t>
            </a:r>
            <a:r>
              <a:rPr lang="en-AU" dirty="0" err="1">
                <a:solidFill>
                  <a:schemeClr val="tx1"/>
                </a:solidFill>
                <a:latin typeface="Arial" panose="020B0604020202020204" pitchFamily="34" charset="0"/>
                <a:cs typeface="Arial" panose="020B0604020202020204" pitchFamily="34" charset="0"/>
              </a:rPr>
              <a:t>Hąbek</a:t>
            </a:r>
            <a:r>
              <a:rPr lang="en-AU" dirty="0">
                <a:solidFill>
                  <a:schemeClr val="tx1"/>
                </a:solidFill>
                <a:latin typeface="Arial" panose="020B0604020202020204" pitchFamily="34" charset="0"/>
                <a:cs typeface="Arial" panose="020B0604020202020204" pitchFamily="34" charset="0"/>
              </a:rPr>
              <a:t>, P. (2016). Addressing research design problem in mixed methods research. </a:t>
            </a:r>
            <a:r>
              <a:rPr lang="en-AU" i="1" dirty="0">
                <a:solidFill>
                  <a:schemeClr val="tx1"/>
                </a:solidFill>
                <a:latin typeface="Arial" panose="020B0604020202020204" pitchFamily="34" charset="0"/>
                <a:cs typeface="Arial" panose="020B0604020202020204" pitchFamily="34" charset="0"/>
              </a:rPr>
              <a:t>Management Systems in Production Engineering, 21</a:t>
            </a:r>
            <a:r>
              <a:rPr lang="en-AU" dirty="0">
                <a:solidFill>
                  <a:schemeClr val="tx1"/>
                </a:solidFill>
                <a:latin typeface="Arial" panose="020B0604020202020204" pitchFamily="34" charset="0"/>
                <a:cs typeface="Arial" panose="020B0604020202020204" pitchFamily="34" charset="0"/>
              </a:rPr>
              <a:t>(1), 62-66. </a:t>
            </a:r>
          </a:p>
          <a:p>
            <a:r>
              <a:rPr lang="en-AU" dirty="0" err="1">
                <a:solidFill>
                  <a:schemeClr val="tx1"/>
                </a:solidFill>
                <a:latin typeface="Arial" panose="020B0604020202020204" pitchFamily="34" charset="0"/>
                <a:cs typeface="Arial" panose="020B0604020202020204" pitchFamily="34" charset="0"/>
              </a:rPr>
              <a:t>Anastario</a:t>
            </a:r>
            <a:r>
              <a:rPr lang="en-AU" dirty="0">
                <a:solidFill>
                  <a:schemeClr val="tx1"/>
                </a:solidFill>
                <a:latin typeface="Arial" panose="020B0604020202020204" pitchFamily="34" charset="0"/>
                <a:cs typeface="Arial" panose="020B0604020202020204" pitchFamily="34" charset="0"/>
              </a:rPr>
              <a:t>, M., &amp; </a:t>
            </a:r>
            <a:r>
              <a:rPr lang="en-AU" dirty="0" err="1">
                <a:solidFill>
                  <a:schemeClr val="tx1"/>
                </a:solidFill>
                <a:latin typeface="Arial" panose="020B0604020202020204" pitchFamily="34" charset="0"/>
                <a:cs typeface="Arial" panose="020B0604020202020204" pitchFamily="34" charset="0"/>
              </a:rPr>
              <a:t>Schmalzbauer</a:t>
            </a:r>
            <a:r>
              <a:rPr lang="en-AU" dirty="0">
                <a:solidFill>
                  <a:schemeClr val="tx1"/>
                </a:solidFill>
                <a:latin typeface="Arial" panose="020B0604020202020204" pitchFamily="34" charset="0"/>
                <a:cs typeface="Arial" panose="020B0604020202020204" pitchFamily="34" charset="0"/>
              </a:rPr>
              <a:t>, L. (2008). Piloting the time diary method among Honduran immigrants: gendered time use. </a:t>
            </a:r>
            <a:r>
              <a:rPr lang="en-AU" i="1" dirty="0">
                <a:solidFill>
                  <a:schemeClr val="tx1"/>
                </a:solidFill>
                <a:latin typeface="Arial" panose="020B0604020202020204" pitchFamily="34" charset="0"/>
                <a:cs typeface="Arial" panose="020B0604020202020204" pitchFamily="34" charset="0"/>
              </a:rPr>
              <a:t>Journal of Immigrant and Minority Health, 10</a:t>
            </a:r>
            <a:r>
              <a:rPr lang="en-AU" dirty="0">
                <a:solidFill>
                  <a:schemeClr val="tx1"/>
                </a:solidFill>
                <a:latin typeface="Arial" panose="020B0604020202020204" pitchFamily="34" charset="0"/>
                <a:cs typeface="Arial" panose="020B0604020202020204" pitchFamily="34" charset="0"/>
              </a:rPr>
              <a:t>(5), 437-443. </a:t>
            </a:r>
            <a:endParaRPr lang="en-AU" i="1"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Bowers, B., Cohen, L. W., Elliot, A. E., Grabowski, D. C., Fishman, N. W., Sharkey, S. S., . . . Kemper, P. (2013). Creating and supporting a mixed methods health services research team. </a:t>
            </a:r>
            <a:r>
              <a:rPr lang="en-AU" i="1" dirty="0">
                <a:solidFill>
                  <a:schemeClr val="tx1"/>
                </a:solidFill>
                <a:latin typeface="Arial" panose="020B0604020202020204" pitchFamily="34" charset="0"/>
                <a:cs typeface="Arial" panose="020B0604020202020204" pitchFamily="34" charset="0"/>
              </a:rPr>
              <a:t>Health services research, 48</a:t>
            </a:r>
            <a:r>
              <a:rPr lang="en-AU" dirty="0">
                <a:solidFill>
                  <a:schemeClr val="tx1"/>
                </a:solidFill>
                <a:latin typeface="Arial" panose="020B0604020202020204" pitchFamily="34" charset="0"/>
                <a:cs typeface="Arial" panose="020B0604020202020204" pitchFamily="34" charset="0"/>
              </a:rPr>
              <a:t>(6pt2), 2157-2180.</a:t>
            </a:r>
          </a:p>
          <a:p>
            <a:r>
              <a:rPr lang="en-AU" dirty="0">
                <a:solidFill>
                  <a:schemeClr val="tx1"/>
                </a:solidFill>
                <a:latin typeface="Arial" panose="020B0604020202020204" pitchFamily="34" charset="0"/>
                <a:cs typeface="Arial" panose="020B0604020202020204" pitchFamily="34" charset="0"/>
              </a:rPr>
              <a:t>Bryman, A. (2006). Integrating quantitative and qualitative research: how is it done? </a:t>
            </a:r>
            <a:r>
              <a:rPr lang="en-AU" i="1" dirty="0">
                <a:solidFill>
                  <a:schemeClr val="tx1"/>
                </a:solidFill>
                <a:latin typeface="Arial" panose="020B0604020202020204" pitchFamily="34" charset="0"/>
                <a:cs typeface="Arial" panose="020B0604020202020204" pitchFamily="34" charset="0"/>
              </a:rPr>
              <a:t>Qualitative Research, 6</a:t>
            </a:r>
            <a:r>
              <a:rPr lang="en-AU" dirty="0">
                <a:solidFill>
                  <a:schemeClr val="tx1"/>
                </a:solidFill>
                <a:latin typeface="Arial" panose="020B0604020202020204" pitchFamily="34" charset="0"/>
                <a:cs typeface="Arial" panose="020B0604020202020204" pitchFamily="34" charset="0"/>
              </a:rPr>
              <a:t>(1), 97-113. </a:t>
            </a:r>
            <a:endParaRPr lang="en-AU" i="1"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Creswell, J. W., &amp; Creswell, J. D. (2003). </a:t>
            </a:r>
            <a:r>
              <a:rPr lang="en-AU" i="1" dirty="0">
                <a:solidFill>
                  <a:schemeClr val="tx1"/>
                </a:solidFill>
                <a:latin typeface="Arial" panose="020B0604020202020204" pitchFamily="34" charset="0"/>
                <a:cs typeface="Arial" panose="020B0604020202020204" pitchFamily="34" charset="0"/>
              </a:rPr>
              <a:t>Research design: Qualitative, quantitative, and mixed methods approaches</a:t>
            </a:r>
            <a:r>
              <a:rPr lang="en-AU" dirty="0">
                <a:solidFill>
                  <a:schemeClr val="tx1"/>
                </a:solidFill>
                <a:latin typeface="Arial" panose="020B0604020202020204" pitchFamily="34" charset="0"/>
                <a:cs typeface="Arial" panose="020B0604020202020204" pitchFamily="34" charset="0"/>
              </a:rPr>
              <a:t>: Sage publications.</a:t>
            </a:r>
            <a:endParaRPr lang="en-AU" i="1"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Doyle, L., Brady, A.-M., &amp; Byrne, G. (2016). An overview of mixed methods research–revisited. </a:t>
            </a:r>
            <a:r>
              <a:rPr lang="en-AU" i="1" dirty="0">
                <a:solidFill>
                  <a:schemeClr val="tx1"/>
                </a:solidFill>
                <a:latin typeface="Arial" panose="020B0604020202020204" pitchFamily="34" charset="0"/>
                <a:cs typeface="Arial" panose="020B0604020202020204" pitchFamily="34" charset="0"/>
              </a:rPr>
              <a:t>Journal of research in nursing, 21</a:t>
            </a:r>
            <a:r>
              <a:rPr lang="en-AU" dirty="0">
                <a:solidFill>
                  <a:schemeClr val="tx1"/>
                </a:solidFill>
                <a:latin typeface="Arial" panose="020B0604020202020204" pitchFamily="34" charset="0"/>
                <a:cs typeface="Arial" panose="020B0604020202020204" pitchFamily="34" charset="0"/>
              </a:rPr>
              <a:t>(8), 623-635. </a:t>
            </a:r>
          </a:p>
          <a:p>
            <a:r>
              <a:rPr lang="en-AU" dirty="0">
                <a:solidFill>
                  <a:schemeClr val="tx1"/>
                </a:solidFill>
                <a:latin typeface="Arial" panose="020B0604020202020204" pitchFamily="34" charset="0"/>
                <a:cs typeface="Arial" panose="020B0604020202020204" pitchFamily="34" charset="0"/>
              </a:rPr>
              <a:t>Fries, C. J. (2009). Bourdieu’s reflexive sociology as a theoretical basis for mixed methods research: An application to complementary and alternative medicine. </a:t>
            </a:r>
            <a:r>
              <a:rPr lang="en-AU" i="1" dirty="0">
                <a:solidFill>
                  <a:schemeClr val="tx1"/>
                </a:solidFill>
                <a:latin typeface="Arial" panose="020B0604020202020204" pitchFamily="34" charset="0"/>
                <a:cs typeface="Arial" panose="020B0604020202020204" pitchFamily="34" charset="0"/>
              </a:rPr>
              <a:t>Journal of Mixed Methods Research, 3</a:t>
            </a:r>
            <a:r>
              <a:rPr lang="en-AU" dirty="0">
                <a:solidFill>
                  <a:schemeClr val="tx1"/>
                </a:solidFill>
                <a:latin typeface="Arial" panose="020B0604020202020204" pitchFamily="34" charset="0"/>
                <a:cs typeface="Arial" panose="020B0604020202020204" pitchFamily="34" charset="0"/>
              </a:rPr>
              <a:t>(4), 326-348. </a:t>
            </a:r>
          </a:p>
          <a:p>
            <a:r>
              <a:rPr lang="en-AU" dirty="0">
                <a:solidFill>
                  <a:schemeClr val="tx1"/>
                </a:solidFill>
                <a:latin typeface="Arial" panose="020B0604020202020204" pitchFamily="34" charset="0"/>
                <a:cs typeface="Arial" panose="020B0604020202020204" pitchFamily="34" charset="0"/>
              </a:rPr>
              <a:t>Halcomb, E. J. (2018). Mixed methods research: The issues beyond combining methods.</a:t>
            </a:r>
            <a:endParaRPr lang="en-AU" i="1" dirty="0">
              <a:solidFill>
                <a:schemeClr val="tx1"/>
              </a:solidFill>
              <a:latin typeface="Arial" panose="020B0604020202020204" pitchFamily="34" charset="0"/>
              <a:cs typeface="Arial" panose="020B0604020202020204" pitchFamily="34" charset="0"/>
            </a:endParaRPr>
          </a:p>
          <a:p>
            <a:r>
              <a:rPr lang="en-AU" dirty="0" err="1">
                <a:solidFill>
                  <a:schemeClr val="tx1"/>
                </a:solidFill>
                <a:latin typeface="Arial" panose="020B0604020202020204" pitchFamily="34" charset="0"/>
                <a:cs typeface="Arial" panose="020B0604020202020204" pitchFamily="34" charset="0"/>
              </a:rPr>
              <a:t>Ivankova</a:t>
            </a:r>
            <a:r>
              <a:rPr lang="en-AU" dirty="0">
                <a:solidFill>
                  <a:schemeClr val="tx1"/>
                </a:solidFill>
                <a:latin typeface="Arial" panose="020B0604020202020204" pitchFamily="34" charset="0"/>
                <a:cs typeface="Arial" panose="020B0604020202020204" pitchFamily="34" charset="0"/>
              </a:rPr>
              <a:t>, N. V., Creswell, J. W., &amp; Stick, S. L. (2006). Using mixed-methods sequential explanatory design: From theory to practice. </a:t>
            </a:r>
            <a:r>
              <a:rPr lang="en-AU" i="1" dirty="0">
                <a:solidFill>
                  <a:schemeClr val="tx1"/>
                </a:solidFill>
                <a:latin typeface="Arial" panose="020B0604020202020204" pitchFamily="34" charset="0"/>
                <a:cs typeface="Arial" panose="020B0604020202020204" pitchFamily="34" charset="0"/>
              </a:rPr>
              <a:t>Field methods, 18</a:t>
            </a:r>
            <a:r>
              <a:rPr lang="en-AU" dirty="0">
                <a:solidFill>
                  <a:schemeClr val="tx1"/>
                </a:solidFill>
                <a:latin typeface="Arial" panose="020B0604020202020204" pitchFamily="34" charset="0"/>
                <a:cs typeface="Arial" panose="020B0604020202020204" pitchFamily="34" charset="0"/>
              </a:rPr>
              <a:t>(1), 3-20. </a:t>
            </a:r>
          </a:p>
          <a:p>
            <a:r>
              <a:rPr lang="en-AU" dirty="0" err="1">
                <a:solidFill>
                  <a:schemeClr val="tx1"/>
                </a:solidFill>
                <a:latin typeface="Arial" panose="020B0604020202020204" pitchFamily="34" charset="0"/>
                <a:cs typeface="Arial" panose="020B0604020202020204" pitchFamily="34" charset="0"/>
              </a:rPr>
              <a:t>Liem</a:t>
            </a:r>
            <a:r>
              <a:rPr lang="en-AU" dirty="0">
                <a:solidFill>
                  <a:schemeClr val="tx1"/>
                </a:solidFill>
                <a:latin typeface="Arial" panose="020B0604020202020204" pitchFamily="34" charset="0"/>
                <a:cs typeface="Arial" panose="020B0604020202020204" pitchFamily="34" charset="0"/>
              </a:rPr>
              <a:t>, A. (2018). Interview schedule development for a Sequential explanatory mixed method design: complementary-alternative medicine (CAM) study among Indonesian psychologists. </a:t>
            </a:r>
            <a:r>
              <a:rPr lang="en-AU" i="1" dirty="0">
                <a:solidFill>
                  <a:schemeClr val="tx1"/>
                </a:solidFill>
                <a:latin typeface="Arial" panose="020B0604020202020204" pitchFamily="34" charset="0"/>
                <a:cs typeface="Arial" panose="020B0604020202020204" pitchFamily="34" charset="0"/>
              </a:rPr>
              <a:t>International Journal of Social Research Methodology, 21</a:t>
            </a:r>
            <a:r>
              <a:rPr lang="en-AU" dirty="0">
                <a:solidFill>
                  <a:schemeClr val="tx1"/>
                </a:solidFill>
                <a:latin typeface="Arial" panose="020B0604020202020204" pitchFamily="34" charset="0"/>
                <a:cs typeface="Arial" panose="020B0604020202020204" pitchFamily="34" charset="0"/>
              </a:rPr>
              <a:t>(4), 513-525. </a:t>
            </a:r>
          </a:p>
          <a:p>
            <a:endParaRPr lang="en-AU" i="1" dirty="0">
              <a:solidFill>
                <a:schemeClr val="tx1"/>
              </a:solidFill>
              <a:latin typeface="Arial" panose="020B0604020202020204" pitchFamily="34" charset="0"/>
              <a:cs typeface="Arial" panose="020B0604020202020204" pitchFamily="34" charset="0"/>
            </a:endParaRPr>
          </a:p>
          <a:p>
            <a:endParaRPr lang="en-AU" dirty="0">
              <a:solidFill>
                <a:schemeClr val="tx1"/>
              </a:solidFill>
              <a:latin typeface="Arial" panose="020B0604020202020204" pitchFamily="34" charset="0"/>
              <a:cs typeface="Arial" panose="020B0604020202020204" pitchFamily="34" charset="0"/>
            </a:endParaRPr>
          </a:p>
          <a:p>
            <a:endParaRPr lang="en-AU" i="1" dirty="0">
              <a:solidFill>
                <a:schemeClr val="tx1"/>
              </a:solidFill>
              <a:latin typeface="Arial" panose="020B0604020202020204" pitchFamily="34" charset="0"/>
              <a:cs typeface="Arial" panose="020B0604020202020204" pitchFamily="34" charset="0"/>
            </a:endParaRPr>
          </a:p>
          <a:p>
            <a:endParaRPr lang="en-AU" i="1" dirty="0"/>
          </a:p>
        </p:txBody>
      </p:sp>
      <p:sp>
        <p:nvSpPr>
          <p:cNvPr id="4" name="Slide Number Placeholder 3">
            <a:extLst>
              <a:ext uri="{FF2B5EF4-FFF2-40B4-BE49-F238E27FC236}">
                <a16:creationId xmlns:a16="http://schemas.microsoft.com/office/drawing/2014/main" id="{43EDA896-8B9B-45DE-A76F-C73EBBB59F0E}"/>
              </a:ext>
            </a:extLst>
          </p:cNvPr>
          <p:cNvSpPr>
            <a:spLocks noGrp="1"/>
          </p:cNvSpPr>
          <p:nvPr>
            <p:ph type="sldNum" sz="quarter" idx="12"/>
          </p:nvPr>
        </p:nvSpPr>
        <p:spPr/>
        <p:txBody>
          <a:bodyPr/>
          <a:lstStyle/>
          <a:p>
            <a:fld id="{34B7E4EF-A1BD-40F4-AB7B-04F084DD991D}" type="slidenum">
              <a:rPr lang="en-US" smtClean="0"/>
              <a:t>41</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4228279426"/>
      </p:ext>
    </p:extLst>
  </p:cSld>
  <p:clrMapOvr>
    <a:masterClrMapping/>
  </p:clrMapOvr>
  <mc:AlternateContent xmlns:mc="http://schemas.openxmlformats.org/markup-compatibility/2006" xmlns:p14="http://schemas.microsoft.com/office/powerpoint/2010/main">
    <mc:Choice Requires="p14">
      <p:transition spd="slow" p14:dur="2000" advTm="17650"/>
    </mc:Choice>
    <mc:Fallback xmlns="">
      <p:transition spd="slow" advTm="1765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25D0B-B8F0-4660-A6EE-92FB0255C5E8}"/>
              </a:ext>
            </a:extLst>
          </p:cNvPr>
          <p:cNvSpPr>
            <a:spLocks noGrp="1"/>
          </p:cNvSpPr>
          <p:nvPr>
            <p:ph type="title"/>
          </p:nvPr>
        </p:nvSpPr>
        <p:spPr>
          <a:xfrm>
            <a:off x="755374" y="609600"/>
            <a:ext cx="10263146" cy="799824"/>
          </a:xfrm>
        </p:spPr>
        <p:txBody>
          <a:bodyPr/>
          <a:lstStyle/>
          <a:p>
            <a:r>
              <a:rPr lang="en-AU" b="1" dirty="0">
                <a:solidFill>
                  <a:schemeClr val="tx1"/>
                </a:solidFill>
                <a:latin typeface="Arial" panose="020B0604020202020204" pitchFamily="34" charset="0"/>
                <a:cs typeface="Arial" panose="020B0604020202020204" pitchFamily="34" charset="0"/>
              </a:rPr>
              <a:t>References (Continued) </a:t>
            </a:r>
            <a:endParaRPr lang="en-AU" dirty="0"/>
          </a:p>
        </p:txBody>
      </p:sp>
      <p:sp>
        <p:nvSpPr>
          <p:cNvPr id="3" name="Content Placeholder 2">
            <a:extLst>
              <a:ext uri="{FF2B5EF4-FFF2-40B4-BE49-F238E27FC236}">
                <a16:creationId xmlns:a16="http://schemas.microsoft.com/office/drawing/2014/main" id="{9468D77C-F900-4BC7-BC3F-7C9EA87B3692}"/>
              </a:ext>
            </a:extLst>
          </p:cNvPr>
          <p:cNvSpPr>
            <a:spLocks noGrp="1"/>
          </p:cNvSpPr>
          <p:nvPr>
            <p:ph idx="1"/>
          </p:nvPr>
        </p:nvSpPr>
        <p:spPr>
          <a:xfrm>
            <a:off x="1143000" y="1537252"/>
            <a:ext cx="9872871" cy="4558748"/>
          </a:xfrm>
        </p:spPr>
        <p:txBody>
          <a:bodyPr>
            <a:normAutofit fontScale="55000" lnSpcReduction="20000"/>
          </a:bodyPr>
          <a:lstStyle/>
          <a:p>
            <a:r>
              <a:rPr lang="en-AU" dirty="0">
                <a:solidFill>
                  <a:schemeClr val="tx1"/>
                </a:solidFill>
                <a:latin typeface="Arial" panose="020B0604020202020204" pitchFamily="34" charset="0"/>
                <a:cs typeface="Arial" panose="020B0604020202020204" pitchFamily="34" charset="0"/>
              </a:rPr>
              <a:t>McAuley, C., McCurry, N., Knapp, M., Beecham, J., &amp; </a:t>
            </a:r>
            <a:r>
              <a:rPr lang="en-AU" dirty="0" err="1">
                <a:solidFill>
                  <a:schemeClr val="tx1"/>
                </a:solidFill>
                <a:latin typeface="Arial" panose="020B0604020202020204" pitchFamily="34" charset="0"/>
                <a:cs typeface="Arial" panose="020B0604020202020204" pitchFamily="34" charset="0"/>
              </a:rPr>
              <a:t>Sleed</a:t>
            </a:r>
            <a:r>
              <a:rPr lang="en-AU" dirty="0">
                <a:solidFill>
                  <a:schemeClr val="tx1"/>
                </a:solidFill>
                <a:latin typeface="Arial" panose="020B0604020202020204" pitchFamily="34" charset="0"/>
                <a:cs typeface="Arial" panose="020B0604020202020204" pitchFamily="34" charset="0"/>
              </a:rPr>
              <a:t>, M. (2006). Young families under stress: assessing maternal and child well‐being using a mixed‐methods approach. </a:t>
            </a:r>
            <a:r>
              <a:rPr lang="en-AU" i="1" dirty="0">
                <a:solidFill>
                  <a:schemeClr val="tx1"/>
                </a:solidFill>
                <a:latin typeface="Arial" panose="020B0604020202020204" pitchFamily="34" charset="0"/>
                <a:cs typeface="Arial" panose="020B0604020202020204" pitchFamily="34" charset="0"/>
              </a:rPr>
              <a:t>Child &amp; Family Social Work, 11</a:t>
            </a:r>
            <a:r>
              <a:rPr lang="en-AU" dirty="0">
                <a:solidFill>
                  <a:schemeClr val="tx1"/>
                </a:solidFill>
                <a:latin typeface="Arial" panose="020B0604020202020204" pitchFamily="34" charset="0"/>
                <a:cs typeface="Arial" panose="020B0604020202020204" pitchFamily="34" charset="0"/>
              </a:rPr>
              <a:t>(1), 43-54. </a:t>
            </a:r>
            <a:endParaRPr lang="en-AU" i="1" dirty="0">
              <a:solidFill>
                <a:schemeClr val="tx1"/>
              </a:solidFill>
              <a:latin typeface="Arial" panose="020B0604020202020204" pitchFamily="34" charset="0"/>
              <a:cs typeface="Arial" panose="020B0604020202020204" pitchFamily="34" charset="0"/>
            </a:endParaRPr>
          </a:p>
          <a:p>
            <a:r>
              <a:rPr lang="en-AU" dirty="0" err="1">
                <a:solidFill>
                  <a:schemeClr val="tx1"/>
                </a:solidFill>
                <a:latin typeface="Arial" panose="020B0604020202020204" pitchFamily="34" charset="0"/>
                <a:cs typeface="Arial" panose="020B0604020202020204" pitchFamily="34" charset="0"/>
              </a:rPr>
              <a:t>Migiro</a:t>
            </a:r>
            <a:r>
              <a:rPr lang="en-AU" dirty="0">
                <a:solidFill>
                  <a:schemeClr val="tx1"/>
                </a:solidFill>
                <a:latin typeface="Arial" panose="020B0604020202020204" pitchFamily="34" charset="0"/>
                <a:cs typeface="Arial" panose="020B0604020202020204" pitchFamily="34" charset="0"/>
              </a:rPr>
              <a:t>, S., &amp; </a:t>
            </a:r>
            <a:r>
              <a:rPr lang="en-AU" dirty="0" err="1">
                <a:solidFill>
                  <a:schemeClr val="tx1"/>
                </a:solidFill>
                <a:latin typeface="Arial" panose="020B0604020202020204" pitchFamily="34" charset="0"/>
                <a:cs typeface="Arial" panose="020B0604020202020204" pitchFamily="34" charset="0"/>
              </a:rPr>
              <a:t>Magangi</a:t>
            </a:r>
            <a:r>
              <a:rPr lang="en-AU" dirty="0">
                <a:solidFill>
                  <a:schemeClr val="tx1"/>
                </a:solidFill>
                <a:latin typeface="Arial" panose="020B0604020202020204" pitchFamily="34" charset="0"/>
                <a:cs typeface="Arial" panose="020B0604020202020204" pitchFamily="34" charset="0"/>
              </a:rPr>
              <a:t>, B. (2011). Mixed methods: A review of literature and the future of the new research paradigm. </a:t>
            </a:r>
            <a:r>
              <a:rPr lang="en-AU" i="1" dirty="0">
                <a:solidFill>
                  <a:schemeClr val="tx1"/>
                </a:solidFill>
                <a:latin typeface="Arial" panose="020B0604020202020204" pitchFamily="34" charset="0"/>
                <a:cs typeface="Arial" panose="020B0604020202020204" pitchFamily="34" charset="0"/>
              </a:rPr>
              <a:t>African journal of business management, 5</a:t>
            </a:r>
            <a:r>
              <a:rPr lang="en-AU" dirty="0">
                <a:solidFill>
                  <a:schemeClr val="tx1"/>
                </a:solidFill>
                <a:latin typeface="Arial" panose="020B0604020202020204" pitchFamily="34" charset="0"/>
                <a:cs typeface="Arial" panose="020B0604020202020204" pitchFamily="34" charset="0"/>
              </a:rPr>
              <a:t>(10), 3757-3764. </a:t>
            </a:r>
            <a:endParaRPr lang="en-AU" i="1"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Morse, J. M. (1991). Approaches to qualitative-quantitative methodological triangulation. </a:t>
            </a:r>
            <a:r>
              <a:rPr lang="en-AU" i="1" dirty="0">
                <a:solidFill>
                  <a:schemeClr val="tx1"/>
                </a:solidFill>
                <a:latin typeface="Arial" panose="020B0604020202020204" pitchFamily="34" charset="0"/>
                <a:cs typeface="Arial" panose="020B0604020202020204" pitchFamily="34" charset="0"/>
              </a:rPr>
              <a:t>Nursing research, 40</a:t>
            </a:r>
            <a:r>
              <a:rPr lang="en-AU" dirty="0">
                <a:solidFill>
                  <a:schemeClr val="tx1"/>
                </a:solidFill>
                <a:latin typeface="Arial" panose="020B0604020202020204" pitchFamily="34" charset="0"/>
                <a:cs typeface="Arial" panose="020B0604020202020204" pitchFamily="34" charset="0"/>
              </a:rPr>
              <a:t>(2), 120-123. </a:t>
            </a:r>
          </a:p>
          <a:p>
            <a:r>
              <a:rPr lang="en-AU" dirty="0" err="1">
                <a:solidFill>
                  <a:schemeClr val="tx1"/>
                </a:solidFill>
                <a:latin typeface="Arial" panose="020B0604020202020204" pitchFamily="34" charset="0"/>
                <a:cs typeface="Arial" panose="020B0604020202020204" pitchFamily="34" charset="0"/>
              </a:rPr>
              <a:t>Neri</a:t>
            </a:r>
            <a:r>
              <a:rPr lang="en-AU" dirty="0">
                <a:solidFill>
                  <a:schemeClr val="tx1"/>
                </a:solidFill>
                <a:latin typeface="Arial" panose="020B0604020202020204" pitchFamily="34" charset="0"/>
                <a:cs typeface="Arial" panose="020B0604020202020204" pitchFamily="34" charset="0"/>
              </a:rPr>
              <a:t>, M. T., &amp; Kroll, T. (2003). Understanding the consequences of access barriers to health care: experiences of adults with disabilities. </a:t>
            </a:r>
            <a:r>
              <a:rPr lang="en-AU" i="1" dirty="0">
                <a:solidFill>
                  <a:schemeClr val="tx1"/>
                </a:solidFill>
                <a:latin typeface="Arial" panose="020B0604020202020204" pitchFamily="34" charset="0"/>
                <a:cs typeface="Arial" panose="020B0604020202020204" pitchFamily="34" charset="0"/>
              </a:rPr>
              <a:t>Disability and rehabilitation, 25</a:t>
            </a:r>
            <a:r>
              <a:rPr lang="en-AU" dirty="0">
                <a:solidFill>
                  <a:schemeClr val="tx1"/>
                </a:solidFill>
                <a:latin typeface="Arial" panose="020B0604020202020204" pitchFamily="34" charset="0"/>
                <a:cs typeface="Arial" panose="020B0604020202020204" pitchFamily="34" charset="0"/>
              </a:rPr>
              <a:t>(2), 85-96. </a:t>
            </a:r>
            <a:endParaRPr lang="en-AU" i="1"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 Scott, C., &amp; Sutton, R. E. (2009). Emotions and change during professional development for teachers: A mixed methods study. </a:t>
            </a:r>
            <a:r>
              <a:rPr lang="en-AU" i="1" dirty="0">
                <a:solidFill>
                  <a:schemeClr val="tx1"/>
                </a:solidFill>
                <a:latin typeface="Arial" panose="020B0604020202020204" pitchFamily="34" charset="0"/>
                <a:cs typeface="Arial" panose="020B0604020202020204" pitchFamily="34" charset="0"/>
              </a:rPr>
              <a:t>Journal of Mixed Methods Research, 3</a:t>
            </a:r>
            <a:r>
              <a:rPr lang="en-AU" dirty="0">
                <a:solidFill>
                  <a:schemeClr val="tx1"/>
                </a:solidFill>
                <a:latin typeface="Arial" panose="020B0604020202020204" pitchFamily="34" charset="0"/>
                <a:cs typeface="Arial" panose="020B0604020202020204" pitchFamily="34" charset="0"/>
              </a:rPr>
              <a:t>(2), 151-171</a:t>
            </a:r>
          </a:p>
          <a:p>
            <a:r>
              <a:rPr lang="en-AU" dirty="0" err="1">
                <a:solidFill>
                  <a:schemeClr val="tx1"/>
                </a:solidFill>
                <a:latin typeface="Arial" panose="020B0604020202020204" pitchFamily="34" charset="0"/>
                <a:cs typeface="Arial" panose="020B0604020202020204" pitchFamily="34" charset="0"/>
              </a:rPr>
              <a:t>Neri</a:t>
            </a:r>
            <a:r>
              <a:rPr lang="en-AU" dirty="0">
                <a:solidFill>
                  <a:schemeClr val="tx1"/>
                </a:solidFill>
                <a:latin typeface="Arial" panose="020B0604020202020204" pitchFamily="34" charset="0"/>
                <a:cs typeface="Arial" panose="020B0604020202020204" pitchFamily="34" charset="0"/>
              </a:rPr>
              <a:t>, M., Kroll, T., &amp; </a:t>
            </a:r>
            <a:r>
              <a:rPr lang="en-AU" dirty="0" err="1">
                <a:solidFill>
                  <a:schemeClr val="tx1"/>
                </a:solidFill>
                <a:latin typeface="Arial" panose="020B0604020202020204" pitchFamily="34" charset="0"/>
                <a:cs typeface="Arial" panose="020B0604020202020204" pitchFamily="34" charset="0"/>
              </a:rPr>
              <a:t>Groah</a:t>
            </a:r>
            <a:r>
              <a:rPr lang="en-AU" dirty="0">
                <a:solidFill>
                  <a:schemeClr val="tx1"/>
                </a:solidFill>
                <a:latin typeface="Arial" panose="020B0604020202020204" pitchFamily="34" charset="0"/>
                <a:cs typeface="Arial" panose="020B0604020202020204" pitchFamily="34" charset="0"/>
              </a:rPr>
              <a:t>, S. (2005). Towards consumer-defined exercise programs for people with spinal cord injury: focus group findings. </a:t>
            </a:r>
            <a:r>
              <a:rPr lang="en-AU" i="1" dirty="0">
                <a:solidFill>
                  <a:schemeClr val="tx1"/>
                </a:solidFill>
                <a:latin typeface="Arial" panose="020B0604020202020204" pitchFamily="34" charset="0"/>
                <a:cs typeface="Arial" panose="020B0604020202020204" pitchFamily="34" charset="0"/>
              </a:rPr>
              <a:t>Journal of Spinal Cord Medicine, 28</a:t>
            </a:r>
            <a:r>
              <a:rPr lang="en-AU" dirty="0">
                <a:solidFill>
                  <a:schemeClr val="tx1"/>
                </a:solidFill>
                <a:latin typeface="Arial" panose="020B0604020202020204" pitchFamily="34" charset="0"/>
                <a:cs typeface="Arial" panose="020B0604020202020204" pitchFamily="34" charset="0"/>
              </a:rPr>
              <a:t>(2), 132. . </a:t>
            </a:r>
          </a:p>
          <a:p>
            <a:r>
              <a:rPr lang="en-AU" dirty="0">
                <a:solidFill>
                  <a:schemeClr val="tx1"/>
                </a:solidFill>
                <a:latin typeface="Arial" panose="020B0604020202020204" pitchFamily="34" charset="0"/>
                <a:cs typeface="Arial" panose="020B0604020202020204" pitchFamily="34" charset="0"/>
              </a:rPr>
              <a:t>Strasser, F., Binswanger, J., Cerny, T., &amp; Kesselring, A. (2007). Fighting a losing battle: eating-related distress of men with advanced cancer and their female partners. A mixed-methods study. </a:t>
            </a:r>
            <a:r>
              <a:rPr lang="en-AU" i="1" dirty="0">
                <a:solidFill>
                  <a:schemeClr val="tx1"/>
                </a:solidFill>
                <a:latin typeface="Arial" panose="020B0604020202020204" pitchFamily="34" charset="0"/>
                <a:cs typeface="Arial" panose="020B0604020202020204" pitchFamily="34" charset="0"/>
              </a:rPr>
              <a:t>Palliative medicine, 21</a:t>
            </a:r>
            <a:r>
              <a:rPr lang="en-AU" dirty="0">
                <a:solidFill>
                  <a:schemeClr val="tx1"/>
                </a:solidFill>
                <a:latin typeface="Arial" panose="020B0604020202020204" pitchFamily="34" charset="0"/>
                <a:cs typeface="Arial" panose="020B0604020202020204" pitchFamily="34" charset="0"/>
              </a:rPr>
              <a:t>(2), 129-137. </a:t>
            </a:r>
            <a:endParaRPr lang="en-AU" i="1"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Teddlie, C., &amp; </a:t>
            </a:r>
            <a:r>
              <a:rPr lang="en-AU" dirty="0" err="1">
                <a:solidFill>
                  <a:schemeClr val="tx1"/>
                </a:solidFill>
                <a:latin typeface="Arial" panose="020B0604020202020204" pitchFamily="34" charset="0"/>
                <a:cs typeface="Arial" panose="020B0604020202020204" pitchFamily="34" charset="0"/>
              </a:rPr>
              <a:t>Tashakkori</a:t>
            </a:r>
            <a:r>
              <a:rPr lang="en-AU" dirty="0">
                <a:solidFill>
                  <a:schemeClr val="tx1"/>
                </a:solidFill>
                <a:latin typeface="Arial" panose="020B0604020202020204" pitchFamily="34" charset="0"/>
                <a:cs typeface="Arial" panose="020B0604020202020204" pitchFamily="34" charset="0"/>
              </a:rPr>
              <a:t>, A. (2009). </a:t>
            </a:r>
            <a:r>
              <a:rPr lang="en-AU" i="1" dirty="0">
                <a:solidFill>
                  <a:schemeClr val="tx1"/>
                </a:solidFill>
                <a:latin typeface="Arial" panose="020B0604020202020204" pitchFamily="34" charset="0"/>
                <a:cs typeface="Arial" panose="020B0604020202020204" pitchFamily="34" charset="0"/>
              </a:rPr>
              <a:t>Foundations of mixed methods research: Integrating quantitative and qualitative approaches in the social and </a:t>
            </a:r>
            <a:r>
              <a:rPr lang="en-AU" i="1" dirty="0" err="1">
                <a:solidFill>
                  <a:schemeClr val="tx1"/>
                </a:solidFill>
                <a:latin typeface="Arial" panose="020B0604020202020204" pitchFamily="34" charset="0"/>
                <a:cs typeface="Arial" panose="020B0604020202020204" pitchFamily="34" charset="0"/>
              </a:rPr>
              <a:t>behavioral</a:t>
            </a:r>
            <a:r>
              <a:rPr lang="en-AU" i="1" dirty="0">
                <a:solidFill>
                  <a:schemeClr val="tx1"/>
                </a:solidFill>
                <a:latin typeface="Arial" panose="020B0604020202020204" pitchFamily="34" charset="0"/>
                <a:cs typeface="Arial" panose="020B0604020202020204" pitchFamily="34" charset="0"/>
              </a:rPr>
              <a:t> sciences</a:t>
            </a:r>
            <a:r>
              <a:rPr lang="en-AU" dirty="0">
                <a:solidFill>
                  <a:schemeClr val="tx1"/>
                </a:solidFill>
                <a:latin typeface="Arial" panose="020B0604020202020204" pitchFamily="34" charset="0"/>
                <a:cs typeface="Arial" panose="020B0604020202020204" pitchFamily="34" charset="0"/>
              </a:rPr>
              <a:t>: Sage.</a:t>
            </a:r>
          </a:p>
          <a:p>
            <a:r>
              <a:rPr lang="en-AU" dirty="0">
                <a:solidFill>
                  <a:schemeClr val="tx1"/>
                </a:solidFill>
                <a:latin typeface="Arial" panose="020B0604020202020204" pitchFamily="34" charset="0"/>
                <a:cs typeface="Arial" panose="020B0604020202020204" pitchFamily="34" charset="0"/>
              </a:rPr>
              <a:t>Teddlie, C., &amp; </a:t>
            </a:r>
            <a:r>
              <a:rPr lang="en-AU" dirty="0" err="1">
                <a:solidFill>
                  <a:schemeClr val="tx1"/>
                </a:solidFill>
                <a:latin typeface="Arial" panose="020B0604020202020204" pitchFamily="34" charset="0"/>
                <a:cs typeface="Arial" panose="020B0604020202020204" pitchFamily="34" charset="0"/>
              </a:rPr>
              <a:t>Tashakkori</a:t>
            </a:r>
            <a:r>
              <a:rPr lang="en-AU" dirty="0">
                <a:solidFill>
                  <a:schemeClr val="tx1"/>
                </a:solidFill>
                <a:latin typeface="Arial" panose="020B0604020202020204" pitchFamily="34" charset="0"/>
                <a:cs typeface="Arial" panose="020B0604020202020204" pitchFamily="34" charset="0"/>
              </a:rPr>
              <a:t>, A. (2003). Major issues and </a:t>
            </a:r>
            <a:r>
              <a:rPr lang="en-AU" dirty="0" err="1">
                <a:solidFill>
                  <a:schemeClr val="tx1"/>
                </a:solidFill>
                <a:latin typeface="Arial" panose="020B0604020202020204" pitchFamily="34" charset="0"/>
                <a:cs typeface="Arial" panose="020B0604020202020204" pitchFamily="34" charset="0"/>
              </a:rPr>
              <a:t>controveries</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inthe</a:t>
            </a:r>
            <a:r>
              <a:rPr lang="en-AU" dirty="0">
                <a:solidFill>
                  <a:schemeClr val="tx1"/>
                </a:solidFill>
                <a:latin typeface="Arial" panose="020B0604020202020204" pitchFamily="34" charset="0"/>
                <a:cs typeface="Arial" panose="020B0604020202020204" pitchFamily="34" charset="0"/>
              </a:rPr>
              <a:t> use of mixed methods in the social and </a:t>
            </a:r>
            <a:r>
              <a:rPr lang="en-AU" dirty="0" err="1">
                <a:solidFill>
                  <a:schemeClr val="tx1"/>
                </a:solidFill>
                <a:latin typeface="Arial" panose="020B0604020202020204" pitchFamily="34" charset="0"/>
                <a:cs typeface="Arial" panose="020B0604020202020204" pitchFamily="34" charset="0"/>
              </a:rPr>
              <a:t>behvioral</a:t>
            </a:r>
            <a:r>
              <a:rPr lang="en-AU" dirty="0">
                <a:solidFill>
                  <a:schemeClr val="tx1"/>
                </a:solidFill>
                <a:latin typeface="Arial" panose="020B0604020202020204" pitchFamily="34" charset="0"/>
                <a:cs typeface="Arial" panose="020B0604020202020204" pitchFamily="34" charset="0"/>
              </a:rPr>
              <a:t> sciences. </a:t>
            </a:r>
            <a:r>
              <a:rPr lang="en-AU" i="1" dirty="0">
                <a:solidFill>
                  <a:schemeClr val="tx1"/>
                </a:solidFill>
                <a:latin typeface="Arial" panose="020B0604020202020204" pitchFamily="34" charset="0"/>
                <a:cs typeface="Arial" panose="020B0604020202020204" pitchFamily="34" charset="0"/>
              </a:rPr>
              <a:t>Handbook of mixed methods in social &amp; </a:t>
            </a:r>
            <a:r>
              <a:rPr lang="en-AU" i="1" dirty="0" err="1">
                <a:solidFill>
                  <a:schemeClr val="tx1"/>
                </a:solidFill>
                <a:latin typeface="Arial" panose="020B0604020202020204" pitchFamily="34" charset="0"/>
                <a:cs typeface="Arial" panose="020B0604020202020204" pitchFamily="34" charset="0"/>
              </a:rPr>
              <a:t>behavioral</a:t>
            </a:r>
            <a:r>
              <a:rPr lang="en-AU" i="1" dirty="0">
                <a:solidFill>
                  <a:schemeClr val="tx1"/>
                </a:solidFill>
                <a:latin typeface="Arial" panose="020B0604020202020204" pitchFamily="34" charset="0"/>
                <a:cs typeface="Arial" panose="020B0604020202020204" pitchFamily="34" charset="0"/>
              </a:rPr>
              <a:t> research</a:t>
            </a:r>
            <a:r>
              <a:rPr lang="en-AU" dirty="0">
                <a:solidFill>
                  <a:schemeClr val="tx1"/>
                </a:solidFill>
                <a:latin typeface="Arial" panose="020B0604020202020204" pitchFamily="34" charset="0"/>
                <a:cs typeface="Arial" panose="020B0604020202020204" pitchFamily="34" charset="0"/>
              </a:rPr>
              <a:t>, 3-50. </a:t>
            </a:r>
            <a:endParaRPr lang="en-AU" dirty="0" smtClean="0">
              <a:solidFill>
                <a:schemeClr val="tx1"/>
              </a:solidFill>
              <a:latin typeface="Arial" panose="020B0604020202020204" pitchFamily="34" charset="0"/>
              <a:cs typeface="Arial" panose="020B0604020202020204" pitchFamily="34" charset="0"/>
            </a:endParaRPr>
          </a:p>
          <a:p>
            <a:r>
              <a:rPr lang="en-US" dirty="0" err="1">
                <a:solidFill>
                  <a:schemeClr val="tx1"/>
                </a:solidFill>
                <a:latin typeface="Arial" panose="020B0604020202020204" pitchFamily="34" charset="0"/>
                <a:cs typeface="Arial" panose="020B0604020202020204" pitchFamily="34" charset="0"/>
              </a:rPr>
              <a:t>Younas</a:t>
            </a:r>
            <a:r>
              <a:rPr lang="en-US" dirty="0">
                <a:solidFill>
                  <a:schemeClr val="tx1"/>
                </a:solidFill>
                <a:latin typeface="Arial" panose="020B0604020202020204" pitchFamily="34" charset="0"/>
                <a:cs typeface="Arial" panose="020B0604020202020204" pitchFamily="34" charset="0"/>
              </a:rPr>
              <a:t>, A., Zeb, H., Aziz, S. B., Sana, S., Albert, J. S., Khan, I. U., ... &amp; Rasheed, S. P. (2019). Perceived challenges of nurse educators while teaching undergraduate nursing students in Pakistan: an exploratory mixed-methods study. Nurse education today, 81, 39-48.</a:t>
            </a:r>
            <a:endParaRPr lang="en-AU" dirty="0">
              <a:solidFill>
                <a:schemeClr val="tx1"/>
              </a:solidFill>
              <a:latin typeface="Arial" panose="020B0604020202020204" pitchFamily="34" charset="0"/>
              <a:cs typeface="Arial" panose="020B0604020202020204" pitchFamily="34" charset="0"/>
            </a:endParaRPr>
          </a:p>
          <a:p>
            <a:endParaRPr lang="en-AU" i="1" dirty="0">
              <a:solidFill>
                <a:schemeClr val="tx1"/>
              </a:solidFill>
              <a:latin typeface="Arial" panose="020B0604020202020204" pitchFamily="34" charset="0"/>
              <a:cs typeface="Arial" panose="020B0604020202020204" pitchFamily="34" charset="0"/>
            </a:endParaRPr>
          </a:p>
          <a:p>
            <a:endParaRPr lang="en-AU" dirty="0"/>
          </a:p>
        </p:txBody>
      </p:sp>
      <p:sp>
        <p:nvSpPr>
          <p:cNvPr id="4" name="Slide Number Placeholder 3">
            <a:extLst>
              <a:ext uri="{FF2B5EF4-FFF2-40B4-BE49-F238E27FC236}">
                <a16:creationId xmlns:a16="http://schemas.microsoft.com/office/drawing/2014/main" id="{B8564EEA-8B62-41EB-8DDE-1E50AD517CA6}"/>
              </a:ext>
            </a:extLst>
          </p:cNvPr>
          <p:cNvSpPr>
            <a:spLocks noGrp="1"/>
          </p:cNvSpPr>
          <p:nvPr>
            <p:ph type="sldNum" sz="quarter" idx="12"/>
          </p:nvPr>
        </p:nvSpPr>
        <p:spPr/>
        <p:txBody>
          <a:bodyPr/>
          <a:lstStyle/>
          <a:p>
            <a:fld id="{34B7E4EF-A1BD-40F4-AB7B-04F084DD991D}" type="slidenum">
              <a:rPr lang="en-US" smtClean="0"/>
              <a:t>42</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1697894797"/>
      </p:ext>
    </p:extLst>
  </p:cSld>
  <p:clrMapOvr>
    <a:masterClrMapping/>
  </p:clrMapOvr>
  <mc:AlternateContent xmlns:mc="http://schemas.openxmlformats.org/markup-compatibility/2006" xmlns:p14="http://schemas.microsoft.com/office/powerpoint/2010/main">
    <mc:Choice Requires="p14">
      <p:transition spd="slow" p14:dur="2000" advTm="12530"/>
    </mc:Choice>
    <mc:Fallback xmlns="">
      <p:transition spd="slow" advTm="1253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A76C9A-9482-4D23-B544-2BFE8D1D828E}"/>
              </a:ext>
            </a:extLst>
          </p:cNvPr>
          <p:cNvPicPr>
            <a:picLocks noGrp="1" noChangeAspect="1"/>
          </p:cNvPicPr>
          <p:nvPr>
            <p:ph idx="1"/>
          </p:nvPr>
        </p:nvPicPr>
        <p:blipFill rotWithShape="1">
          <a:blip r:embed="rId2"/>
          <a:srcRect/>
          <a:stretch/>
        </p:blipFill>
        <p:spPr>
          <a:xfrm>
            <a:off x="2830748" y="1902971"/>
            <a:ext cx="6007371" cy="3379147"/>
          </a:xfrm>
          <a:prstGeom prst="rect">
            <a:avLst/>
          </a:prstGeom>
        </p:spPr>
      </p:pic>
      <p:sp>
        <p:nvSpPr>
          <p:cNvPr id="4" name="Slide Number Placeholder 3">
            <a:extLst>
              <a:ext uri="{FF2B5EF4-FFF2-40B4-BE49-F238E27FC236}">
                <a16:creationId xmlns:a16="http://schemas.microsoft.com/office/drawing/2014/main" id="{DC92D521-1815-451F-8389-B6DF4FF69D5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95027A1-4E42-4CAC-8036-1861E397235F}"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43</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Footer Placeholder 1"/>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180462009"/>
      </p:ext>
    </p:extLst>
  </p:cSld>
  <p:clrMapOvr>
    <a:masterClrMapping/>
  </p:clrMapOvr>
  <mc:AlternateContent xmlns:mc="http://schemas.openxmlformats.org/markup-compatibility/2006" xmlns:p14="http://schemas.microsoft.com/office/powerpoint/2010/main">
    <mc:Choice Requires="p14">
      <p:transition spd="slow" p14:dur="2000" advTm="40431"/>
    </mc:Choice>
    <mc:Fallback xmlns="">
      <p:transition spd="slow" advTm="4043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3EABF-DF4F-476D-98EE-FEC3CE937B29}"/>
              </a:ext>
            </a:extLst>
          </p:cNvPr>
          <p:cNvSpPr>
            <a:spLocks noGrp="1"/>
          </p:cNvSpPr>
          <p:nvPr>
            <p:ph type="title"/>
          </p:nvPr>
        </p:nvSpPr>
        <p:spPr/>
        <p:txBody>
          <a:bodyPr/>
          <a:lstStyle/>
          <a:p>
            <a:r>
              <a:rPr lang="en-AU" b="1" dirty="0">
                <a:solidFill>
                  <a:schemeClr val="tx1"/>
                </a:solidFill>
                <a:latin typeface="Arial" panose="020B0604020202020204" pitchFamily="34" charset="0"/>
                <a:cs typeface="Arial" panose="020B0604020202020204" pitchFamily="34" charset="0"/>
              </a:rPr>
              <a:t>Sequential Exploratory Design</a:t>
            </a:r>
          </a:p>
        </p:txBody>
      </p:sp>
      <p:sp>
        <p:nvSpPr>
          <p:cNvPr id="3" name="Content Placeholder 2">
            <a:extLst>
              <a:ext uri="{FF2B5EF4-FFF2-40B4-BE49-F238E27FC236}">
                <a16:creationId xmlns:a16="http://schemas.microsoft.com/office/drawing/2014/main" id="{FA06A144-B5DD-43BD-BA9B-A7F1A29FB41C}"/>
              </a:ext>
            </a:extLst>
          </p:cNvPr>
          <p:cNvSpPr>
            <a:spLocks noGrp="1"/>
          </p:cNvSpPr>
          <p:nvPr>
            <p:ph idx="1"/>
          </p:nvPr>
        </p:nvSpPr>
        <p:spPr>
          <a:xfrm>
            <a:off x="2004393" y="2641821"/>
            <a:ext cx="6954078" cy="2526527"/>
          </a:xfrm>
        </p:spPr>
        <p:txBody>
          <a:bodyPr/>
          <a:lstStyle/>
          <a:p>
            <a:pPr marL="45720" indent="0">
              <a:buNone/>
            </a:pPr>
            <a:endParaRPr lang="en-AU" dirty="0"/>
          </a:p>
          <a:p>
            <a:r>
              <a:rPr lang="en-AU" dirty="0">
                <a:solidFill>
                  <a:schemeClr val="tx1"/>
                </a:solidFill>
                <a:latin typeface="Arial" panose="020B0604020202020204" pitchFamily="34" charset="0"/>
                <a:cs typeface="Arial" panose="020B0604020202020204" pitchFamily="34" charset="0"/>
              </a:rPr>
              <a:t>In exploratory studies, where the concepts, variables and relationships among them are mostly unclear, greater priority is often assigned to qualitative elements that uncover the ‘pool’ of variables and relationships among them that may be subsequently studied quantitatively</a:t>
            </a:r>
          </a:p>
        </p:txBody>
      </p:sp>
      <p:sp>
        <p:nvSpPr>
          <p:cNvPr id="4" name="Slide Number Placeholder 3">
            <a:extLst>
              <a:ext uri="{FF2B5EF4-FFF2-40B4-BE49-F238E27FC236}">
                <a16:creationId xmlns:a16="http://schemas.microsoft.com/office/drawing/2014/main" id="{F1E66FA2-55B9-4721-8033-30FE28170937}"/>
              </a:ext>
            </a:extLst>
          </p:cNvPr>
          <p:cNvSpPr>
            <a:spLocks noGrp="1"/>
          </p:cNvSpPr>
          <p:nvPr>
            <p:ph type="sldNum" sz="quarter" idx="12"/>
          </p:nvPr>
        </p:nvSpPr>
        <p:spPr/>
        <p:txBody>
          <a:bodyPr/>
          <a:lstStyle/>
          <a:p>
            <a:fld id="{34B7E4EF-A1BD-40F4-AB7B-04F084DD991D}" type="slidenum">
              <a:rPr lang="en-US" smtClean="0"/>
              <a:t>5</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3082688807"/>
      </p:ext>
    </p:extLst>
  </p:cSld>
  <p:clrMapOvr>
    <a:masterClrMapping/>
  </p:clrMapOvr>
  <mc:AlternateContent xmlns:mc="http://schemas.openxmlformats.org/markup-compatibility/2006" xmlns:p14="http://schemas.microsoft.com/office/powerpoint/2010/main">
    <mc:Choice Requires="p14">
      <p:transition spd="slow" p14:dur="2000" advTm="35461"/>
    </mc:Choice>
    <mc:Fallback xmlns="">
      <p:transition spd="slow" advTm="3546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629" y="609600"/>
            <a:ext cx="11088913" cy="991236"/>
          </a:xfrm>
        </p:spPr>
        <p:txBody>
          <a:bodyPr>
            <a:normAutofit/>
          </a:bodyPr>
          <a:lstStyle/>
          <a:p>
            <a:r>
              <a:rPr lang="en-AU" sz="3600" b="1" dirty="0">
                <a:solidFill>
                  <a:schemeClr val="tx1"/>
                </a:solidFill>
                <a:latin typeface="Arial" panose="020B0604020202020204" pitchFamily="34" charset="0"/>
                <a:cs typeface="Arial" panose="020B0604020202020204" pitchFamily="34" charset="0"/>
              </a:rPr>
              <a:t>Sequential Exploratory </a:t>
            </a:r>
            <a:r>
              <a:rPr lang="en-AU" sz="3600" b="1" dirty="0" smtClean="0">
                <a:solidFill>
                  <a:schemeClr val="tx1"/>
                </a:solidFill>
                <a:latin typeface="Arial" panose="020B0604020202020204" pitchFamily="34" charset="0"/>
                <a:cs typeface="Arial" panose="020B0604020202020204" pitchFamily="34" charset="0"/>
              </a:rPr>
              <a:t>Design- Data collection </a:t>
            </a:r>
            <a:endParaRPr lang="en-AU" sz="3600" dirty="0"/>
          </a:p>
        </p:txBody>
      </p:sp>
      <p:sp>
        <p:nvSpPr>
          <p:cNvPr id="3" name="Content Placeholder 2"/>
          <p:cNvSpPr>
            <a:spLocks noGrp="1"/>
          </p:cNvSpPr>
          <p:nvPr>
            <p:ph idx="1"/>
          </p:nvPr>
        </p:nvSpPr>
        <p:spPr>
          <a:xfrm>
            <a:off x="638629" y="1382032"/>
            <a:ext cx="10667528" cy="4841796"/>
          </a:xfrm>
        </p:spPr>
        <p:txBody>
          <a:bodyPr>
            <a:noAutofit/>
          </a:bodyPr>
          <a:lstStyle/>
          <a:p>
            <a:r>
              <a:rPr lang="en-AU" sz="1400" dirty="0">
                <a:solidFill>
                  <a:schemeClr val="tx1"/>
                </a:solidFill>
                <a:latin typeface="Arial" panose="020B0604020202020204" pitchFamily="34" charset="0"/>
                <a:cs typeface="Arial" panose="020B0604020202020204" pitchFamily="34" charset="0"/>
              </a:rPr>
              <a:t>In this strategy, the data collection would occur in two phases with the initial qualitative data collection followed by the second quantitative data collection. The challenge is how to use the information from the initial phase in the second phase. </a:t>
            </a:r>
            <a:endParaRPr lang="en-AU" sz="1400" dirty="0" smtClean="0">
              <a:solidFill>
                <a:schemeClr val="tx1"/>
              </a:solidFill>
              <a:latin typeface="Arial" panose="020B0604020202020204" pitchFamily="34" charset="0"/>
              <a:cs typeface="Arial" panose="020B0604020202020204" pitchFamily="34" charset="0"/>
            </a:endParaRPr>
          </a:p>
          <a:p>
            <a:endParaRPr lang="en-AU" sz="1400" dirty="0">
              <a:solidFill>
                <a:schemeClr val="tx1"/>
              </a:solidFill>
              <a:latin typeface="Arial" panose="020B0604020202020204" pitchFamily="34" charset="0"/>
              <a:cs typeface="Arial" panose="020B0604020202020204" pitchFamily="34" charset="0"/>
            </a:endParaRPr>
          </a:p>
          <a:p>
            <a:r>
              <a:rPr lang="en-AU" sz="1400" dirty="0" smtClean="0">
                <a:solidFill>
                  <a:schemeClr val="tx1"/>
                </a:solidFill>
                <a:latin typeface="Arial" panose="020B0604020202020204" pitchFamily="34" charset="0"/>
                <a:cs typeface="Arial" panose="020B0604020202020204" pitchFamily="34" charset="0"/>
              </a:rPr>
              <a:t>The </a:t>
            </a:r>
            <a:r>
              <a:rPr lang="en-AU" sz="1400" dirty="0">
                <a:solidFill>
                  <a:schemeClr val="tx1"/>
                </a:solidFill>
                <a:latin typeface="Arial" panose="020B0604020202020204" pitchFamily="34" charset="0"/>
                <a:cs typeface="Arial" panose="020B0604020202020204" pitchFamily="34" charset="0"/>
              </a:rPr>
              <a:t>qualitative data analysis can be used to develop an instrument with good psychometric properties (i.e., validity, reliability). </a:t>
            </a:r>
            <a:endParaRPr lang="en-AU" sz="1400" dirty="0" smtClean="0">
              <a:solidFill>
                <a:schemeClr val="tx1"/>
              </a:solidFill>
              <a:latin typeface="Arial" panose="020B0604020202020204" pitchFamily="34" charset="0"/>
              <a:cs typeface="Arial" panose="020B0604020202020204" pitchFamily="34" charset="0"/>
            </a:endParaRPr>
          </a:p>
          <a:p>
            <a:endParaRPr lang="en-AU" sz="1400" dirty="0">
              <a:solidFill>
                <a:schemeClr val="tx1"/>
              </a:solidFill>
              <a:latin typeface="Arial" panose="020B0604020202020204" pitchFamily="34" charset="0"/>
              <a:cs typeface="Arial" panose="020B0604020202020204" pitchFamily="34" charset="0"/>
            </a:endParaRPr>
          </a:p>
          <a:p>
            <a:r>
              <a:rPr lang="en-AU" sz="1400" dirty="0" smtClean="0">
                <a:solidFill>
                  <a:schemeClr val="tx1"/>
                </a:solidFill>
                <a:latin typeface="Arial" panose="020B0604020202020204" pitchFamily="34" charset="0"/>
                <a:cs typeface="Arial" panose="020B0604020202020204" pitchFamily="34" charset="0"/>
              </a:rPr>
              <a:t>The </a:t>
            </a:r>
            <a:r>
              <a:rPr lang="en-AU" sz="1400" dirty="0">
                <a:solidFill>
                  <a:schemeClr val="tx1"/>
                </a:solidFill>
                <a:latin typeface="Arial" panose="020B0604020202020204" pitchFamily="34" charset="0"/>
                <a:cs typeface="Arial" panose="020B0604020202020204" pitchFamily="34" charset="0"/>
              </a:rPr>
              <a:t>qualitative data analysis will yield quotes, codes, and </a:t>
            </a:r>
            <a:r>
              <a:rPr lang="en-AU" sz="1400" dirty="0" smtClean="0">
                <a:solidFill>
                  <a:schemeClr val="tx1"/>
                </a:solidFill>
                <a:latin typeface="Arial" panose="020B0604020202020204" pitchFamily="34" charset="0"/>
                <a:cs typeface="Arial" panose="020B0604020202020204" pitchFamily="34" charset="0"/>
              </a:rPr>
              <a:t>themes. </a:t>
            </a:r>
          </a:p>
          <a:p>
            <a:endParaRPr lang="en-AU" sz="1400" dirty="0">
              <a:solidFill>
                <a:schemeClr val="tx1"/>
              </a:solidFill>
              <a:latin typeface="Arial" panose="020B0604020202020204" pitchFamily="34" charset="0"/>
              <a:cs typeface="Arial" panose="020B0604020202020204" pitchFamily="34" charset="0"/>
            </a:endParaRPr>
          </a:p>
          <a:p>
            <a:r>
              <a:rPr lang="en-AU" sz="1400" dirty="0" smtClean="0">
                <a:solidFill>
                  <a:schemeClr val="tx1"/>
                </a:solidFill>
                <a:latin typeface="Arial" panose="020B0604020202020204" pitchFamily="34" charset="0"/>
                <a:cs typeface="Arial" panose="020B0604020202020204" pitchFamily="34" charset="0"/>
              </a:rPr>
              <a:t>The </a:t>
            </a:r>
            <a:r>
              <a:rPr lang="en-AU" sz="1400" dirty="0">
                <a:solidFill>
                  <a:schemeClr val="tx1"/>
                </a:solidFill>
                <a:latin typeface="Arial" panose="020B0604020202020204" pitchFamily="34" charset="0"/>
                <a:cs typeface="Arial" panose="020B0604020202020204" pitchFamily="34" charset="0"/>
              </a:rPr>
              <a:t>development of an instrument can proceed by using the quotes to write items for an instrument, the codes to develop variables that group the items, and themes that that group the codes into </a:t>
            </a:r>
            <a:r>
              <a:rPr lang="en-AU" sz="1400" dirty="0" smtClean="0">
                <a:solidFill>
                  <a:schemeClr val="tx1"/>
                </a:solidFill>
                <a:latin typeface="Arial" panose="020B0604020202020204" pitchFamily="34" charset="0"/>
                <a:cs typeface="Arial" panose="020B0604020202020204" pitchFamily="34" charset="0"/>
              </a:rPr>
              <a:t>scales. </a:t>
            </a:r>
          </a:p>
          <a:p>
            <a:endParaRPr lang="en-AU" sz="1400" dirty="0">
              <a:solidFill>
                <a:schemeClr val="tx1"/>
              </a:solidFill>
              <a:latin typeface="Arial" panose="020B0604020202020204" pitchFamily="34" charset="0"/>
              <a:cs typeface="Arial" panose="020B0604020202020204" pitchFamily="34" charset="0"/>
            </a:endParaRPr>
          </a:p>
          <a:p>
            <a:r>
              <a:rPr lang="en-AU" sz="1400" dirty="0" smtClean="0">
                <a:solidFill>
                  <a:schemeClr val="tx1"/>
                </a:solidFill>
                <a:latin typeface="Arial" panose="020B0604020202020204" pitchFamily="34" charset="0"/>
                <a:cs typeface="Arial" panose="020B0604020202020204" pitchFamily="34" charset="0"/>
              </a:rPr>
              <a:t> </a:t>
            </a:r>
            <a:r>
              <a:rPr lang="en-AU" sz="1400" dirty="0">
                <a:solidFill>
                  <a:schemeClr val="tx1"/>
                </a:solidFill>
                <a:latin typeface="Arial" panose="020B0604020202020204" pitchFamily="34" charset="0"/>
                <a:cs typeface="Arial" panose="020B0604020202020204" pitchFamily="34" charset="0"/>
              </a:rPr>
              <a:t>A researcher can </a:t>
            </a:r>
            <a:r>
              <a:rPr lang="en-AU" sz="1400" dirty="0" smtClean="0">
                <a:solidFill>
                  <a:schemeClr val="tx1"/>
                </a:solidFill>
                <a:latin typeface="Arial" panose="020B0604020202020204" pitchFamily="34" charset="0"/>
                <a:cs typeface="Arial" panose="020B0604020202020204" pitchFamily="34" charset="0"/>
              </a:rPr>
              <a:t>analyse </a:t>
            </a:r>
            <a:r>
              <a:rPr lang="en-AU" sz="1400" dirty="0">
                <a:solidFill>
                  <a:schemeClr val="tx1"/>
                </a:solidFill>
                <a:latin typeface="Arial" panose="020B0604020202020204" pitchFamily="34" charset="0"/>
                <a:cs typeface="Arial" panose="020B0604020202020204" pitchFamily="34" charset="0"/>
              </a:rPr>
              <a:t>the qualitative data to </a:t>
            </a:r>
            <a:r>
              <a:rPr lang="en-AU" sz="1400" dirty="0" smtClean="0">
                <a:solidFill>
                  <a:schemeClr val="tx1"/>
                </a:solidFill>
                <a:latin typeface="Arial" panose="020B0604020202020204" pitchFamily="34" charset="0"/>
                <a:cs typeface="Arial" panose="020B0604020202020204" pitchFamily="34" charset="0"/>
              </a:rPr>
              <a:t>develop new variables, that </a:t>
            </a:r>
            <a:r>
              <a:rPr lang="en-AU" sz="1400" dirty="0">
                <a:solidFill>
                  <a:schemeClr val="tx1"/>
                </a:solidFill>
                <a:latin typeface="Arial" panose="020B0604020202020204" pitchFamily="34" charset="0"/>
                <a:cs typeface="Arial" panose="020B0604020202020204" pitchFamily="34" charset="0"/>
              </a:rPr>
              <a:t>will be explored further in a quantitative phase. </a:t>
            </a:r>
            <a:endParaRPr lang="en-AU" sz="1400" dirty="0" smtClean="0">
              <a:solidFill>
                <a:schemeClr val="tx1"/>
              </a:solidFill>
              <a:latin typeface="Arial" panose="020B0604020202020204" pitchFamily="34" charset="0"/>
              <a:cs typeface="Arial" panose="020B0604020202020204" pitchFamily="34" charset="0"/>
            </a:endParaRPr>
          </a:p>
          <a:p>
            <a:pPr marL="45720" indent="0">
              <a:buNone/>
            </a:pPr>
            <a:endParaRPr lang="en-AU" sz="1400" dirty="0">
              <a:solidFill>
                <a:schemeClr val="tx1"/>
              </a:solidFill>
              <a:latin typeface="Arial" panose="020B0604020202020204" pitchFamily="34" charset="0"/>
              <a:cs typeface="Arial" panose="020B0604020202020204" pitchFamily="34" charset="0"/>
            </a:endParaRPr>
          </a:p>
          <a:p>
            <a:r>
              <a:rPr lang="en-AU" sz="1400" dirty="0" smtClean="0">
                <a:solidFill>
                  <a:schemeClr val="tx1"/>
                </a:solidFill>
                <a:latin typeface="Arial" panose="020B0604020202020204" pitchFamily="34" charset="0"/>
                <a:cs typeface="Arial" panose="020B0604020202020204" pitchFamily="34" charset="0"/>
              </a:rPr>
              <a:t>The </a:t>
            </a:r>
            <a:r>
              <a:rPr lang="en-AU" sz="1400" dirty="0">
                <a:solidFill>
                  <a:schemeClr val="tx1"/>
                </a:solidFill>
                <a:latin typeface="Arial" panose="020B0604020202020204" pitchFamily="34" charset="0"/>
                <a:cs typeface="Arial" panose="020B0604020202020204" pitchFamily="34" charset="0"/>
              </a:rPr>
              <a:t>question arises if the sample for the qualitative phase is the same for the quantitative phase. </a:t>
            </a:r>
            <a:r>
              <a:rPr lang="en-AU" sz="1400" dirty="0" smtClean="0">
                <a:solidFill>
                  <a:schemeClr val="tx1"/>
                </a:solidFill>
                <a:latin typeface="Arial" panose="020B0604020202020204" pitchFamily="34" charset="0"/>
                <a:cs typeface="Arial" panose="020B0604020202020204" pitchFamily="34" charset="0"/>
              </a:rPr>
              <a:t>This </a:t>
            </a:r>
            <a:r>
              <a:rPr lang="en-AU" sz="1400" dirty="0">
                <a:solidFill>
                  <a:schemeClr val="tx1"/>
                </a:solidFill>
                <a:latin typeface="Arial" panose="020B0604020202020204" pitchFamily="34" charset="0"/>
                <a:cs typeface="Arial" panose="020B0604020202020204" pitchFamily="34" charset="0"/>
              </a:rPr>
              <a:t>cannot be, because the qualitative sample is typically much smaller than a quantitative sample needed to generalize from a sample to a population. Sometimes mixed methods researchers will use entirely different samples for the qualitative and quantitative components of the </a:t>
            </a:r>
            <a:r>
              <a:rPr lang="en-AU" sz="1400" dirty="0" smtClean="0">
                <a:solidFill>
                  <a:schemeClr val="tx1"/>
                </a:solidFill>
                <a:latin typeface="Arial" panose="020B0604020202020204" pitchFamily="34" charset="0"/>
                <a:cs typeface="Arial" panose="020B0604020202020204" pitchFamily="34" charset="0"/>
              </a:rPr>
              <a:t>study.  </a:t>
            </a:r>
            <a:endParaRPr lang="en-AU" sz="1400" dirty="0">
              <a:solidFill>
                <a:schemeClr val="tx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6</a:t>
            </a:fld>
            <a:endParaRPr lang="en-US"/>
          </a:p>
        </p:txBody>
      </p:sp>
    </p:spTree>
    <p:extLst>
      <p:ext uri="{BB962C8B-B14F-4D97-AF65-F5344CB8AC3E}">
        <p14:creationId xmlns:p14="http://schemas.microsoft.com/office/powerpoint/2010/main" val="1131514108"/>
      </p:ext>
    </p:extLst>
  </p:cSld>
  <p:clrMapOvr>
    <a:masterClrMapping/>
  </p:clrMapOvr>
  <mc:AlternateContent xmlns:mc="http://schemas.openxmlformats.org/markup-compatibility/2006" xmlns:p14="http://schemas.microsoft.com/office/powerpoint/2010/main">
    <mc:Choice Requires="p14">
      <p:transition spd="slow" p14:dur="2000" advTm="150330"/>
    </mc:Choice>
    <mc:Fallback xmlns="">
      <p:transition spd="slow" advTm="15033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10744200" cy="1356360"/>
          </a:xfrm>
        </p:spPr>
        <p:txBody>
          <a:bodyPr>
            <a:normAutofit/>
          </a:bodyPr>
          <a:lstStyle/>
          <a:p>
            <a:r>
              <a:rPr lang="en-AU" sz="2800" b="1" dirty="0">
                <a:solidFill>
                  <a:schemeClr val="tx1"/>
                </a:solidFill>
                <a:latin typeface="Arial" panose="020B0604020202020204" pitchFamily="34" charset="0"/>
                <a:cs typeface="Arial" panose="020B0604020202020204" pitchFamily="34" charset="0"/>
              </a:rPr>
              <a:t>Sequential Exploratory Design- Data </a:t>
            </a:r>
            <a:r>
              <a:rPr lang="en-AU" sz="2800" b="1" dirty="0" smtClean="0">
                <a:solidFill>
                  <a:schemeClr val="tx1"/>
                </a:solidFill>
                <a:latin typeface="Arial" panose="020B0604020202020204" pitchFamily="34" charset="0"/>
                <a:cs typeface="Arial" panose="020B0604020202020204" pitchFamily="34" charset="0"/>
              </a:rPr>
              <a:t>Analysis  </a:t>
            </a:r>
            <a:endParaRPr lang="en-AU" sz="2800" dirty="0"/>
          </a:p>
        </p:txBody>
      </p:sp>
      <p:sp>
        <p:nvSpPr>
          <p:cNvPr id="3" name="Content Placeholder 2"/>
          <p:cNvSpPr>
            <a:spLocks noGrp="1"/>
          </p:cNvSpPr>
          <p:nvPr>
            <p:ph idx="1"/>
          </p:nvPr>
        </p:nvSpPr>
        <p:spPr/>
        <p:txBody>
          <a:bodyPr>
            <a:normAutofit/>
          </a:bodyPr>
          <a:lstStyle/>
          <a:p>
            <a:r>
              <a:rPr lang="en-AU" sz="2800" dirty="0">
                <a:solidFill>
                  <a:schemeClr val="tx1"/>
                </a:solidFill>
                <a:latin typeface="Arial" panose="020B0604020202020204" pitchFamily="34" charset="0"/>
                <a:cs typeface="Arial" panose="020B0604020202020204" pitchFamily="34" charset="0"/>
              </a:rPr>
              <a:t>In this strategy the researcher </a:t>
            </a:r>
            <a:r>
              <a:rPr lang="en-AU" sz="2800" dirty="0" smtClean="0">
                <a:solidFill>
                  <a:schemeClr val="tx1"/>
                </a:solidFill>
                <a:latin typeface="Arial" panose="020B0604020202020204" pitchFamily="34" charset="0"/>
                <a:cs typeface="Arial" panose="020B0604020202020204" pitchFamily="34" charset="0"/>
              </a:rPr>
              <a:t>analyses </a:t>
            </a:r>
            <a:r>
              <a:rPr lang="en-AU" sz="2800" dirty="0">
                <a:solidFill>
                  <a:schemeClr val="tx1"/>
                </a:solidFill>
                <a:latin typeface="Arial" panose="020B0604020202020204" pitchFamily="34" charset="0"/>
                <a:cs typeface="Arial" panose="020B0604020202020204" pitchFamily="34" charset="0"/>
              </a:rPr>
              <a:t>the two databases separately and uses the findings from the initial exploratory database to build into quantitative measures. </a:t>
            </a:r>
          </a:p>
        </p:txBody>
      </p:sp>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7</a:t>
            </a:fld>
            <a:endParaRPr lang="en-US"/>
          </a:p>
        </p:txBody>
      </p:sp>
    </p:spTree>
    <p:extLst>
      <p:ext uri="{BB962C8B-B14F-4D97-AF65-F5344CB8AC3E}">
        <p14:creationId xmlns:p14="http://schemas.microsoft.com/office/powerpoint/2010/main" val="1577675043"/>
      </p:ext>
    </p:extLst>
  </p:cSld>
  <p:clrMapOvr>
    <a:masterClrMapping/>
  </p:clrMapOvr>
  <mc:AlternateContent xmlns:mc="http://schemas.openxmlformats.org/markup-compatibility/2006" xmlns:p14="http://schemas.microsoft.com/office/powerpoint/2010/main">
    <mc:Choice Requires="p14">
      <p:transition spd="slow" p14:dur="2000" advTm="119814"/>
    </mc:Choice>
    <mc:Fallback xmlns="">
      <p:transition spd="slow" advTm="11981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609600"/>
            <a:ext cx="10497457" cy="1356360"/>
          </a:xfrm>
        </p:spPr>
        <p:txBody>
          <a:bodyPr>
            <a:normAutofit/>
          </a:bodyPr>
          <a:lstStyle/>
          <a:p>
            <a:r>
              <a:rPr lang="en-AU" sz="3200" b="1" dirty="0">
                <a:solidFill>
                  <a:schemeClr val="tx1"/>
                </a:solidFill>
                <a:latin typeface="Arial" panose="020B0604020202020204" pitchFamily="34" charset="0"/>
                <a:cs typeface="Arial" panose="020B0604020202020204" pitchFamily="34" charset="0"/>
              </a:rPr>
              <a:t>Sequential Exploratory </a:t>
            </a:r>
            <a:r>
              <a:rPr lang="en-AU" sz="3200" b="1" dirty="0" smtClean="0">
                <a:solidFill>
                  <a:schemeClr val="tx1"/>
                </a:solidFill>
                <a:latin typeface="Arial" panose="020B0604020202020204" pitchFamily="34" charset="0"/>
                <a:cs typeface="Arial" panose="020B0604020202020204" pitchFamily="34" charset="0"/>
              </a:rPr>
              <a:t>Design- Interpretation  </a:t>
            </a:r>
            <a:endParaRPr lang="en-AU" sz="3200" dirty="0"/>
          </a:p>
        </p:txBody>
      </p:sp>
      <p:sp>
        <p:nvSpPr>
          <p:cNvPr id="3" name="Content Placeholder 2"/>
          <p:cNvSpPr>
            <a:spLocks noGrp="1"/>
          </p:cNvSpPr>
          <p:nvPr>
            <p:ph idx="1"/>
          </p:nvPr>
        </p:nvSpPr>
        <p:spPr>
          <a:xfrm>
            <a:off x="740230" y="2057400"/>
            <a:ext cx="10275642" cy="3719286"/>
          </a:xfrm>
        </p:spPr>
        <p:txBody>
          <a:bodyPr/>
          <a:lstStyle/>
          <a:p>
            <a:r>
              <a:rPr lang="en-AU" dirty="0">
                <a:solidFill>
                  <a:schemeClr val="tx1"/>
                </a:solidFill>
                <a:latin typeface="Arial" panose="020B0604020202020204" pitchFamily="34" charset="0"/>
                <a:cs typeface="Arial" panose="020B0604020202020204" pitchFamily="34" charset="0"/>
              </a:rPr>
              <a:t>Researchers interpret the mixed methods results in a discussion section of a study. </a:t>
            </a:r>
            <a:endParaRPr lang="en-AU" dirty="0" smtClean="0">
              <a:solidFill>
                <a:schemeClr val="tx1"/>
              </a:solidFill>
              <a:latin typeface="Arial" panose="020B0604020202020204" pitchFamily="34" charset="0"/>
              <a:cs typeface="Arial" panose="020B0604020202020204" pitchFamily="34" charset="0"/>
            </a:endParaRPr>
          </a:p>
          <a:p>
            <a:endParaRPr lang="en-AU" dirty="0">
              <a:solidFill>
                <a:schemeClr val="tx1"/>
              </a:solidFill>
              <a:latin typeface="Arial" panose="020B0604020202020204" pitchFamily="34" charset="0"/>
              <a:cs typeface="Arial" panose="020B0604020202020204" pitchFamily="34" charset="0"/>
            </a:endParaRPr>
          </a:p>
          <a:p>
            <a:pPr marL="45720" indent="0">
              <a:buNone/>
            </a:pPr>
            <a:endParaRPr lang="en-AU" dirty="0" smtClean="0">
              <a:solidFill>
                <a:schemeClr val="tx1"/>
              </a:solidFill>
              <a:latin typeface="Arial" panose="020B0604020202020204" pitchFamily="34" charset="0"/>
              <a:cs typeface="Arial" panose="020B0604020202020204" pitchFamily="34" charset="0"/>
            </a:endParaRPr>
          </a:p>
          <a:p>
            <a:endParaRPr lang="en-AU" dirty="0">
              <a:solidFill>
                <a:schemeClr val="tx1"/>
              </a:solidFill>
              <a:latin typeface="Arial" panose="020B0604020202020204" pitchFamily="34" charset="0"/>
              <a:cs typeface="Arial" panose="020B0604020202020204" pitchFamily="34" charset="0"/>
            </a:endParaRPr>
          </a:p>
          <a:p>
            <a:r>
              <a:rPr lang="en-AU" dirty="0" smtClean="0">
                <a:solidFill>
                  <a:schemeClr val="tx1"/>
                </a:solidFill>
                <a:latin typeface="Arial" panose="020B0604020202020204" pitchFamily="34" charset="0"/>
                <a:cs typeface="Arial" panose="020B0604020202020204" pitchFamily="34" charset="0"/>
              </a:rPr>
              <a:t>The </a:t>
            </a:r>
            <a:r>
              <a:rPr lang="en-AU" dirty="0">
                <a:solidFill>
                  <a:schemeClr val="tx1"/>
                </a:solidFill>
                <a:latin typeface="Arial" panose="020B0604020202020204" pitchFamily="34" charset="0"/>
                <a:cs typeface="Arial" panose="020B0604020202020204" pitchFamily="34" charset="0"/>
              </a:rPr>
              <a:t>order of interpretation is to first report the qualitative findings, the use of the qualitative results (e.g., the development of an </a:t>
            </a:r>
            <a:r>
              <a:rPr lang="en-AU" dirty="0" smtClean="0">
                <a:solidFill>
                  <a:schemeClr val="tx1"/>
                </a:solidFill>
                <a:latin typeface="Arial" panose="020B0604020202020204" pitchFamily="34" charset="0"/>
                <a:cs typeface="Arial" panose="020B0604020202020204" pitchFamily="34" charset="0"/>
              </a:rPr>
              <a:t>instrument). and </a:t>
            </a:r>
            <a:r>
              <a:rPr lang="en-AU" dirty="0">
                <a:solidFill>
                  <a:schemeClr val="tx1"/>
                </a:solidFill>
                <a:latin typeface="Arial" panose="020B0604020202020204" pitchFamily="34" charset="0"/>
                <a:cs typeface="Arial" panose="020B0604020202020204" pitchFamily="34" charset="0"/>
              </a:rPr>
              <a:t>then the quantitative results of the final phase of the study. </a:t>
            </a:r>
          </a:p>
        </p:txBody>
      </p:sp>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8</a:t>
            </a:fld>
            <a:endParaRPr lang="en-US"/>
          </a:p>
        </p:txBody>
      </p:sp>
    </p:spTree>
    <p:extLst>
      <p:ext uri="{BB962C8B-B14F-4D97-AF65-F5344CB8AC3E}">
        <p14:creationId xmlns:p14="http://schemas.microsoft.com/office/powerpoint/2010/main" val="3244378063"/>
      </p:ext>
    </p:extLst>
  </p:cSld>
  <p:clrMapOvr>
    <a:masterClrMapping/>
  </p:clrMapOvr>
  <mc:AlternateContent xmlns:mc="http://schemas.openxmlformats.org/markup-compatibility/2006" xmlns:p14="http://schemas.microsoft.com/office/powerpoint/2010/main">
    <mc:Choice Requires="p14">
      <p:transition spd="slow" p14:dur="2000" advTm="60575"/>
    </mc:Choice>
    <mc:Fallback xmlns="">
      <p:transition spd="slow" advTm="6057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D6CFE-4112-4A00-A76E-98FE74AE9F7D}"/>
              </a:ext>
            </a:extLst>
          </p:cNvPr>
          <p:cNvSpPr>
            <a:spLocks noGrp="1"/>
          </p:cNvSpPr>
          <p:nvPr>
            <p:ph type="title"/>
          </p:nvPr>
        </p:nvSpPr>
        <p:spPr>
          <a:xfrm>
            <a:off x="781878" y="609600"/>
            <a:ext cx="10774018" cy="1356360"/>
          </a:xfrm>
        </p:spPr>
        <p:txBody>
          <a:bodyPr/>
          <a:lstStyle/>
          <a:p>
            <a:r>
              <a:rPr lang="en-AU" b="1" dirty="0">
                <a:solidFill>
                  <a:schemeClr val="tx1"/>
                </a:solidFill>
                <a:latin typeface="Arial" panose="020B0604020202020204" pitchFamily="34" charset="0"/>
                <a:cs typeface="Arial" panose="020B0604020202020204" pitchFamily="34" charset="0"/>
              </a:rPr>
              <a:t>An example on Sequential Exploratory Design </a:t>
            </a:r>
          </a:p>
        </p:txBody>
      </p:sp>
      <p:sp>
        <p:nvSpPr>
          <p:cNvPr id="3" name="Content Placeholder 2">
            <a:extLst>
              <a:ext uri="{FF2B5EF4-FFF2-40B4-BE49-F238E27FC236}">
                <a16:creationId xmlns:a16="http://schemas.microsoft.com/office/drawing/2014/main" id="{D6D76156-4FBD-4728-A1F4-D2361A60D58A}"/>
              </a:ext>
            </a:extLst>
          </p:cNvPr>
          <p:cNvSpPr>
            <a:spLocks noGrp="1"/>
          </p:cNvSpPr>
          <p:nvPr>
            <p:ph idx="1"/>
          </p:nvPr>
        </p:nvSpPr>
        <p:spPr>
          <a:xfrm>
            <a:off x="1593574" y="2292627"/>
            <a:ext cx="8319052" cy="2478156"/>
          </a:xfrm>
        </p:spPr>
        <p:txBody>
          <a:bodyPr>
            <a:normAutofit/>
          </a:bodyPr>
          <a:lstStyle/>
          <a:p>
            <a:r>
              <a:rPr lang="en-AU" dirty="0">
                <a:solidFill>
                  <a:schemeClr val="tx1"/>
                </a:solidFill>
                <a:latin typeface="Arial" panose="020B0604020202020204" pitchFamily="34" charset="0"/>
                <a:cs typeface="Arial" panose="020B0604020202020204" pitchFamily="34" charset="0"/>
              </a:rPr>
              <a:t>A researcher may conduct a focus group of special education teachers to generate discussion of perceived barriers to implementing speech and language services in the schools (QUAL). Then, using the ideas generated in the focus group, a large-scale survey might be sent to all the teachers in a district asking them to rate the impact of predetermined barriers (</a:t>
            </a:r>
            <a:r>
              <a:rPr lang="en-AU" dirty="0" err="1">
                <a:solidFill>
                  <a:schemeClr val="tx1"/>
                </a:solidFill>
                <a:latin typeface="Arial" panose="020B0604020202020204" pitchFamily="34" charset="0"/>
                <a:cs typeface="Arial" panose="020B0604020202020204" pitchFamily="34" charset="0"/>
              </a:rPr>
              <a:t>quan</a:t>
            </a:r>
            <a:r>
              <a:rPr lang="en-AU" dirty="0">
                <a:solidFill>
                  <a:schemeClr val="tx1"/>
                </a:solidFill>
                <a:latin typeface="Arial" panose="020B060402020202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3EF02D51-6C9D-4A0E-89E2-3A099924FC18}"/>
              </a:ext>
            </a:extLst>
          </p:cNvPr>
          <p:cNvSpPr>
            <a:spLocks noGrp="1"/>
          </p:cNvSpPr>
          <p:nvPr>
            <p:ph type="sldNum" sz="quarter" idx="12"/>
          </p:nvPr>
        </p:nvSpPr>
        <p:spPr/>
        <p:txBody>
          <a:bodyPr/>
          <a:lstStyle/>
          <a:p>
            <a:fld id="{34B7E4EF-A1BD-40F4-AB7B-04F084DD991D}" type="slidenum">
              <a:rPr lang="en-US" smtClean="0"/>
              <a:t>9</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2794032445"/>
      </p:ext>
    </p:extLst>
  </p:cSld>
  <p:clrMapOvr>
    <a:masterClrMapping/>
  </p:clrMapOvr>
  <mc:AlternateContent xmlns:mc="http://schemas.openxmlformats.org/markup-compatibility/2006" xmlns:p14="http://schemas.microsoft.com/office/powerpoint/2010/main">
    <mc:Choice Requires="p14">
      <p:transition spd="slow" p14:dur="2000" advTm="45930"/>
    </mc:Choice>
    <mc:Fallback xmlns="">
      <p:transition spd="slow" advTm="45930"/>
    </mc:Fallback>
  </mc:AlternateContent>
  <p:timing>
    <p:tnLst>
      <p:par>
        <p:cTn id="1" dur="indefinite" restart="never" nodeType="tmRoot"/>
      </p:par>
    </p:tnLst>
  </p:timing>
</p:sld>
</file>

<file path=ppt/theme/theme1.xml><?xml version="1.0" encoding="utf-8"?>
<a:theme xmlns:a="http://schemas.openxmlformats.org/drawingml/2006/main" name="Bas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4965</TotalTime>
  <Words>3231</Words>
  <Application>Microsoft Office PowerPoint</Application>
  <PresentationFormat>Widescreen</PresentationFormat>
  <Paragraphs>280</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Corbel</vt:lpstr>
      <vt:lpstr>Times New Roman</vt:lpstr>
      <vt:lpstr>Wingdings</vt:lpstr>
      <vt:lpstr>Basis</vt:lpstr>
      <vt:lpstr>Mixed methods research-2 </vt:lpstr>
      <vt:lpstr>Data integration in MMR</vt:lpstr>
      <vt:lpstr>PowerPoint Presentation</vt:lpstr>
      <vt:lpstr>Sequential Exploratory Design (‘QUAL → quan’)</vt:lpstr>
      <vt:lpstr>Sequential Exploratory Design</vt:lpstr>
      <vt:lpstr>Sequential Exploratory Design- Data collection </vt:lpstr>
      <vt:lpstr>Sequential Exploratory Design- Data Analysis  </vt:lpstr>
      <vt:lpstr>Sequential Exploratory Design- Interpretation  </vt:lpstr>
      <vt:lpstr>An example on Sequential Exploratory Design </vt:lpstr>
      <vt:lpstr>Another example on Sequential Exploratory Study </vt:lpstr>
      <vt:lpstr>Another example on Sequential Exploratory Study </vt:lpstr>
      <vt:lpstr>Perceived challenges of nurse educators while teaching undergraduate nursing students in Pakistan: An exploratory mixed-methods study </vt:lpstr>
      <vt:lpstr>Perceived challenges of nurse educators while teaching undergraduate nursing students in Pakistan: An exploratory mixed-methods study </vt:lpstr>
      <vt:lpstr>Perceived challenges of nurse educators while teaching undergraduate nursing students in Pakistan: An exploratory mixed-methods study </vt:lpstr>
      <vt:lpstr>Perceived challenges of nurse educators while teaching undergraduate nursing students in Pakistan: An exploratory mixed-methods study </vt:lpstr>
      <vt:lpstr>Perceived challenges of nurse educators while teaching undergraduate nursing students in Pakistan: An exploratory mixed-methods study </vt:lpstr>
      <vt:lpstr>Perceived challenges of nurse educators while teaching undergraduate nursing students in Pakistan: An exploratory mixed-methods study </vt:lpstr>
      <vt:lpstr>Perceived challenges of nurse educators while teaching undergraduate nursing students in Pakistan: An exploratory mixed-methods study </vt:lpstr>
      <vt:lpstr>Perceived challenges of nurse educators while teaching undergraduate nursing students in Pakistan: An exploratory mixed-methods study </vt:lpstr>
      <vt:lpstr>Perceived challenges of nurse educators while teaching undergraduate nursing students in Pakistan: An exploratory mixed-methods study </vt:lpstr>
      <vt:lpstr>Perceived challenges of nurse educators while teaching undergraduate nursing students in Pakistan: An exploratory mixed-methods study </vt:lpstr>
      <vt:lpstr>Sequential Transformative Design</vt:lpstr>
      <vt:lpstr>Sequential Transformative Design</vt:lpstr>
      <vt:lpstr>An example of Sequential Transformative design</vt:lpstr>
      <vt:lpstr>Concurrent Triangulation Design </vt:lpstr>
      <vt:lpstr>Concurrent triangulation design </vt:lpstr>
      <vt:lpstr>Concurrent triangulation design </vt:lpstr>
      <vt:lpstr>An example on Concurrent Triangulation Design </vt:lpstr>
      <vt:lpstr>Determinants and mitigating factors of the brain drain among Egyptian nurses: a mixed-methods study</vt:lpstr>
      <vt:lpstr>Determinants and mitigating factors of the brain drain among Egyptian nurses: a mixed-methods study</vt:lpstr>
      <vt:lpstr>Concurrent Embedded/Nested Design </vt:lpstr>
      <vt:lpstr>Concurrent Embedded/Nested Design </vt:lpstr>
      <vt:lpstr>An example of Concurrent Nested/Embedded Design </vt:lpstr>
      <vt:lpstr>Concurrent Transformative Design </vt:lpstr>
      <vt:lpstr>PowerPoint Presentation</vt:lpstr>
      <vt:lpstr>Research Questions in MMR</vt:lpstr>
      <vt:lpstr>Data analysis in mixed methods </vt:lpstr>
      <vt:lpstr>Advantages of MMR</vt:lpstr>
      <vt:lpstr>Advantages of MMR (Continued)</vt:lpstr>
      <vt:lpstr>Weaknesses of MMR</vt:lpstr>
      <vt:lpstr>References </vt:lpstr>
      <vt:lpstr>References (Continued)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Mixed methods research </dc:title>
  <dc:creator>Rania Albsoul</dc:creator>
  <cp:lastModifiedBy>Rania Absoul</cp:lastModifiedBy>
  <cp:revision>147</cp:revision>
  <dcterms:created xsi:type="dcterms:W3CDTF">2019-11-26T09:21:20Z</dcterms:created>
  <dcterms:modified xsi:type="dcterms:W3CDTF">2022-05-30T12:12:47Z</dcterms:modified>
</cp:coreProperties>
</file>