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38"/>
  </p:notesMasterIdLst>
  <p:sldIdLst>
    <p:sldId id="256" r:id="rId2"/>
    <p:sldId id="257" r:id="rId3"/>
    <p:sldId id="320" r:id="rId4"/>
    <p:sldId id="272" r:id="rId5"/>
    <p:sldId id="258" r:id="rId6"/>
    <p:sldId id="318" r:id="rId7"/>
    <p:sldId id="260" r:id="rId8"/>
    <p:sldId id="315" r:id="rId9"/>
    <p:sldId id="316" r:id="rId10"/>
    <p:sldId id="275" r:id="rId11"/>
    <p:sldId id="274" r:id="rId12"/>
    <p:sldId id="317" r:id="rId13"/>
    <p:sldId id="263" r:id="rId14"/>
    <p:sldId id="323" r:id="rId15"/>
    <p:sldId id="324" r:id="rId16"/>
    <p:sldId id="266" r:id="rId17"/>
    <p:sldId id="267" r:id="rId18"/>
    <p:sldId id="262" r:id="rId19"/>
    <p:sldId id="261" r:id="rId20"/>
    <p:sldId id="304" r:id="rId21"/>
    <p:sldId id="305" r:id="rId22"/>
    <p:sldId id="279" r:id="rId23"/>
    <p:sldId id="264" r:id="rId24"/>
    <p:sldId id="319" r:id="rId25"/>
    <p:sldId id="268" r:id="rId26"/>
    <p:sldId id="269" r:id="rId27"/>
    <p:sldId id="277" r:id="rId28"/>
    <p:sldId id="276" r:id="rId29"/>
    <p:sldId id="280" r:id="rId30"/>
    <p:sldId id="307" r:id="rId31"/>
    <p:sldId id="328" r:id="rId32"/>
    <p:sldId id="329" r:id="rId33"/>
    <p:sldId id="330" r:id="rId34"/>
    <p:sldId id="327" r:id="rId35"/>
    <p:sldId id="271" r:id="rId36"/>
    <p:sldId id="322"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0545" autoAdjust="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063B97-980D-4AA5-B7D9-BC24A21B4598}" type="datetimeFigureOut">
              <a:rPr lang="en-AU" smtClean="0"/>
              <a:t>17/05/2022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262350-7EAD-47A9-A4F8-3E0399EDA1FE}" type="slidenum">
              <a:rPr lang="en-AU" smtClean="0"/>
              <a:t>‹#›</a:t>
            </a:fld>
            <a:endParaRPr lang="en-AU"/>
          </a:p>
        </p:txBody>
      </p:sp>
    </p:spTree>
    <p:extLst>
      <p:ext uri="{BB962C8B-B14F-4D97-AF65-F5344CB8AC3E}">
        <p14:creationId xmlns:p14="http://schemas.microsoft.com/office/powerpoint/2010/main" val="4144852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68A05360-9051-4DF9-A93C-1287B77C38FA}" type="datetime1">
              <a:rPr lang="en-US" smtClean="0"/>
              <a:t>5/17/2022</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r>
              <a:rPr lang="en-US" smtClean="0"/>
              <a:t>May 2022</a:t>
            </a: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4B7E4EF-A1BD-40F4-AB7B-04F084DD991D}" type="slidenum">
              <a:rPr lang="en-US" smtClean="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8950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9307B5-D4AF-4EBF-86BA-48DE728B179E}" type="datetime1">
              <a:rPr lang="en-US" smtClean="0"/>
              <a:t>5/17/2022</a:t>
            </a:fld>
            <a:endParaRPr lang="en-US"/>
          </a:p>
        </p:txBody>
      </p:sp>
      <p:sp>
        <p:nvSpPr>
          <p:cNvPr id="5" name="Footer Placeholder 4"/>
          <p:cNvSpPr>
            <a:spLocks noGrp="1"/>
          </p:cNvSpPr>
          <p:nvPr>
            <p:ph type="ftr" sz="quarter" idx="11"/>
          </p:nvPr>
        </p:nvSpPr>
        <p:spPr/>
        <p:txBody>
          <a:bodyPr/>
          <a:lstStyle/>
          <a:p>
            <a:r>
              <a:rPr lang="en-US" smtClean="0"/>
              <a:t>May 2022</a:t>
            </a:r>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23253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3BEF61-6D9A-4182-A3A8-585A798D8205}" type="datetime1">
              <a:rPr lang="en-US" smtClean="0"/>
              <a:t>5/17/2022</a:t>
            </a:fld>
            <a:endParaRPr lang="en-US"/>
          </a:p>
        </p:txBody>
      </p:sp>
      <p:sp>
        <p:nvSpPr>
          <p:cNvPr id="5" name="Footer Placeholder 4"/>
          <p:cNvSpPr>
            <a:spLocks noGrp="1"/>
          </p:cNvSpPr>
          <p:nvPr>
            <p:ph type="ftr" sz="quarter" idx="11"/>
          </p:nvPr>
        </p:nvSpPr>
        <p:spPr/>
        <p:txBody>
          <a:bodyPr/>
          <a:lstStyle/>
          <a:p>
            <a:r>
              <a:rPr lang="en-US" smtClean="0"/>
              <a:t>May 2022</a:t>
            </a:r>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667152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27E051-C65F-4D7C-AF5E-5F3FD81FAE74}" type="datetime1">
              <a:rPr lang="en-US" smtClean="0"/>
              <a:t>5/17/2022</a:t>
            </a:fld>
            <a:endParaRPr lang="en-US"/>
          </a:p>
        </p:txBody>
      </p:sp>
      <p:sp>
        <p:nvSpPr>
          <p:cNvPr id="5" name="Footer Placeholder 4"/>
          <p:cNvSpPr>
            <a:spLocks noGrp="1"/>
          </p:cNvSpPr>
          <p:nvPr>
            <p:ph type="ftr" sz="quarter" idx="11"/>
          </p:nvPr>
        </p:nvSpPr>
        <p:spPr/>
        <p:txBody>
          <a:bodyPr/>
          <a:lstStyle/>
          <a:p>
            <a:r>
              <a:rPr lang="en-US" smtClean="0"/>
              <a:t>May 2022</a:t>
            </a:r>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406142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52DAC1-147B-407A-A83E-08E5BC81E461}" type="datetime1">
              <a:rPr lang="en-US" smtClean="0"/>
              <a:t>5/17/2022</a:t>
            </a:fld>
            <a:endParaRPr lang="en-US" dirty="0"/>
          </a:p>
        </p:txBody>
      </p:sp>
      <p:sp>
        <p:nvSpPr>
          <p:cNvPr id="5" name="Footer Placeholder 4"/>
          <p:cNvSpPr>
            <a:spLocks noGrp="1"/>
          </p:cNvSpPr>
          <p:nvPr>
            <p:ph type="ftr" sz="quarter" idx="11"/>
          </p:nvPr>
        </p:nvSpPr>
        <p:spPr/>
        <p:txBody>
          <a:bodyPr/>
          <a:lstStyle/>
          <a:p>
            <a:r>
              <a:rPr lang="en-US" smtClean="0"/>
              <a:t>May 2022</a:t>
            </a:r>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365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FAED85-9783-466B-9DF3-9CDE782E167A}" type="datetime1">
              <a:rPr lang="en-US" smtClean="0"/>
              <a:t>5/17/2022</a:t>
            </a:fld>
            <a:endParaRPr lang="en-US"/>
          </a:p>
        </p:txBody>
      </p:sp>
      <p:sp>
        <p:nvSpPr>
          <p:cNvPr id="6" name="Footer Placeholder 5"/>
          <p:cNvSpPr>
            <a:spLocks noGrp="1"/>
          </p:cNvSpPr>
          <p:nvPr>
            <p:ph type="ftr" sz="quarter" idx="11"/>
          </p:nvPr>
        </p:nvSpPr>
        <p:spPr/>
        <p:txBody>
          <a:bodyPr/>
          <a:lstStyle/>
          <a:p>
            <a:r>
              <a:rPr lang="en-US" smtClean="0"/>
              <a:t>May 2022</a:t>
            </a:r>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801402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9F8E82-131F-45BA-B351-534855C69704}" type="datetime1">
              <a:rPr lang="en-US" smtClean="0"/>
              <a:t>5/17/2022</a:t>
            </a:fld>
            <a:endParaRPr lang="en-US"/>
          </a:p>
        </p:txBody>
      </p:sp>
      <p:sp>
        <p:nvSpPr>
          <p:cNvPr id="8" name="Footer Placeholder 7"/>
          <p:cNvSpPr>
            <a:spLocks noGrp="1"/>
          </p:cNvSpPr>
          <p:nvPr>
            <p:ph type="ftr" sz="quarter" idx="11"/>
          </p:nvPr>
        </p:nvSpPr>
        <p:spPr/>
        <p:txBody>
          <a:bodyPr/>
          <a:lstStyle/>
          <a:p>
            <a:r>
              <a:rPr lang="en-US" smtClean="0"/>
              <a:t>May 2022</a:t>
            </a:r>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108041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920A623-0A58-403B-9DC7-685A7142D33C}" type="datetime1">
              <a:rPr lang="en-US" smtClean="0"/>
              <a:t>5/17/2022</a:t>
            </a:fld>
            <a:endParaRPr lang="en-US"/>
          </a:p>
        </p:txBody>
      </p:sp>
      <p:sp>
        <p:nvSpPr>
          <p:cNvPr id="4" name="Footer Placeholder 3"/>
          <p:cNvSpPr>
            <a:spLocks noGrp="1"/>
          </p:cNvSpPr>
          <p:nvPr>
            <p:ph type="ftr" sz="quarter" idx="11"/>
          </p:nvPr>
        </p:nvSpPr>
        <p:spPr/>
        <p:txBody>
          <a:bodyPr/>
          <a:lstStyle/>
          <a:p>
            <a:r>
              <a:rPr lang="en-US" smtClean="0"/>
              <a:t>May 2022</a:t>
            </a:r>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418984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C1280F-20EB-4250-BF6E-7934B70CB7A4}" type="datetime1">
              <a:rPr lang="en-US" smtClean="0"/>
              <a:t>5/17/2022</a:t>
            </a:fld>
            <a:endParaRPr lang="en-US"/>
          </a:p>
        </p:txBody>
      </p:sp>
      <p:sp>
        <p:nvSpPr>
          <p:cNvPr id="3" name="Footer Placeholder 2"/>
          <p:cNvSpPr>
            <a:spLocks noGrp="1"/>
          </p:cNvSpPr>
          <p:nvPr>
            <p:ph type="ftr" sz="quarter" idx="11"/>
          </p:nvPr>
        </p:nvSpPr>
        <p:spPr/>
        <p:txBody>
          <a:bodyPr/>
          <a:lstStyle/>
          <a:p>
            <a:r>
              <a:rPr lang="en-US" smtClean="0"/>
              <a:t>May 2022</a:t>
            </a:r>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947948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68049C-1F7A-47B1-A6BD-7B5667DA233A}" type="datetime1">
              <a:rPr lang="en-US" smtClean="0"/>
              <a:t>5/17/2022</a:t>
            </a:fld>
            <a:endParaRPr lang="en-US"/>
          </a:p>
        </p:txBody>
      </p:sp>
      <p:sp>
        <p:nvSpPr>
          <p:cNvPr id="6" name="Footer Placeholder 5"/>
          <p:cNvSpPr>
            <a:spLocks noGrp="1"/>
          </p:cNvSpPr>
          <p:nvPr>
            <p:ph type="ftr" sz="quarter" idx="11"/>
          </p:nvPr>
        </p:nvSpPr>
        <p:spPr/>
        <p:txBody>
          <a:bodyPr/>
          <a:lstStyle/>
          <a:p>
            <a:r>
              <a:rPr lang="en-US" smtClean="0"/>
              <a:t>May 2022</a:t>
            </a:r>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777493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D9DC13-18FB-4310-851D-0BFE36D6DDDB}" type="datetime1">
              <a:rPr lang="en-US" smtClean="0"/>
              <a:t>5/17/2022</a:t>
            </a:fld>
            <a:endParaRPr lang="en-US" dirty="0"/>
          </a:p>
        </p:txBody>
      </p:sp>
      <p:sp>
        <p:nvSpPr>
          <p:cNvPr id="6" name="Footer Placeholder 5"/>
          <p:cNvSpPr>
            <a:spLocks noGrp="1"/>
          </p:cNvSpPr>
          <p:nvPr>
            <p:ph type="ftr" sz="quarter" idx="11"/>
          </p:nvPr>
        </p:nvSpPr>
        <p:spPr/>
        <p:txBody>
          <a:bodyPr/>
          <a:lstStyle/>
          <a:p>
            <a:pPr algn="l"/>
            <a:r>
              <a:rPr lang="en-US" smtClean="0"/>
              <a:t>May 2022</a:t>
            </a:r>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09769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33BC2EEA-E58E-46A6-A8DB-1CB6E7C436E1}" type="datetime1">
              <a:rPr lang="en-US" smtClean="0"/>
              <a:t>5/17/2022</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r>
              <a:rPr lang="en-US" smtClean="0"/>
              <a:t>May 2022</a:t>
            </a:r>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52136168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69B08D5-1CB8-4EAF-A8B1-0A99BFDBF1B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242F6BE-C03A-4DB5-992E-65AECF68715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8154770" cy="68580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6B763D30-B799-4D6F-AA8D-148A71242B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4769" y="0"/>
            <a:ext cx="4037232" cy="685799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a:extLst>
              <a:ext uri="{FF2B5EF4-FFF2-40B4-BE49-F238E27FC236}">
                <a16:creationId xmlns:a16="http://schemas.microsoft.com/office/drawing/2014/main" id="{92F63044-68D4-4786-97AE-59D6B5975148}"/>
              </a:ext>
            </a:extLst>
          </p:cNvPr>
          <p:cNvPicPr>
            <a:picLocks noChangeAspect="1"/>
          </p:cNvPicPr>
          <p:nvPr/>
        </p:nvPicPr>
        <p:blipFill>
          <a:blip r:embed="rId2"/>
          <a:stretch>
            <a:fillRect/>
          </a:stretch>
        </p:blipFill>
        <p:spPr>
          <a:xfrm>
            <a:off x="1027420" y="321734"/>
            <a:ext cx="2269066" cy="2269066"/>
          </a:xfrm>
          <a:prstGeom prst="rect">
            <a:avLst/>
          </a:prstGeom>
        </p:spPr>
      </p:pic>
      <p:sp useBgFill="1">
        <p:nvSpPr>
          <p:cNvPr id="18" name="Rectangle 17">
            <a:extLst>
              <a:ext uri="{FF2B5EF4-FFF2-40B4-BE49-F238E27FC236}">
                <a16:creationId xmlns:a16="http://schemas.microsoft.com/office/drawing/2014/main" id="{8DF9E1FE-0793-4B07-B180-8E5236DD74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7076" y="0"/>
            <a:ext cx="91440" cy="28346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evice&#10;&#10;Description automatically generated">
            <a:extLst>
              <a:ext uri="{FF2B5EF4-FFF2-40B4-BE49-F238E27FC236}">
                <a16:creationId xmlns:a16="http://schemas.microsoft.com/office/drawing/2014/main" id="{99D46431-FBEE-4425-BD99-09335DA09836}"/>
              </a:ext>
            </a:extLst>
          </p:cNvPr>
          <p:cNvPicPr>
            <a:picLocks noChangeAspect="1"/>
          </p:cNvPicPr>
          <p:nvPr/>
        </p:nvPicPr>
        <p:blipFill rotWithShape="1">
          <a:blip r:embed="rId3"/>
          <a:srcRect l="1605" r="111" b="2"/>
          <a:stretch/>
        </p:blipFill>
        <p:spPr>
          <a:xfrm>
            <a:off x="4927283" y="321734"/>
            <a:ext cx="2235587" cy="2269066"/>
          </a:xfrm>
          <a:prstGeom prst="rect">
            <a:avLst/>
          </a:prstGeom>
        </p:spPr>
      </p:pic>
      <p:pic>
        <p:nvPicPr>
          <p:cNvPr id="6" name="Picture 5">
            <a:extLst>
              <a:ext uri="{FF2B5EF4-FFF2-40B4-BE49-F238E27FC236}">
                <a16:creationId xmlns:a16="http://schemas.microsoft.com/office/drawing/2014/main" id="{89E95EB1-D80E-4EC5-9279-F61C0026B8D3}"/>
              </a:ext>
            </a:extLst>
          </p:cNvPr>
          <p:cNvPicPr>
            <a:picLocks noChangeAspect="1"/>
          </p:cNvPicPr>
          <p:nvPr/>
        </p:nvPicPr>
        <p:blipFill>
          <a:blip r:embed="rId4"/>
          <a:stretch>
            <a:fillRect/>
          </a:stretch>
        </p:blipFill>
        <p:spPr>
          <a:xfrm>
            <a:off x="1024184" y="2987040"/>
            <a:ext cx="6106934" cy="3404616"/>
          </a:xfrm>
          <a:prstGeom prst="rect">
            <a:avLst/>
          </a:prstGeom>
        </p:spPr>
      </p:pic>
      <p:cxnSp>
        <p:nvCxnSpPr>
          <p:cNvPr id="20" name="Straight Connector 19">
            <a:extLst>
              <a:ext uri="{FF2B5EF4-FFF2-40B4-BE49-F238E27FC236}">
                <a16:creationId xmlns:a16="http://schemas.microsoft.com/office/drawing/2014/main" id="{CC47F392-FD5F-4B24-A139-A02DE0A9C63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8945" y="4005950"/>
            <a:ext cx="246888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BF815DF0-CE40-43D2-A7D0-9F06F05CB1BA}"/>
              </a:ext>
            </a:extLst>
          </p:cNvPr>
          <p:cNvSpPr>
            <a:spLocks noGrp="1"/>
          </p:cNvSpPr>
          <p:nvPr>
            <p:ph type="sldNum" sz="quarter" idx="12"/>
          </p:nvPr>
        </p:nvSpPr>
        <p:spPr>
          <a:xfrm>
            <a:off x="10615624" y="6223828"/>
            <a:ext cx="1270310" cy="365125"/>
          </a:xfrm>
        </p:spPr>
        <p:txBody>
          <a:bodyPr>
            <a:normAutofit/>
          </a:bodyPr>
          <a:lstStyle/>
          <a:p>
            <a:pPr>
              <a:spcAft>
                <a:spcPts val="600"/>
              </a:spcAft>
            </a:pPr>
            <a:fld id="{C80682C8-5D36-45F2-A42C-CDDF9416EA6B}" type="slidenum">
              <a:rPr lang="en-AU"/>
              <a:pPr>
                <a:spcAft>
                  <a:spcPts val="600"/>
                </a:spcAft>
              </a:pPr>
              <a:t>1</a:t>
            </a:fld>
            <a:endParaRPr lang="en-AU"/>
          </a:p>
        </p:txBody>
      </p:sp>
      <p:sp>
        <p:nvSpPr>
          <p:cNvPr id="22" name="Rectangle 21">
            <a:extLst>
              <a:ext uri="{FF2B5EF4-FFF2-40B4-BE49-F238E27FC236}">
                <a16:creationId xmlns:a16="http://schemas.microsoft.com/office/drawing/2014/main" id="{A5EB1A51-938F-475A-AC74-0E7B74B747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02373" y="246888"/>
            <a:ext cx="3542025"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EEE9DCB-F897-421F-AC67-9D3794AAA9DC}"/>
              </a:ext>
            </a:extLst>
          </p:cNvPr>
          <p:cNvSpPr>
            <a:spLocks noGrp="1"/>
          </p:cNvSpPr>
          <p:nvPr>
            <p:ph type="ctrTitle"/>
          </p:nvPr>
        </p:nvSpPr>
        <p:spPr>
          <a:xfrm>
            <a:off x="8613593" y="1391055"/>
            <a:ext cx="3330805" cy="2689551"/>
          </a:xfrm>
        </p:spPr>
        <p:txBody>
          <a:bodyPr>
            <a:normAutofit/>
          </a:bodyPr>
          <a:lstStyle/>
          <a:p>
            <a:r>
              <a:rPr lang="en-AU" sz="3800" b="1" dirty="0">
                <a:solidFill>
                  <a:schemeClr val="tx1"/>
                </a:solidFill>
                <a:latin typeface="Arial" panose="020B0604020202020204" pitchFamily="34" charset="0"/>
                <a:cs typeface="Arial" panose="020B0604020202020204" pitchFamily="34" charset="0"/>
              </a:rPr>
              <a:t>Mixed methods </a:t>
            </a:r>
            <a:r>
              <a:rPr lang="en-AU" sz="3800" b="1" dirty="0" smtClean="0">
                <a:solidFill>
                  <a:schemeClr val="tx1"/>
                </a:solidFill>
                <a:latin typeface="Arial" panose="020B0604020202020204" pitchFamily="34" charset="0"/>
                <a:cs typeface="Arial" panose="020B0604020202020204" pitchFamily="34" charset="0"/>
              </a:rPr>
              <a:t>research-1 </a:t>
            </a:r>
            <a:endParaRPr lang="en-AU" sz="3800" b="1" dirty="0">
              <a:solidFill>
                <a:schemeClr val="tx1"/>
              </a:solidFill>
              <a:latin typeface="Arial" panose="020B0604020202020204" pitchFamily="34" charset="0"/>
              <a:cs typeface="Arial" panose="020B0604020202020204" pitchFamily="34" charset="0"/>
            </a:endParaRPr>
          </a:p>
        </p:txBody>
      </p:sp>
      <p:sp useBgFill="1">
        <p:nvSpPr>
          <p:cNvPr id="24" name="Rectangle 23">
            <a:extLst>
              <a:ext uri="{FF2B5EF4-FFF2-40B4-BE49-F238E27FC236}">
                <a16:creationId xmlns:a16="http://schemas.microsoft.com/office/drawing/2014/main" id="{CD4454D2-7029-4B2B-ADC0-3F1F404A37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52928"/>
            <a:ext cx="8165592"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7"/>
          <p:cNvSpPr>
            <a:spLocks noGrp="1"/>
          </p:cNvSpPr>
          <p:nvPr>
            <p:ph type="ftr" sz="quarter" idx="11"/>
          </p:nvPr>
        </p:nvSpPr>
        <p:spPr/>
        <p:txBody>
          <a:bodyPr/>
          <a:lstStyle/>
          <a:p>
            <a:r>
              <a:rPr lang="en-US" smtClean="0"/>
              <a:t>May 2022</a:t>
            </a:r>
            <a:endParaRPr lang="en-US" dirty="0"/>
          </a:p>
        </p:txBody>
      </p:sp>
    </p:spTree>
    <p:extLst>
      <p:ext uri="{BB962C8B-B14F-4D97-AF65-F5344CB8AC3E}">
        <p14:creationId xmlns:p14="http://schemas.microsoft.com/office/powerpoint/2010/main" val="4180291516"/>
      </p:ext>
    </p:extLst>
  </p:cSld>
  <p:clrMapOvr>
    <a:masterClrMapping/>
  </p:clrMapOvr>
  <mc:AlternateContent xmlns:mc="http://schemas.openxmlformats.org/markup-compatibility/2006" xmlns:p14="http://schemas.microsoft.com/office/powerpoint/2010/main">
    <mc:Choice Requires="p14">
      <p:transition spd="slow" p14:dur="2000" advTm="315121"/>
    </mc:Choice>
    <mc:Fallback xmlns="">
      <p:transition spd="slow" advTm="31512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9F580-D555-4511-94AD-2FA3B09F1509}"/>
              </a:ext>
            </a:extLst>
          </p:cNvPr>
          <p:cNvSpPr>
            <a:spLocks noGrp="1"/>
          </p:cNvSpPr>
          <p:nvPr>
            <p:ph type="title"/>
          </p:nvPr>
        </p:nvSpPr>
        <p:spPr>
          <a:xfrm>
            <a:off x="1016441" y="543339"/>
            <a:ext cx="10159117" cy="1167572"/>
          </a:xfrm>
        </p:spPr>
        <p:txBody>
          <a:bodyPr>
            <a:normAutofit fontScale="90000"/>
          </a:bodyPr>
          <a:lstStyle/>
          <a:p>
            <a:r>
              <a:rPr lang="en-AU" b="1" dirty="0">
                <a:solidFill>
                  <a:schemeClr val="tx1"/>
                </a:solidFill>
                <a:latin typeface="Arial" panose="020B0604020202020204" pitchFamily="34" charset="0"/>
                <a:cs typeface="Arial" panose="020B0604020202020204" pitchFamily="34" charset="0"/>
              </a:rPr>
              <a:t>Multi versus Mixed Methods</a:t>
            </a:r>
            <a:br>
              <a:rPr lang="en-AU" b="1" dirty="0">
                <a:solidFill>
                  <a:schemeClr val="tx1"/>
                </a:solidFill>
                <a:latin typeface="Arial" panose="020B0604020202020204" pitchFamily="34" charset="0"/>
                <a:cs typeface="Arial" panose="020B0604020202020204" pitchFamily="34" charset="0"/>
              </a:rPr>
            </a:br>
            <a:endParaRPr lang="en-AU" b="1" dirty="0">
              <a:solidFill>
                <a:schemeClr val="tx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DA0BCCA-8A11-49CE-8597-DD9CB4FCD927}"/>
              </a:ext>
            </a:extLst>
          </p:cNvPr>
          <p:cNvSpPr>
            <a:spLocks noGrp="1"/>
          </p:cNvSpPr>
          <p:nvPr>
            <p:ph idx="1"/>
          </p:nvPr>
        </p:nvSpPr>
        <p:spPr>
          <a:xfrm>
            <a:off x="636104" y="1417983"/>
            <a:ext cx="10379767" cy="4678017"/>
          </a:xfrm>
        </p:spPr>
        <p:txBody>
          <a:bodyPr/>
          <a:lstStyle/>
          <a:p>
            <a:pPr marL="45720" indent="0">
              <a:buNone/>
            </a:pPr>
            <a:r>
              <a:rPr lang="en-AU" dirty="0"/>
              <a:t>. </a:t>
            </a:r>
          </a:p>
        </p:txBody>
      </p:sp>
      <p:sp>
        <p:nvSpPr>
          <p:cNvPr id="4" name="Slide Number Placeholder 3">
            <a:extLst>
              <a:ext uri="{FF2B5EF4-FFF2-40B4-BE49-F238E27FC236}">
                <a16:creationId xmlns:a16="http://schemas.microsoft.com/office/drawing/2014/main" id="{D52A63B3-AC9F-4CC5-8E7F-78416D2130BA}"/>
              </a:ext>
            </a:extLst>
          </p:cNvPr>
          <p:cNvSpPr>
            <a:spLocks noGrp="1"/>
          </p:cNvSpPr>
          <p:nvPr>
            <p:ph type="sldNum" sz="quarter" idx="12"/>
          </p:nvPr>
        </p:nvSpPr>
        <p:spPr/>
        <p:txBody>
          <a:bodyPr/>
          <a:lstStyle/>
          <a:p>
            <a:fld id="{34B7E4EF-A1BD-40F4-AB7B-04F084DD991D}" type="slidenum">
              <a:rPr lang="en-US" smtClean="0"/>
              <a:t>10</a:t>
            </a:fld>
            <a:endParaRPr lang="en-US"/>
          </a:p>
        </p:txBody>
      </p:sp>
      <p:sp>
        <p:nvSpPr>
          <p:cNvPr id="6" name="TextBox 5">
            <a:extLst>
              <a:ext uri="{FF2B5EF4-FFF2-40B4-BE49-F238E27FC236}">
                <a16:creationId xmlns:a16="http://schemas.microsoft.com/office/drawing/2014/main" id="{EB7B8C12-F04B-4106-9B5E-4A323183C093}"/>
              </a:ext>
            </a:extLst>
          </p:cNvPr>
          <p:cNvSpPr txBox="1"/>
          <p:nvPr/>
        </p:nvSpPr>
        <p:spPr>
          <a:xfrm>
            <a:off x="1143000" y="1710911"/>
            <a:ext cx="4343400" cy="2308324"/>
          </a:xfrm>
          <a:prstGeom prst="rect">
            <a:avLst/>
          </a:prstGeom>
          <a:noFill/>
        </p:spPr>
        <p:txBody>
          <a:bodyPr wrap="square" rtlCol="0">
            <a:spAutoFit/>
          </a:bodyPr>
          <a:lstStyle/>
          <a:p>
            <a:r>
              <a:rPr lang="en-AU" sz="3200" b="1" dirty="0">
                <a:latin typeface="Arial" panose="020B0604020202020204" pitchFamily="34" charset="0"/>
                <a:cs typeface="Arial" panose="020B0604020202020204" pitchFamily="34" charset="0"/>
              </a:rPr>
              <a:t>Multi Methods                                                                                  </a:t>
            </a:r>
          </a:p>
          <a:p>
            <a:pPr>
              <a:buFont typeface="Wingdings" panose="05000000000000000000" pitchFamily="2" charset="2"/>
              <a:buChar char="Ø"/>
            </a:pPr>
            <a:r>
              <a:rPr lang="en-AU" sz="2800" dirty="0">
                <a:latin typeface="Arial" panose="020B0604020202020204" pitchFamily="34" charset="0"/>
                <a:cs typeface="Arial" panose="020B0604020202020204" pitchFamily="34" charset="0"/>
              </a:rPr>
              <a:t>Uses more than one method                                      </a:t>
            </a:r>
          </a:p>
          <a:p>
            <a:pPr>
              <a:buFont typeface="Wingdings" panose="05000000000000000000" pitchFamily="2" charset="2"/>
              <a:buChar char="Ø"/>
            </a:pPr>
            <a:r>
              <a:rPr lang="en-AU" sz="2800" dirty="0">
                <a:latin typeface="Arial" panose="020B0604020202020204" pitchFamily="34" charset="0"/>
                <a:cs typeface="Arial" panose="020B0604020202020204" pitchFamily="34" charset="0"/>
              </a:rPr>
              <a:t>Can be two qualitative or two quantitative</a:t>
            </a:r>
            <a:endParaRPr lang="en-AU" sz="2800" dirty="0"/>
          </a:p>
        </p:txBody>
      </p:sp>
      <p:sp>
        <p:nvSpPr>
          <p:cNvPr id="7" name="TextBox 6">
            <a:extLst>
              <a:ext uri="{FF2B5EF4-FFF2-40B4-BE49-F238E27FC236}">
                <a16:creationId xmlns:a16="http://schemas.microsoft.com/office/drawing/2014/main" id="{FFA265DC-3EB2-4A78-905C-80A855C7E29E}"/>
              </a:ext>
            </a:extLst>
          </p:cNvPr>
          <p:cNvSpPr txBox="1"/>
          <p:nvPr/>
        </p:nvSpPr>
        <p:spPr>
          <a:xfrm>
            <a:off x="5930679" y="1720850"/>
            <a:ext cx="5165035" cy="3170099"/>
          </a:xfrm>
          <a:prstGeom prst="rect">
            <a:avLst/>
          </a:prstGeom>
          <a:noFill/>
        </p:spPr>
        <p:txBody>
          <a:bodyPr wrap="square" rtlCol="0">
            <a:spAutoFit/>
          </a:bodyPr>
          <a:lstStyle/>
          <a:p>
            <a:r>
              <a:rPr lang="en-AU" sz="3200" b="1" dirty="0">
                <a:latin typeface="Arial" panose="020B0604020202020204" pitchFamily="34" charset="0"/>
                <a:cs typeface="Arial" panose="020B0604020202020204" pitchFamily="34" charset="0"/>
              </a:rPr>
              <a:t>Mixed Methods</a:t>
            </a:r>
          </a:p>
          <a:p>
            <a:pPr marL="457200" indent="-457200">
              <a:buFont typeface="Wingdings" panose="05000000000000000000" pitchFamily="2" charset="2"/>
              <a:buChar char="Ø"/>
            </a:pPr>
            <a:r>
              <a:rPr lang="en-AU" sz="2800" dirty="0">
                <a:latin typeface="Arial" panose="020B0604020202020204" pitchFamily="34" charset="0"/>
                <a:cs typeface="Arial" panose="020B0604020202020204" pitchFamily="34" charset="0"/>
              </a:rPr>
              <a:t>Uses both qualitative and quantitative</a:t>
            </a:r>
          </a:p>
          <a:p>
            <a:pPr marL="457200" indent="-457200">
              <a:buFont typeface="Wingdings" panose="05000000000000000000" pitchFamily="2" charset="2"/>
              <a:buChar char="Ø"/>
            </a:pPr>
            <a:r>
              <a:rPr lang="en-AU" sz="2800" dirty="0">
                <a:latin typeface="Arial" panose="020B0604020202020204" pitchFamily="34" charset="0"/>
                <a:cs typeface="Arial" panose="020B0604020202020204" pitchFamily="34" charset="0"/>
              </a:rPr>
              <a:t>Involves mixing and integration of the data so that one type of data informs another</a:t>
            </a:r>
          </a:p>
        </p:txBody>
      </p:sp>
      <p:sp>
        <p:nvSpPr>
          <p:cNvPr id="8" name="Footer Placeholder 7"/>
          <p:cNvSpPr>
            <a:spLocks noGrp="1"/>
          </p:cNvSpPr>
          <p:nvPr>
            <p:ph type="ftr" sz="quarter" idx="11"/>
          </p:nvPr>
        </p:nvSpPr>
        <p:spPr/>
        <p:txBody>
          <a:bodyPr/>
          <a:lstStyle/>
          <a:p>
            <a:r>
              <a:rPr lang="en-US" smtClean="0"/>
              <a:t>May 2022</a:t>
            </a:r>
            <a:endParaRPr lang="en-US"/>
          </a:p>
        </p:txBody>
      </p:sp>
    </p:spTree>
    <p:extLst>
      <p:ext uri="{BB962C8B-B14F-4D97-AF65-F5344CB8AC3E}">
        <p14:creationId xmlns:p14="http://schemas.microsoft.com/office/powerpoint/2010/main" val="2408571698"/>
      </p:ext>
    </p:extLst>
  </p:cSld>
  <p:clrMapOvr>
    <a:masterClrMapping/>
  </p:clrMapOvr>
  <mc:AlternateContent xmlns:mc="http://schemas.openxmlformats.org/markup-compatibility/2006" xmlns:p14="http://schemas.microsoft.com/office/powerpoint/2010/main">
    <mc:Choice Requires="p14">
      <p:transition spd="slow" p14:dur="2000" advTm="149337"/>
    </mc:Choice>
    <mc:Fallback xmlns="">
      <p:transition spd="slow" advTm="149337"/>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4C709-2FCF-4DCE-8172-23CE2A3267BB}"/>
              </a:ext>
            </a:extLst>
          </p:cNvPr>
          <p:cNvSpPr>
            <a:spLocks noGrp="1"/>
          </p:cNvSpPr>
          <p:nvPr>
            <p:ph type="title"/>
          </p:nvPr>
        </p:nvSpPr>
        <p:spPr/>
        <p:txBody>
          <a:bodyPr/>
          <a:lstStyle/>
          <a:p>
            <a:r>
              <a:rPr lang="en-AU" b="1" dirty="0">
                <a:solidFill>
                  <a:schemeClr val="tx1"/>
                </a:solidFill>
                <a:latin typeface="Arial" panose="020B0604020202020204" pitchFamily="34" charset="0"/>
                <a:cs typeface="Arial" panose="020B0604020202020204" pitchFamily="34" charset="0"/>
              </a:rPr>
              <a:t>The Rise of MMR</a:t>
            </a:r>
          </a:p>
        </p:txBody>
      </p:sp>
      <p:sp>
        <p:nvSpPr>
          <p:cNvPr id="3" name="Content Placeholder 2">
            <a:extLst>
              <a:ext uri="{FF2B5EF4-FFF2-40B4-BE49-F238E27FC236}">
                <a16:creationId xmlns:a16="http://schemas.microsoft.com/office/drawing/2014/main" id="{A2041899-1A38-4FC6-828B-B8D86061CAE4}"/>
              </a:ext>
            </a:extLst>
          </p:cNvPr>
          <p:cNvSpPr>
            <a:spLocks noGrp="1"/>
          </p:cNvSpPr>
          <p:nvPr>
            <p:ph idx="1"/>
          </p:nvPr>
        </p:nvSpPr>
        <p:spPr>
          <a:xfrm>
            <a:off x="811144" y="1965960"/>
            <a:ext cx="7341704" cy="2241275"/>
          </a:xfrm>
        </p:spPr>
        <p:txBody>
          <a:bodyPr/>
          <a:lstStyle/>
          <a:p>
            <a:r>
              <a:rPr lang="en-AU" dirty="0">
                <a:solidFill>
                  <a:schemeClr val="tx1"/>
                </a:solidFill>
                <a:latin typeface="Arial" panose="020B0604020202020204" pitchFamily="34" charset="0"/>
                <a:cs typeface="Arial" panose="020B0604020202020204" pitchFamily="34" charset="0"/>
              </a:rPr>
              <a:t>Mixed method research has a short history as an identifiable methodological movement which can be traced to the early 1980s and has been described as a ‘quiet’ revolution due to its focus of resolving tensions between the qualitative and quantitative methodological movements </a:t>
            </a:r>
            <a:r>
              <a:rPr lang="en-AU" sz="1800" dirty="0">
                <a:solidFill>
                  <a:schemeClr val="tx1"/>
                </a:solidFill>
                <a:latin typeface="Arial" panose="020B0604020202020204" pitchFamily="34" charset="0"/>
                <a:cs typeface="Arial" panose="020B0604020202020204" pitchFamily="34" charset="0"/>
              </a:rPr>
              <a:t>(Teddlie &amp; </a:t>
            </a:r>
            <a:r>
              <a:rPr lang="en-AU" sz="1800" dirty="0" err="1">
                <a:solidFill>
                  <a:schemeClr val="tx1"/>
                </a:solidFill>
                <a:latin typeface="Arial" panose="020B0604020202020204" pitchFamily="34" charset="0"/>
                <a:cs typeface="Arial" panose="020B0604020202020204" pitchFamily="34" charset="0"/>
              </a:rPr>
              <a:t>Tashakkori</a:t>
            </a:r>
            <a:r>
              <a:rPr lang="en-AU" sz="1800" dirty="0">
                <a:solidFill>
                  <a:schemeClr val="tx1"/>
                </a:solidFill>
                <a:latin typeface="Arial" panose="020B0604020202020204" pitchFamily="34" charset="0"/>
                <a:cs typeface="Arial" panose="020B0604020202020204" pitchFamily="34" charset="0"/>
              </a:rPr>
              <a:t>, 2003)</a:t>
            </a:r>
          </a:p>
        </p:txBody>
      </p:sp>
      <p:sp>
        <p:nvSpPr>
          <p:cNvPr id="4" name="Slide Number Placeholder 3">
            <a:extLst>
              <a:ext uri="{FF2B5EF4-FFF2-40B4-BE49-F238E27FC236}">
                <a16:creationId xmlns:a16="http://schemas.microsoft.com/office/drawing/2014/main" id="{2B807DA3-7CD6-4E47-AB75-A66F6FC4919B}"/>
              </a:ext>
            </a:extLst>
          </p:cNvPr>
          <p:cNvSpPr>
            <a:spLocks noGrp="1"/>
          </p:cNvSpPr>
          <p:nvPr>
            <p:ph type="sldNum" sz="quarter" idx="12"/>
          </p:nvPr>
        </p:nvSpPr>
        <p:spPr/>
        <p:txBody>
          <a:bodyPr/>
          <a:lstStyle/>
          <a:p>
            <a:fld id="{34B7E4EF-A1BD-40F4-AB7B-04F084DD991D}" type="slidenum">
              <a:rPr lang="en-US" smtClean="0"/>
              <a:t>11</a:t>
            </a:fld>
            <a:endParaRPr lang="en-US"/>
          </a:p>
        </p:txBody>
      </p:sp>
      <p:pic>
        <p:nvPicPr>
          <p:cNvPr id="6" name="Picture 5"/>
          <p:cNvPicPr>
            <a:picLocks noChangeAspect="1"/>
          </p:cNvPicPr>
          <p:nvPr/>
        </p:nvPicPr>
        <p:blipFill>
          <a:blip r:embed="rId2"/>
          <a:stretch>
            <a:fillRect/>
          </a:stretch>
        </p:blipFill>
        <p:spPr>
          <a:xfrm>
            <a:off x="8152848" y="2503657"/>
            <a:ext cx="3518452" cy="3765626"/>
          </a:xfrm>
          <a:prstGeom prst="rect">
            <a:avLst/>
          </a:prstGeom>
        </p:spPr>
      </p:pic>
      <p:sp>
        <p:nvSpPr>
          <p:cNvPr id="7" name="Footer Placeholder 6"/>
          <p:cNvSpPr>
            <a:spLocks noGrp="1"/>
          </p:cNvSpPr>
          <p:nvPr>
            <p:ph type="ftr" sz="quarter" idx="11"/>
          </p:nvPr>
        </p:nvSpPr>
        <p:spPr/>
        <p:txBody>
          <a:bodyPr/>
          <a:lstStyle/>
          <a:p>
            <a:r>
              <a:rPr lang="en-US" smtClean="0"/>
              <a:t>May 2022</a:t>
            </a:r>
            <a:endParaRPr lang="en-US"/>
          </a:p>
        </p:txBody>
      </p:sp>
    </p:spTree>
    <p:extLst>
      <p:ext uri="{BB962C8B-B14F-4D97-AF65-F5344CB8AC3E}">
        <p14:creationId xmlns:p14="http://schemas.microsoft.com/office/powerpoint/2010/main" val="293187669"/>
      </p:ext>
    </p:extLst>
  </p:cSld>
  <p:clrMapOvr>
    <a:masterClrMapping/>
  </p:clrMapOvr>
  <mc:AlternateContent xmlns:mc="http://schemas.openxmlformats.org/markup-compatibility/2006" xmlns:p14="http://schemas.microsoft.com/office/powerpoint/2010/main">
    <mc:Choice Requires="p14">
      <p:transition spd="slow" p14:dur="2000" advTm="90329"/>
    </mc:Choice>
    <mc:Fallback xmlns="">
      <p:transition spd="slow" advTm="90329"/>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000" b="1" dirty="0" smtClean="0">
                <a:solidFill>
                  <a:schemeClr val="tx1"/>
                </a:solidFill>
                <a:latin typeface="Arial" panose="020B0604020202020204" pitchFamily="34" charset="0"/>
                <a:cs typeface="Arial" panose="020B0604020202020204" pitchFamily="34" charset="0"/>
              </a:rPr>
              <a:t>Philosophy in mixed methods research </a:t>
            </a:r>
            <a:endParaRPr lang="en-AU" sz="4000"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43000" y="2057400"/>
            <a:ext cx="10223500" cy="4038600"/>
          </a:xfrm>
        </p:spPr>
        <p:txBody>
          <a:bodyPr>
            <a:normAutofit lnSpcReduction="10000"/>
          </a:bodyPr>
          <a:lstStyle/>
          <a:p>
            <a:r>
              <a:rPr lang="en-AU" sz="2800" dirty="0" smtClean="0">
                <a:solidFill>
                  <a:schemeClr val="tx1"/>
                </a:solidFill>
                <a:latin typeface="Arial" panose="020B0604020202020204" pitchFamily="34" charset="0"/>
                <a:cs typeface="Arial" panose="020B0604020202020204" pitchFamily="34" charset="0"/>
              </a:rPr>
              <a:t>Mixed </a:t>
            </a:r>
            <a:r>
              <a:rPr lang="en-AU" sz="2800" dirty="0">
                <a:solidFill>
                  <a:schemeClr val="tx1"/>
                </a:solidFill>
                <a:latin typeface="Arial" panose="020B0604020202020204" pitchFamily="34" charset="0"/>
                <a:cs typeface="Arial" panose="020B0604020202020204" pitchFamily="34" charset="0"/>
              </a:rPr>
              <a:t>methods research </a:t>
            </a:r>
            <a:r>
              <a:rPr lang="en-AU" sz="2800" dirty="0" smtClean="0">
                <a:solidFill>
                  <a:schemeClr val="tx1"/>
                </a:solidFill>
                <a:latin typeface="Arial" panose="020B0604020202020204" pitchFamily="34" charset="0"/>
                <a:cs typeface="Arial" panose="020B0604020202020204" pitchFamily="34" charset="0"/>
              </a:rPr>
              <a:t>represents an opportunity </a:t>
            </a:r>
            <a:r>
              <a:rPr lang="en-AU" sz="2800" dirty="0">
                <a:solidFill>
                  <a:schemeClr val="tx1"/>
                </a:solidFill>
                <a:latin typeface="Arial" panose="020B0604020202020204" pitchFamily="34" charset="0"/>
                <a:cs typeface="Arial" panose="020B0604020202020204" pitchFamily="34" charset="0"/>
              </a:rPr>
              <a:t>to transform these tensions into new knowledge through a dialectical discovery. </a:t>
            </a:r>
            <a:endParaRPr lang="en-AU" sz="2800" dirty="0" smtClean="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q"/>
            </a:pPr>
            <a:r>
              <a:rPr lang="en-US" sz="1700" dirty="0">
                <a:solidFill>
                  <a:schemeClr val="tx1"/>
                </a:solidFill>
                <a:latin typeface="Arial" panose="020B0604020202020204" pitchFamily="34" charset="0"/>
                <a:cs typeface="Arial" panose="020B0604020202020204" pitchFamily="34" charset="0"/>
              </a:rPr>
              <a:t>Dialectical pluralism is a process theory for dialoging across differences and producing dynamic integration of divergent perspectives and methods to produce a more complex and meaningful whole.</a:t>
            </a:r>
            <a:endParaRPr lang="en-AU" sz="1700" dirty="0" smtClean="0">
              <a:solidFill>
                <a:schemeClr val="tx1"/>
              </a:solidFill>
              <a:latin typeface="Arial" panose="020B0604020202020204" pitchFamily="34" charset="0"/>
              <a:cs typeface="Arial" panose="020B0604020202020204" pitchFamily="34" charset="0"/>
            </a:endParaRPr>
          </a:p>
          <a:p>
            <a:pPr marL="45720" indent="0">
              <a:buNone/>
            </a:pPr>
            <a:endParaRPr lang="en-AU" sz="2800" dirty="0">
              <a:solidFill>
                <a:schemeClr val="tx1"/>
              </a:solidFill>
              <a:latin typeface="Arial" panose="020B0604020202020204" pitchFamily="34" charset="0"/>
              <a:cs typeface="Arial" panose="020B0604020202020204" pitchFamily="34" charset="0"/>
            </a:endParaRPr>
          </a:p>
          <a:p>
            <a:r>
              <a:rPr lang="en-AU" sz="2800" dirty="0" smtClean="0">
                <a:solidFill>
                  <a:schemeClr val="tx1"/>
                </a:solidFill>
                <a:latin typeface="Arial" panose="020B0604020202020204" pitchFamily="34" charset="0"/>
                <a:cs typeface="Arial" panose="020B0604020202020204" pitchFamily="34" charset="0"/>
              </a:rPr>
              <a:t>A </a:t>
            </a:r>
            <a:r>
              <a:rPr lang="en-AU" sz="2800" dirty="0">
                <a:solidFill>
                  <a:schemeClr val="tx1"/>
                </a:solidFill>
                <a:latin typeface="Arial" panose="020B0604020202020204" pitchFamily="34" charset="0"/>
                <a:cs typeface="Arial" panose="020B0604020202020204" pitchFamily="34" charset="0"/>
              </a:rPr>
              <a:t>pragmatic </a:t>
            </a:r>
            <a:r>
              <a:rPr lang="en-AU" sz="2800" dirty="0" smtClean="0">
                <a:solidFill>
                  <a:schemeClr val="tx1"/>
                </a:solidFill>
                <a:latin typeface="Arial" panose="020B0604020202020204" pitchFamily="34" charset="0"/>
                <a:cs typeface="Arial" panose="020B0604020202020204" pitchFamily="34" charset="0"/>
              </a:rPr>
              <a:t>perspective draws </a:t>
            </a:r>
            <a:r>
              <a:rPr lang="en-AU" sz="2800" dirty="0">
                <a:solidFill>
                  <a:schemeClr val="tx1"/>
                </a:solidFill>
                <a:latin typeface="Arial" panose="020B0604020202020204" pitchFamily="34" charset="0"/>
                <a:cs typeface="Arial" panose="020B0604020202020204" pitchFamily="34" charset="0"/>
              </a:rPr>
              <a:t>on employing “what works,” using diverse approaches, giving primacy to the importance of the </a:t>
            </a:r>
            <a:r>
              <a:rPr lang="en-AU" sz="2800" dirty="0" smtClean="0">
                <a:solidFill>
                  <a:schemeClr val="tx1"/>
                </a:solidFill>
                <a:latin typeface="Arial" panose="020B0604020202020204" pitchFamily="34" charset="0"/>
                <a:cs typeface="Arial" panose="020B0604020202020204" pitchFamily="34" charset="0"/>
              </a:rPr>
              <a:t>research problem </a:t>
            </a:r>
            <a:r>
              <a:rPr lang="en-AU" sz="2800" dirty="0">
                <a:solidFill>
                  <a:schemeClr val="tx1"/>
                </a:solidFill>
                <a:latin typeface="Arial" panose="020B0604020202020204" pitchFamily="34" charset="0"/>
                <a:cs typeface="Arial" panose="020B0604020202020204" pitchFamily="34" charset="0"/>
              </a:rPr>
              <a:t>and question, and valuing both objective and subjective knowledge</a:t>
            </a:r>
          </a:p>
        </p:txBody>
      </p:sp>
      <p:sp>
        <p:nvSpPr>
          <p:cNvPr id="4" name="Slide Number Placeholder 3"/>
          <p:cNvSpPr>
            <a:spLocks noGrp="1"/>
          </p:cNvSpPr>
          <p:nvPr>
            <p:ph type="sldNum" sz="quarter" idx="12"/>
          </p:nvPr>
        </p:nvSpPr>
        <p:spPr/>
        <p:txBody>
          <a:bodyPr/>
          <a:lstStyle/>
          <a:p>
            <a:fld id="{34B7E4EF-A1BD-40F4-AB7B-04F084DD991D}" type="slidenum">
              <a:rPr lang="en-US" smtClean="0"/>
              <a:t>12</a:t>
            </a:fld>
            <a:endParaRPr lang="en-US"/>
          </a:p>
        </p:txBody>
      </p:sp>
      <p:sp>
        <p:nvSpPr>
          <p:cNvPr id="6" name="Footer Placeholder 5"/>
          <p:cNvSpPr>
            <a:spLocks noGrp="1"/>
          </p:cNvSpPr>
          <p:nvPr>
            <p:ph type="ftr" sz="quarter" idx="11"/>
          </p:nvPr>
        </p:nvSpPr>
        <p:spPr/>
        <p:txBody>
          <a:bodyPr/>
          <a:lstStyle/>
          <a:p>
            <a:r>
              <a:rPr lang="en-US" smtClean="0"/>
              <a:t>May 2022</a:t>
            </a:r>
            <a:endParaRPr lang="en-US"/>
          </a:p>
        </p:txBody>
      </p:sp>
    </p:spTree>
    <p:extLst>
      <p:ext uri="{BB962C8B-B14F-4D97-AF65-F5344CB8AC3E}">
        <p14:creationId xmlns:p14="http://schemas.microsoft.com/office/powerpoint/2010/main" val="2068746394"/>
      </p:ext>
    </p:extLst>
  </p:cSld>
  <p:clrMapOvr>
    <a:masterClrMapping/>
  </p:clrMapOvr>
  <mc:AlternateContent xmlns:mc="http://schemas.openxmlformats.org/markup-compatibility/2006" xmlns:p14="http://schemas.microsoft.com/office/powerpoint/2010/main">
    <mc:Choice Requires="p14">
      <p:transition spd="slow" p14:dur="2000" advTm="79268"/>
    </mc:Choice>
    <mc:Fallback xmlns="">
      <p:transition spd="slow" advTm="79268"/>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EF61D-7C31-4E8B-8BD4-60C9FF061587}"/>
              </a:ext>
            </a:extLst>
          </p:cNvPr>
          <p:cNvSpPr>
            <a:spLocks noGrp="1"/>
          </p:cNvSpPr>
          <p:nvPr>
            <p:ph type="title"/>
          </p:nvPr>
        </p:nvSpPr>
        <p:spPr>
          <a:xfrm>
            <a:off x="1143000" y="609600"/>
            <a:ext cx="10426148" cy="1139687"/>
          </a:xfrm>
        </p:spPr>
        <p:txBody>
          <a:bodyPr>
            <a:normAutofit fontScale="90000"/>
          </a:bodyPr>
          <a:lstStyle/>
          <a:p>
            <a:r>
              <a:rPr lang="en-AU" b="1" dirty="0">
                <a:solidFill>
                  <a:schemeClr val="tx1"/>
                </a:solidFill>
                <a:latin typeface="Arial" panose="020B0604020202020204" pitchFamily="34" charset="0"/>
                <a:cs typeface="Arial" panose="020B0604020202020204" pitchFamily="34" charset="0"/>
              </a:rPr>
              <a:t>MMR involves collecting both quantitative and qualitative data </a:t>
            </a:r>
          </a:p>
        </p:txBody>
      </p:sp>
      <p:pic>
        <p:nvPicPr>
          <p:cNvPr id="6" name="Content Placeholder 5">
            <a:extLst>
              <a:ext uri="{FF2B5EF4-FFF2-40B4-BE49-F238E27FC236}">
                <a16:creationId xmlns:a16="http://schemas.microsoft.com/office/drawing/2014/main" id="{4BC72C83-8151-4B78-B4AC-4DFDAA3FC28B}"/>
              </a:ext>
            </a:extLst>
          </p:cNvPr>
          <p:cNvPicPr>
            <a:picLocks noGrp="1" noChangeAspect="1"/>
          </p:cNvPicPr>
          <p:nvPr>
            <p:ph idx="1"/>
          </p:nvPr>
        </p:nvPicPr>
        <p:blipFill>
          <a:blip r:embed="rId2"/>
          <a:stretch>
            <a:fillRect/>
          </a:stretch>
        </p:blipFill>
        <p:spPr>
          <a:xfrm>
            <a:off x="1738193" y="2624490"/>
            <a:ext cx="2767824" cy="2377646"/>
          </a:xfrm>
          <a:prstGeom prst="rect">
            <a:avLst/>
          </a:prstGeom>
          <a:ln>
            <a:solidFill>
              <a:schemeClr val="bg2">
                <a:lumMod val="50000"/>
              </a:schemeClr>
            </a:solidFill>
          </a:ln>
        </p:spPr>
      </p:pic>
      <p:sp>
        <p:nvSpPr>
          <p:cNvPr id="4" name="Slide Number Placeholder 3">
            <a:extLst>
              <a:ext uri="{FF2B5EF4-FFF2-40B4-BE49-F238E27FC236}">
                <a16:creationId xmlns:a16="http://schemas.microsoft.com/office/drawing/2014/main" id="{84F27558-E79A-4620-BA25-A0049DE5D346}"/>
              </a:ext>
            </a:extLst>
          </p:cNvPr>
          <p:cNvSpPr>
            <a:spLocks noGrp="1"/>
          </p:cNvSpPr>
          <p:nvPr>
            <p:ph type="sldNum" sz="quarter" idx="12"/>
          </p:nvPr>
        </p:nvSpPr>
        <p:spPr/>
        <p:txBody>
          <a:bodyPr/>
          <a:lstStyle/>
          <a:p>
            <a:fld id="{34B7E4EF-A1BD-40F4-AB7B-04F084DD991D}" type="slidenum">
              <a:rPr lang="en-US" smtClean="0"/>
              <a:t>13</a:t>
            </a:fld>
            <a:endParaRPr lang="en-US"/>
          </a:p>
        </p:txBody>
      </p:sp>
      <p:pic>
        <p:nvPicPr>
          <p:cNvPr id="5" name="Picture 4">
            <a:extLst>
              <a:ext uri="{FF2B5EF4-FFF2-40B4-BE49-F238E27FC236}">
                <a16:creationId xmlns:a16="http://schemas.microsoft.com/office/drawing/2014/main" id="{62433FF2-69EE-4582-ABDC-A1216EB22D8F}"/>
              </a:ext>
            </a:extLst>
          </p:cNvPr>
          <p:cNvPicPr>
            <a:picLocks noChangeAspect="1"/>
          </p:cNvPicPr>
          <p:nvPr/>
        </p:nvPicPr>
        <p:blipFill>
          <a:blip r:embed="rId3"/>
          <a:stretch>
            <a:fillRect/>
          </a:stretch>
        </p:blipFill>
        <p:spPr>
          <a:xfrm>
            <a:off x="6493565" y="2624490"/>
            <a:ext cx="4191044" cy="2377646"/>
          </a:xfrm>
          <a:prstGeom prst="rect">
            <a:avLst/>
          </a:prstGeom>
          <a:ln>
            <a:solidFill>
              <a:schemeClr val="tx2">
                <a:lumMod val="60000"/>
                <a:lumOff val="40000"/>
              </a:schemeClr>
            </a:solidFill>
          </a:ln>
        </p:spPr>
      </p:pic>
      <p:sp>
        <p:nvSpPr>
          <p:cNvPr id="7" name="Footer Placeholder 6"/>
          <p:cNvSpPr>
            <a:spLocks noGrp="1"/>
          </p:cNvSpPr>
          <p:nvPr>
            <p:ph type="ftr" sz="quarter" idx="11"/>
          </p:nvPr>
        </p:nvSpPr>
        <p:spPr/>
        <p:txBody>
          <a:bodyPr/>
          <a:lstStyle/>
          <a:p>
            <a:r>
              <a:rPr lang="en-US" smtClean="0"/>
              <a:t>May 2022</a:t>
            </a:r>
            <a:endParaRPr lang="en-US"/>
          </a:p>
        </p:txBody>
      </p:sp>
    </p:spTree>
    <p:extLst>
      <p:ext uri="{BB962C8B-B14F-4D97-AF65-F5344CB8AC3E}">
        <p14:creationId xmlns:p14="http://schemas.microsoft.com/office/powerpoint/2010/main" val="1453662710"/>
      </p:ext>
    </p:extLst>
  </p:cSld>
  <p:clrMapOvr>
    <a:masterClrMapping/>
  </p:clrMapOvr>
  <mc:AlternateContent xmlns:mc="http://schemas.openxmlformats.org/markup-compatibility/2006" xmlns:p14="http://schemas.microsoft.com/office/powerpoint/2010/main">
    <mc:Choice Requires="p14">
      <p:transition spd="slow" p14:dur="2000" advTm="79416"/>
    </mc:Choice>
    <mc:Fallback xmlns="">
      <p:transition spd="slow" advTm="79416"/>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Why Mixed Methods?</a:t>
            </a:r>
          </a:p>
        </p:txBody>
      </p:sp>
      <p:sp>
        <p:nvSpPr>
          <p:cNvPr id="3" name="Content Placeholder 2"/>
          <p:cNvSpPr>
            <a:spLocks noGrp="1"/>
          </p:cNvSpPr>
          <p:nvPr>
            <p:ph idx="1"/>
          </p:nvPr>
        </p:nvSpPr>
        <p:spPr>
          <a:xfrm>
            <a:off x="729574" y="2057400"/>
            <a:ext cx="10286297" cy="4038600"/>
          </a:xfrm>
        </p:spPr>
        <p:txBody>
          <a:bodyPr>
            <a:normAutofit fontScale="92500" lnSpcReduction="10000"/>
          </a:bodyPr>
          <a:lstStyle/>
          <a:p>
            <a:pPr algn="just">
              <a:lnSpc>
                <a:spcPct val="150000"/>
              </a:lnSpc>
              <a:defRPr/>
            </a:pPr>
            <a:r>
              <a:rPr lang="en-US" sz="2000" i="1" dirty="0">
                <a:solidFill>
                  <a:srgbClr val="FFFF00"/>
                </a:solidFill>
                <a:latin typeface="Tahoma" pitchFamily="34" charset="0"/>
                <a:cs typeface="Tahoma" pitchFamily="34" charset="0"/>
              </a:rPr>
              <a:t>Quantitative data </a:t>
            </a:r>
            <a:r>
              <a:rPr lang="en-US" sz="2000" dirty="0">
                <a:solidFill>
                  <a:schemeClr val="tx1"/>
                </a:solidFill>
                <a:latin typeface="Tahoma" pitchFamily="34" charset="0"/>
                <a:cs typeface="Tahoma" pitchFamily="34" charset="0"/>
              </a:rPr>
              <a:t>can reveal generalizable information for a large group of people</a:t>
            </a:r>
          </a:p>
          <a:p>
            <a:pPr lvl="1" algn="just">
              <a:lnSpc>
                <a:spcPct val="150000"/>
              </a:lnSpc>
              <a:defRPr/>
            </a:pPr>
            <a:r>
              <a:rPr lang="en-US" dirty="0">
                <a:solidFill>
                  <a:schemeClr val="tx1"/>
                </a:solidFill>
                <a:latin typeface="Tahoma" pitchFamily="34" charset="0"/>
                <a:cs typeface="Tahoma" pitchFamily="34" charset="0"/>
              </a:rPr>
              <a:t>These data often fail to provide specific answers, reasons, explanations or examples</a:t>
            </a:r>
          </a:p>
          <a:p>
            <a:pPr algn="just">
              <a:lnSpc>
                <a:spcPct val="150000"/>
              </a:lnSpc>
              <a:defRPr/>
            </a:pPr>
            <a:r>
              <a:rPr lang="en-US" sz="2000" i="1" dirty="0">
                <a:solidFill>
                  <a:srgbClr val="FFFF00"/>
                </a:solidFill>
                <a:latin typeface="Tahoma" pitchFamily="34" charset="0"/>
                <a:cs typeface="Tahoma" pitchFamily="34" charset="0"/>
              </a:rPr>
              <a:t>Qualitative</a:t>
            </a:r>
            <a:r>
              <a:rPr lang="en-US" sz="2000" dirty="0">
                <a:latin typeface="Tahoma" pitchFamily="34" charset="0"/>
                <a:cs typeface="Tahoma" pitchFamily="34" charset="0"/>
              </a:rPr>
              <a:t> </a:t>
            </a:r>
            <a:r>
              <a:rPr lang="en-US" sz="2000" dirty="0">
                <a:solidFill>
                  <a:schemeClr val="tx1"/>
                </a:solidFill>
                <a:latin typeface="Tahoma" pitchFamily="34" charset="0"/>
                <a:cs typeface="Tahoma" pitchFamily="34" charset="0"/>
              </a:rPr>
              <a:t>research provides data about meaning and context regarding the people and environments of study</a:t>
            </a:r>
          </a:p>
          <a:p>
            <a:pPr lvl="1" algn="just">
              <a:lnSpc>
                <a:spcPct val="150000"/>
              </a:lnSpc>
              <a:defRPr/>
            </a:pPr>
            <a:r>
              <a:rPr lang="en-US" dirty="0">
                <a:solidFill>
                  <a:schemeClr val="tx1"/>
                </a:solidFill>
                <a:latin typeface="Tahoma" pitchFamily="34" charset="0"/>
                <a:cs typeface="Tahoma" pitchFamily="34" charset="0"/>
              </a:rPr>
              <a:t>Findings are often not generalizable because of the small numbers &amp; narrow range of participants</a:t>
            </a:r>
          </a:p>
          <a:p>
            <a:pPr algn="just">
              <a:lnSpc>
                <a:spcPct val="150000"/>
              </a:lnSpc>
              <a:defRPr/>
            </a:pPr>
            <a:r>
              <a:rPr lang="en-US" sz="2000" i="1" dirty="0">
                <a:solidFill>
                  <a:srgbClr val="FFFF00"/>
                </a:solidFill>
                <a:latin typeface="Tahoma" pitchFamily="34" charset="0"/>
                <a:cs typeface="Tahoma" pitchFamily="34" charset="0"/>
              </a:rPr>
              <a:t>Both methods </a:t>
            </a:r>
            <a:r>
              <a:rPr lang="en-US" sz="2000" dirty="0">
                <a:solidFill>
                  <a:schemeClr val="tx1"/>
                </a:solidFill>
                <a:latin typeface="Tahoma" pitchFamily="34" charset="0"/>
                <a:cs typeface="Tahoma" pitchFamily="34" charset="0"/>
              </a:rPr>
              <a:t>have strengths and weaknesses</a:t>
            </a:r>
          </a:p>
          <a:p>
            <a:pPr lvl="1" algn="just">
              <a:lnSpc>
                <a:spcPct val="150000"/>
              </a:lnSpc>
              <a:defRPr/>
            </a:pPr>
            <a:r>
              <a:rPr lang="en-US" dirty="0">
                <a:solidFill>
                  <a:schemeClr val="tx1"/>
                </a:solidFill>
                <a:latin typeface="Tahoma" pitchFamily="34" charset="0"/>
                <a:cs typeface="Tahoma" pitchFamily="34" charset="0"/>
              </a:rPr>
              <a:t>When used together, these methods can be complimentary</a:t>
            </a:r>
          </a:p>
          <a:p>
            <a:endParaRPr lang="en-US" dirty="0">
              <a:solidFill>
                <a:schemeClr val="tx1"/>
              </a:solidFill>
            </a:endParaRPr>
          </a:p>
        </p:txBody>
      </p:sp>
      <p:sp>
        <p:nvSpPr>
          <p:cNvPr id="4" name="Footer Placeholder 3"/>
          <p:cNvSpPr>
            <a:spLocks noGrp="1"/>
          </p:cNvSpPr>
          <p:nvPr>
            <p:ph type="ftr" sz="quarter" idx="11"/>
          </p:nvPr>
        </p:nvSpPr>
        <p:spPr/>
        <p:txBody>
          <a:bodyPr/>
          <a:lstStyle/>
          <a:p>
            <a:r>
              <a:rPr lang="en-US" smtClean="0"/>
              <a:t>May 2022</a:t>
            </a:r>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14</a:t>
            </a:fld>
            <a:endParaRPr lang="en-US"/>
          </a:p>
        </p:txBody>
      </p:sp>
    </p:spTree>
    <p:extLst>
      <p:ext uri="{BB962C8B-B14F-4D97-AF65-F5344CB8AC3E}">
        <p14:creationId xmlns:p14="http://schemas.microsoft.com/office/powerpoint/2010/main" val="1705500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chemeClr val="tx1"/>
                </a:solidFill>
              </a:rPr>
              <a:t>Why?</a:t>
            </a:r>
            <a:br>
              <a:rPr lang="en-AU" b="1" dirty="0">
                <a:solidFill>
                  <a:schemeClr val="tx1"/>
                </a:solidFill>
              </a:rPr>
            </a:br>
            <a:endParaRPr lang="en-US" b="1" dirty="0">
              <a:solidFill>
                <a:schemeClr val="tx1"/>
              </a:solidFill>
            </a:endParaRPr>
          </a:p>
        </p:txBody>
      </p:sp>
      <p:sp>
        <p:nvSpPr>
          <p:cNvPr id="3" name="Content Placeholder 2"/>
          <p:cNvSpPr>
            <a:spLocks noGrp="1"/>
          </p:cNvSpPr>
          <p:nvPr>
            <p:ph idx="1"/>
          </p:nvPr>
        </p:nvSpPr>
        <p:spPr/>
        <p:txBody>
          <a:bodyPr/>
          <a:lstStyle/>
          <a:p>
            <a:pPr marL="0" lvl="0" indent="0" fontAlgn="base">
              <a:spcBef>
                <a:spcPts val="0"/>
              </a:spcBef>
              <a:buClrTx/>
              <a:buSzTx/>
              <a:buNone/>
            </a:pPr>
            <a:r>
              <a:rPr lang="en-AU" sz="2400" kern="0" dirty="0">
                <a:solidFill>
                  <a:srgbClr val="000000"/>
                </a:solidFill>
                <a:latin typeface="Arial"/>
                <a:cs typeface="Arial"/>
              </a:rPr>
              <a:t>Provides a more complete picture of the research problem</a:t>
            </a:r>
          </a:p>
          <a:p>
            <a:pPr marL="0" lvl="0" indent="0" fontAlgn="base">
              <a:spcBef>
                <a:spcPts val="0"/>
              </a:spcBef>
              <a:buClrTx/>
              <a:buSzTx/>
              <a:buNone/>
            </a:pPr>
            <a:endParaRPr lang="en-AU" sz="2400" kern="0" dirty="0">
              <a:solidFill>
                <a:srgbClr val="000000"/>
              </a:solidFill>
              <a:latin typeface="Arial"/>
              <a:cs typeface="Arial"/>
            </a:endParaRPr>
          </a:p>
          <a:p>
            <a:pPr marL="0" lvl="0" indent="0" fontAlgn="base">
              <a:spcBef>
                <a:spcPts val="0"/>
              </a:spcBef>
              <a:buClrTx/>
              <a:buSzTx/>
              <a:buNone/>
            </a:pPr>
            <a:r>
              <a:rPr lang="en-AU" sz="2400" i="1" kern="0" dirty="0">
                <a:solidFill>
                  <a:srgbClr val="000000"/>
                </a:solidFill>
                <a:latin typeface="Arial"/>
                <a:cs typeface="Arial"/>
              </a:rPr>
              <a:t>              “Reaching the parts other methods cannot reach”</a:t>
            </a:r>
          </a:p>
          <a:p>
            <a:pPr marL="0" lvl="0" indent="0" fontAlgn="base">
              <a:spcBef>
                <a:spcPts val="0"/>
              </a:spcBef>
              <a:buClrTx/>
              <a:buSzTx/>
              <a:buNone/>
            </a:pPr>
            <a:endParaRPr lang="en-AU" sz="2400" kern="0" dirty="0">
              <a:solidFill>
                <a:srgbClr val="000000"/>
              </a:solidFill>
              <a:latin typeface="Arial"/>
              <a:cs typeface="Arial"/>
            </a:endParaRPr>
          </a:p>
          <a:p>
            <a:pPr marL="0" lvl="0" indent="0" algn="r" eaLnBrk="0" fontAlgn="base" hangingPunct="0">
              <a:lnSpc>
                <a:spcPct val="100000"/>
              </a:lnSpc>
              <a:spcBef>
                <a:spcPct val="0"/>
              </a:spcBef>
              <a:spcAft>
                <a:spcPct val="0"/>
              </a:spcAft>
              <a:buClrTx/>
              <a:buSzTx/>
              <a:buNone/>
            </a:pPr>
            <a:r>
              <a:rPr lang="en-AU" sz="1600" dirty="0">
                <a:solidFill>
                  <a:srgbClr val="000000"/>
                </a:solidFill>
                <a:latin typeface="Arial" charset="0"/>
                <a:cs typeface="Arial" charset="0"/>
              </a:rPr>
              <a:t>Pope C, and Mays N. (1995) </a:t>
            </a:r>
          </a:p>
          <a:p>
            <a:pPr marL="45720" indent="0">
              <a:buNone/>
            </a:pPr>
            <a:endParaRPr lang="en-US" dirty="0"/>
          </a:p>
        </p:txBody>
      </p:sp>
      <p:sp>
        <p:nvSpPr>
          <p:cNvPr id="4" name="Footer Placeholder 3"/>
          <p:cNvSpPr>
            <a:spLocks noGrp="1"/>
          </p:cNvSpPr>
          <p:nvPr>
            <p:ph type="ftr" sz="quarter" idx="11"/>
          </p:nvPr>
        </p:nvSpPr>
        <p:spPr/>
        <p:txBody>
          <a:bodyPr/>
          <a:lstStyle/>
          <a:p>
            <a:r>
              <a:rPr lang="en-US" smtClean="0"/>
              <a:t>May 2022</a:t>
            </a:r>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15</a:t>
            </a:fld>
            <a:endParaRPr lang="en-US"/>
          </a:p>
        </p:txBody>
      </p:sp>
    </p:spTree>
    <p:extLst>
      <p:ext uri="{BB962C8B-B14F-4D97-AF65-F5344CB8AC3E}">
        <p14:creationId xmlns:p14="http://schemas.microsoft.com/office/powerpoint/2010/main" val="4214327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1430A-2986-4FFC-990E-1802E5F4A466}"/>
              </a:ext>
            </a:extLst>
          </p:cNvPr>
          <p:cNvSpPr>
            <a:spLocks noGrp="1"/>
          </p:cNvSpPr>
          <p:nvPr>
            <p:ph type="title"/>
          </p:nvPr>
        </p:nvSpPr>
        <p:spPr>
          <a:xfrm>
            <a:off x="808383" y="596348"/>
            <a:ext cx="10240617" cy="901148"/>
          </a:xfrm>
        </p:spPr>
        <p:txBody>
          <a:bodyPr>
            <a:normAutofit/>
          </a:bodyPr>
          <a:lstStyle/>
          <a:p>
            <a:r>
              <a:rPr lang="en-AU" sz="3200" b="1" dirty="0">
                <a:solidFill>
                  <a:schemeClr val="tx1"/>
                </a:solidFill>
                <a:latin typeface="Arial" panose="020B0604020202020204" pitchFamily="34" charset="0"/>
                <a:cs typeface="Arial" panose="020B0604020202020204" pitchFamily="34" charset="0"/>
              </a:rPr>
              <a:t>Qualitative versus quantitative research </a:t>
            </a:r>
          </a:p>
        </p:txBody>
      </p:sp>
      <p:graphicFrame>
        <p:nvGraphicFramePr>
          <p:cNvPr id="5" name="Table 5">
            <a:extLst>
              <a:ext uri="{FF2B5EF4-FFF2-40B4-BE49-F238E27FC236}">
                <a16:creationId xmlns:a16="http://schemas.microsoft.com/office/drawing/2014/main" id="{B7DAA141-8017-4545-8F78-B226D669DF80}"/>
              </a:ext>
            </a:extLst>
          </p:cNvPr>
          <p:cNvGraphicFramePr>
            <a:graphicFrameLocks noGrp="1"/>
          </p:cNvGraphicFramePr>
          <p:nvPr>
            <p:ph idx="1"/>
            <p:extLst>
              <p:ext uri="{D42A27DB-BD31-4B8C-83A1-F6EECF244321}">
                <p14:modId xmlns:p14="http://schemas.microsoft.com/office/powerpoint/2010/main" val="2627657205"/>
              </p:ext>
            </p:extLst>
          </p:nvPr>
        </p:nvGraphicFramePr>
        <p:xfrm>
          <a:off x="569844" y="1404730"/>
          <a:ext cx="10663134" cy="4699829"/>
        </p:xfrm>
        <a:graphic>
          <a:graphicData uri="http://schemas.openxmlformats.org/drawingml/2006/table">
            <a:tbl>
              <a:tblPr firstRow="1" bandRow="1">
                <a:tableStyleId>{5C22544A-7EE6-4342-B048-85BDC9FD1C3A}</a:tableStyleId>
              </a:tblPr>
              <a:tblGrid>
                <a:gridCol w="3554378">
                  <a:extLst>
                    <a:ext uri="{9D8B030D-6E8A-4147-A177-3AD203B41FA5}">
                      <a16:colId xmlns:a16="http://schemas.microsoft.com/office/drawing/2014/main" val="2221107950"/>
                    </a:ext>
                  </a:extLst>
                </a:gridCol>
                <a:gridCol w="3554378">
                  <a:extLst>
                    <a:ext uri="{9D8B030D-6E8A-4147-A177-3AD203B41FA5}">
                      <a16:colId xmlns:a16="http://schemas.microsoft.com/office/drawing/2014/main" val="2464540153"/>
                    </a:ext>
                  </a:extLst>
                </a:gridCol>
                <a:gridCol w="3554378">
                  <a:extLst>
                    <a:ext uri="{9D8B030D-6E8A-4147-A177-3AD203B41FA5}">
                      <a16:colId xmlns:a16="http://schemas.microsoft.com/office/drawing/2014/main" val="3450038035"/>
                    </a:ext>
                  </a:extLst>
                </a:gridCol>
              </a:tblGrid>
              <a:tr h="838690">
                <a:tc>
                  <a:txBody>
                    <a:bodyPr/>
                    <a:lstStyle/>
                    <a:p>
                      <a:r>
                        <a:rPr lang="en-AU" dirty="0">
                          <a:solidFill>
                            <a:schemeClr val="tx1"/>
                          </a:solidFill>
                          <a:latin typeface="Arial" panose="020B0604020202020204" pitchFamily="34" charset="0"/>
                          <a:cs typeface="Arial" panose="020B0604020202020204" pitchFamily="34" charset="0"/>
                        </a:rPr>
                        <a:t>Criteria </a:t>
                      </a:r>
                    </a:p>
                  </a:txBody>
                  <a:tcPr>
                    <a:solidFill>
                      <a:schemeClr val="tx2">
                        <a:lumMod val="60000"/>
                        <a:lumOff val="40000"/>
                      </a:schemeClr>
                    </a:solidFill>
                  </a:tcPr>
                </a:tc>
                <a:tc>
                  <a:txBody>
                    <a:bodyPr/>
                    <a:lstStyle/>
                    <a:p>
                      <a:r>
                        <a:rPr lang="en-AU" dirty="0">
                          <a:solidFill>
                            <a:schemeClr val="tx1"/>
                          </a:solidFill>
                          <a:latin typeface="Arial" panose="020B0604020202020204" pitchFamily="34" charset="0"/>
                          <a:cs typeface="Arial" panose="020B0604020202020204" pitchFamily="34" charset="0"/>
                        </a:rPr>
                        <a:t>Qualitative research </a:t>
                      </a:r>
                    </a:p>
                  </a:txBody>
                  <a:tcPr>
                    <a:solidFill>
                      <a:schemeClr val="tx2">
                        <a:lumMod val="60000"/>
                        <a:lumOff val="40000"/>
                      </a:schemeClr>
                    </a:solidFill>
                  </a:tcPr>
                </a:tc>
                <a:tc>
                  <a:txBody>
                    <a:bodyPr/>
                    <a:lstStyle/>
                    <a:p>
                      <a:r>
                        <a:rPr lang="en-AU" dirty="0">
                          <a:solidFill>
                            <a:schemeClr val="tx1"/>
                          </a:solidFill>
                          <a:latin typeface="Arial" panose="020B0604020202020204" pitchFamily="34" charset="0"/>
                          <a:cs typeface="Arial" panose="020B0604020202020204" pitchFamily="34" charset="0"/>
                        </a:rPr>
                        <a:t>Quantitative research </a:t>
                      </a:r>
                    </a:p>
                  </a:txBody>
                  <a:tcPr>
                    <a:solidFill>
                      <a:schemeClr val="tx2">
                        <a:lumMod val="60000"/>
                        <a:lumOff val="40000"/>
                      </a:schemeClr>
                    </a:solidFill>
                  </a:tcPr>
                </a:tc>
                <a:extLst>
                  <a:ext uri="{0D108BD9-81ED-4DB2-BD59-A6C34878D82A}">
                    <a16:rowId xmlns:a16="http://schemas.microsoft.com/office/drawing/2014/main" val="847383400"/>
                  </a:ext>
                </a:extLst>
              </a:tr>
              <a:tr h="949460">
                <a:tc>
                  <a:txBody>
                    <a:bodyPr/>
                    <a:lstStyle/>
                    <a:p>
                      <a:r>
                        <a:rPr lang="en-AU" b="1" dirty="0">
                          <a:latin typeface="Arial" panose="020B0604020202020204" pitchFamily="34" charset="0"/>
                          <a:cs typeface="Arial" panose="020B0604020202020204" pitchFamily="34" charset="0"/>
                        </a:rPr>
                        <a:t>Purpose</a:t>
                      </a:r>
                      <a:r>
                        <a:rPr lang="en-AU" b="1" dirty="0"/>
                        <a:t> </a:t>
                      </a:r>
                    </a:p>
                  </a:txBody>
                  <a:tcPr>
                    <a:solidFill>
                      <a:srgbClr val="FFFF00"/>
                    </a:solidFill>
                  </a:tcPr>
                </a:tc>
                <a:tc>
                  <a:txBody>
                    <a:bodyPr/>
                    <a:lstStyle/>
                    <a:p>
                      <a:r>
                        <a:rPr lang="en-AU" dirty="0">
                          <a:latin typeface="Arial" panose="020B0604020202020204" pitchFamily="34" charset="0"/>
                          <a:cs typeface="Arial" panose="020B0604020202020204" pitchFamily="34" charset="0"/>
                        </a:rPr>
                        <a:t>To understand and interpret social interactions </a:t>
                      </a:r>
                    </a:p>
                  </a:txBody>
                  <a:tcPr>
                    <a:solidFill>
                      <a:srgbClr val="FFFF00"/>
                    </a:solidFill>
                  </a:tcPr>
                </a:tc>
                <a:tc>
                  <a:txBody>
                    <a:bodyPr/>
                    <a:lstStyle/>
                    <a:p>
                      <a:r>
                        <a:rPr lang="en-AU" dirty="0">
                          <a:latin typeface="Arial" panose="020B0604020202020204" pitchFamily="34" charset="0"/>
                          <a:cs typeface="Arial" panose="020B0604020202020204" pitchFamily="34" charset="0"/>
                        </a:rPr>
                        <a:t>To test hypotheses, look at cause and effect and make predictions. </a:t>
                      </a:r>
                    </a:p>
                  </a:txBody>
                  <a:tcPr>
                    <a:solidFill>
                      <a:srgbClr val="FFFF00"/>
                    </a:solidFill>
                  </a:tcPr>
                </a:tc>
                <a:extLst>
                  <a:ext uri="{0D108BD9-81ED-4DB2-BD59-A6C34878D82A}">
                    <a16:rowId xmlns:a16="http://schemas.microsoft.com/office/drawing/2014/main" val="1940381304"/>
                  </a:ext>
                </a:extLst>
              </a:tr>
              <a:tr h="838690">
                <a:tc>
                  <a:txBody>
                    <a:bodyPr/>
                    <a:lstStyle/>
                    <a:p>
                      <a:r>
                        <a:rPr lang="en-AU" b="1" dirty="0">
                          <a:latin typeface="Arial" panose="020B0604020202020204" pitchFamily="34" charset="0"/>
                          <a:cs typeface="Arial" panose="020B0604020202020204" pitchFamily="34" charset="0"/>
                        </a:rPr>
                        <a:t>Group studied </a:t>
                      </a:r>
                    </a:p>
                  </a:txBody>
                  <a:tcPr>
                    <a:solidFill>
                      <a:srgbClr val="FFFF00"/>
                    </a:solidFill>
                  </a:tcPr>
                </a:tc>
                <a:tc>
                  <a:txBody>
                    <a:bodyPr/>
                    <a:lstStyle/>
                    <a:p>
                      <a:r>
                        <a:rPr lang="en-AU" dirty="0">
                          <a:latin typeface="Arial" panose="020B0604020202020204" pitchFamily="34" charset="0"/>
                          <a:cs typeface="Arial" panose="020B0604020202020204" pitchFamily="34" charset="0"/>
                        </a:rPr>
                        <a:t>Smaller </a:t>
                      </a:r>
                    </a:p>
                  </a:txBody>
                  <a:tcPr>
                    <a:solidFill>
                      <a:srgbClr val="FFFF00"/>
                    </a:solidFill>
                  </a:tcPr>
                </a:tc>
                <a:tc>
                  <a:txBody>
                    <a:bodyPr/>
                    <a:lstStyle/>
                    <a:p>
                      <a:r>
                        <a:rPr lang="en-AU" dirty="0">
                          <a:latin typeface="Arial" panose="020B0604020202020204" pitchFamily="34" charset="0"/>
                          <a:cs typeface="Arial" panose="020B0604020202020204" pitchFamily="34" charset="0"/>
                        </a:rPr>
                        <a:t>Larger </a:t>
                      </a:r>
                    </a:p>
                  </a:txBody>
                  <a:tcPr>
                    <a:solidFill>
                      <a:srgbClr val="FFFF00"/>
                    </a:solidFill>
                  </a:tcPr>
                </a:tc>
                <a:extLst>
                  <a:ext uri="{0D108BD9-81ED-4DB2-BD59-A6C34878D82A}">
                    <a16:rowId xmlns:a16="http://schemas.microsoft.com/office/drawing/2014/main" val="4286260378"/>
                  </a:ext>
                </a:extLst>
              </a:tr>
              <a:tr h="838690">
                <a:tc>
                  <a:txBody>
                    <a:bodyPr/>
                    <a:lstStyle/>
                    <a:p>
                      <a:r>
                        <a:rPr lang="en-AU" b="1" dirty="0">
                          <a:latin typeface="Arial" panose="020B0604020202020204" pitchFamily="34" charset="0"/>
                          <a:cs typeface="Arial" panose="020B0604020202020204" pitchFamily="34" charset="0"/>
                        </a:rPr>
                        <a:t>Variables</a:t>
                      </a:r>
                    </a:p>
                  </a:txBody>
                  <a:tcPr>
                    <a:solidFill>
                      <a:srgbClr val="FFFF00"/>
                    </a:solidFill>
                  </a:tcPr>
                </a:tc>
                <a:tc>
                  <a:txBody>
                    <a:bodyPr/>
                    <a:lstStyle/>
                    <a:p>
                      <a:r>
                        <a:rPr lang="en-AU" dirty="0">
                          <a:latin typeface="Arial" panose="020B0604020202020204" pitchFamily="34" charset="0"/>
                          <a:cs typeface="Arial" panose="020B0604020202020204" pitchFamily="34" charset="0"/>
                        </a:rPr>
                        <a:t>Study of the whole (not variables). </a:t>
                      </a:r>
                    </a:p>
                  </a:txBody>
                  <a:tcPr>
                    <a:solidFill>
                      <a:srgbClr val="FFFF00"/>
                    </a:solidFill>
                  </a:tcPr>
                </a:tc>
                <a:tc>
                  <a:txBody>
                    <a:bodyPr/>
                    <a:lstStyle/>
                    <a:p>
                      <a:r>
                        <a:rPr lang="en-AU" dirty="0">
                          <a:latin typeface="Arial" panose="020B0604020202020204" pitchFamily="34" charset="0"/>
                          <a:cs typeface="Arial" panose="020B0604020202020204" pitchFamily="34" charset="0"/>
                        </a:rPr>
                        <a:t>Specific variables studied. </a:t>
                      </a:r>
                    </a:p>
                  </a:txBody>
                  <a:tcPr>
                    <a:solidFill>
                      <a:srgbClr val="FFFF00"/>
                    </a:solidFill>
                  </a:tcPr>
                </a:tc>
                <a:extLst>
                  <a:ext uri="{0D108BD9-81ED-4DB2-BD59-A6C34878D82A}">
                    <a16:rowId xmlns:a16="http://schemas.microsoft.com/office/drawing/2014/main" val="2192403370"/>
                  </a:ext>
                </a:extLst>
              </a:tr>
              <a:tr h="1234299">
                <a:tc>
                  <a:txBody>
                    <a:bodyPr/>
                    <a:lstStyle/>
                    <a:p>
                      <a:r>
                        <a:rPr lang="en-AU" b="1" dirty="0">
                          <a:latin typeface="Arial" panose="020B0604020202020204" pitchFamily="34" charset="0"/>
                          <a:cs typeface="Arial" panose="020B0604020202020204" pitchFamily="34" charset="0"/>
                        </a:rPr>
                        <a:t>Form of data collected </a:t>
                      </a:r>
                    </a:p>
                  </a:txBody>
                  <a:tcPr>
                    <a:solidFill>
                      <a:srgbClr val="FFFF00"/>
                    </a:solidFill>
                  </a:tcPr>
                </a:tc>
                <a:tc>
                  <a:txBody>
                    <a:bodyPr/>
                    <a:lstStyle/>
                    <a:p>
                      <a:r>
                        <a:rPr lang="en-AU" dirty="0">
                          <a:latin typeface="Arial" panose="020B0604020202020204" pitchFamily="34" charset="0"/>
                          <a:cs typeface="Arial" panose="020B0604020202020204" pitchFamily="34" charset="0"/>
                        </a:rPr>
                        <a:t>Qualitative data, such as open ended responses, interviews, participant observation, and field notes. </a:t>
                      </a:r>
                    </a:p>
                  </a:txBody>
                  <a:tcPr>
                    <a:solidFill>
                      <a:srgbClr val="FFFF00"/>
                    </a:solidFill>
                  </a:tcPr>
                </a:tc>
                <a:tc>
                  <a:txBody>
                    <a:bodyPr/>
                    <a:lstStyle/>
                    <a:p>
                      <a:r>
                        <a:rPr lang="en-AU" dirty="0">
                          <a:latin typeface="Arial" panose="020B0604020202020204" pitchFamily="34" charset="0"/>
                          <a:cs typeface="Arial" panose="020B0604020202020204" pitchFamily="34" charset="0"/>
                        </a:rPr>
                        <a:t>Quantitative data based on precise measurement using structured and validated data collection instruments. </a:t>
                      </a:r>
                    </a:p>
                  </a:txBody>
                  <a:tcPr>
                    <a:solidFill>
                      <a:srgbClr val="FFFF00"/>
                    </a:solidFill>
                  </a:tcPr>
                </a:tc>
                <a:extLst>
                  <a:ext uri="{0D108BD9-81ED-4DB2-BD59-A6C34878D82A}">
                    <a16:rowId xmlns:a16="http://schemas.microsoft.com/office/drawing/2014/main" val="379041949"/>
                  </a:ext>
                </a:extLst>
              </a:tr>
            </a:tbl>
          </a:graphicData>
        </a:graphic>
      </p:graphicFrame>
      <p:sp>
        <p:nvSpPr>
          <p:cNvPr id="4" name="Slide Number Placeholder 3">
            <a:extLst>
              <a:ext uri="{FF2B5EF4-FFF2-40B4-BE49-F238E27FC236}">
                <a16:creationId xmlns:a16="http://schemas.microsoft.com/office/drawing/2014/main" id="{736A9381-CD5C-46A1-853D-16C15DCFF2E7}"/>
              </a:ext>
            </a:extLst>
          </p:cNvPr>
          <p:cNvSpPr>
            <a:spLocks noGrp="1"/>
          </p:cNvSpPr>
          <p:nvPr>
            <p:ph type="sldNum" sz="quarter" idx="12"/>
          </p:nvPr>
        </p:nvSpPr>
        <p:spPr/>
        <p:txBody>
          <a:bodyPr/>
          <a:lstStyle/>
          <a:p>
            <a:fld id="{34B7E4EF-A1BD-40F4-AB7B-04F084DD991D}" type="slidenum">
              <a:rPr lang="en-US" smtClean="0"/>
              <a:t>16</a:t>
            </a:fld>
            <a:endParaRPr lang="en-US"/>
          </a:p>
        </p:txBody>
      </p:sp>
      <p:sp>
        <p:nvSpPr>
          <p:cNvPr id="6" name="Footer Placeholder 5"/>
          <p:cNvSpPr>
            <a:spLocks noGrp="1"/>
          </p:cNvSpPr>
          <p:nvPr>
            <p:ph type="ftr" sz="quarter" idx="11"/>
          </p:nvPr>
        </p:nvSpPr>
        <p:spPr/>
        <p:txBody>
          <a:bodyPr/>
          <a:lstStyle/>
          <a:p>
            <a:r>
              <a:rPr lang="en-US" smtClean="0"/>
              <a:t>May 2022</a:t>
            </a:r>
            <a:endParaRPr lang="en-US"/>
          </a:p>
        </p:txBody>
      </p:sp>
    </p:spTree>
    <p:extLst>
      <p:ext uri="{BB962C8B-B14F-4D97-AF65-F5344CB8AC3E}">
        <p14:creationId xmlns:p14="http://schemas.microsoft.com/office/powerpoint/2010/main" val="3872921625"/>
      </p:ext>
    </p:extLst>
  </p:cSld>
  <p:clrMapOvr>
    <a:masterClrMapping/>
  </p:clrMapOvr>
  <mc:AlternateContent xmlns:mc="http://schemas.openxmlformats.org/markup-compatibility/2006" xmlns:p14="http://schemas.microsoft.com/office/powerpoint/2010/main">
    <mc:Choice Requires="p14">
      <p:transition spd="slow" p14:dur="2000" advTm="248926"/>
    </mc:Choice>
    <mc:Fallback xmlns="">
      <p:transition spd="slow" advTm="248926"/>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1430A-2986-4FFC-990E-1802E5F4A466}"/>
              </a:ext>
            </a:extLst>
          </p:cNvPr>
          <p:cNvSpPr>
            <a:spLocks noGrp="1"/>
          </p:cNvSpPr>
          <p:nvPr>
            <p:ph type="title"/>
          </p:nvPr>
        </p:nvSpPr>
        <p:spPr>
          <a:xfrm>
            <a:off x="808383" y="596348"/>
            <a:ext cx="10240617" cy="627544"/>
          </a:xfrm>
        </p:spPr>
        <p:txBody>
          <a:bodyPr>
            <a:normAutofit fontScale="90000"/>
          </a:bodyPr>
          <a:lstStyle/>
          <a:p>
            <a:r>
              <a:rPr lang="en-AU" sz="3200" b="1" dirty="0">
                <a:solidFill>
                  <a:schemeClr val="tx1"/>
                </a:solidFill>
                <a:latin typeface="Arial" panose="020B0604020202020204" pitchFamily="34" charset="0"/>
                <a:cs typeface="Arial" panose="020B0604020202020204" pitchFamily="34" charset="0"/>
              </a:rPr>
              <a:t>Qualitative versus quantitative research (Continued) </a:t>
            </a:r>
          </a:p>
        </p:txBody>
      </p:sp>
      <p:graphicFrame>
        <p:nvGraphicFramePr>
          <p:cNvPr id="5" name="Table 5">
            <a:extLst>
              <a:ext uri="{FF2B5EF4-FFF2-40B4-BE49-F238E27FC236}">
                <a16:creationId xmlns:a16="http://schemas.microsoft.com/office/drawing/2014/main" id="{B7DAA141-8017-4545-8F78-B226D669DF80}"/>
              </a:ext>
            </a:extLst>
          </p:cNvPr>
          <p:cNvGraphicFramePr>
            <a:graphicFrameLocks noGrp="1"/>
          </p:cNvGraphicFramePr>
          <p:nvPr>
            <p:ph idx="1"/>
            <p:extLst>
              <p:ext uri="{D42A27DB-BD31-4B8C-83A1-F6EECF244321}">
                <p14:modId xmlns:p14="http://schemas.microsoft.com/office/powerpoint/2010/main" val="2044244171"/>
              </p:ext>
            </p:extLst>
          </p:nvPr>
        </p:nvGraphicFramePr>
        <p:xfrm>
          <a:off x="569844" y="1404729"/>
          <a:ext cx="10663134" cy="4638262"/>
        </p:xfrm>
        <a:graphic>
          <a:graphicData uri="http://schemas.openxmlformats.org/drawingml/2006/table">
            <a:tbl>
              <a:tblPr firstRow="1" bandRow="1">
                <a:tableStyleId>{5C22544A-7EE6-4342-B048-85BDC9FD1C3A}</a:tableStyleId>
              </a:tblPr>
              <a:tblGrid>
                <a:gridCol w="3554378">
                  <a:extLst>
                    <a:ext uri="{9D8B030D-6E8A-4147-A177-3AD203B41FA5}">
                      <a16:colId xmlns:a16="http://schemas.microsoft.com/office/drawing/2014/main" val="2221107950"/>
                    </a:ext>
                  </a:extLst>
                </a:gridCol>
                <a:gridCol w="3554378">
                  <a:extLst>
                    <a:ext uri="{9D8B030D-6E8A-4147-A177-3AD203B41FA5}">
                      <a16:colId xmlns:a16="http://schemas.microsoft.com/office/drawing/2014/main" val="2464540153"/>
                    </a:ext>
                  </a:extLst>
                </a:gridCol>
                <a:gridCol w="3554378">
                  <a:extLst>
                    <a:ext uri="{9D8B030D-6E8A-4147-A177-3AD203B41FA5}">
                      <a16:colId xmlns:a16="http://schemas.microsoft.com/office/drawing/2014/main" val="3450038035"/>
                    </a:ext>
                  </a:extLst>
                </a:gridCol>
              </a:tblGrid>
              <a:tr h="1122502">
                <a:tc>
                  <a:txBody>
                    <a:bodyPr/>
                    <a:lstStyle/>
                    <a:p>
                      <a:r>
                        <a:rPr lang="en-AU" dirty="0">
                          <a:solidFill>
                            <a:schemeClr val="tx1"/>
                          </a:solidFill>
                          <a:latin typeface="Arial" panose="020B0604020202020204" pitchFamily="34" charset="0"/>
                          <a:cs typeface="Arial" panose="020B0604020202020204" pitchFamily="34" charset="0"/>
                        </a:rPr>
                        <a:t>Criteria </a:t>
                      </a:r>
                    </a:p>
                  </a:txBody>
                  <a:tcPr>
                    <a:solidFill>
                      <a:schemeClr val="tx2">
                        <a:lumMod val="60000"/>
                        <a:lumOff val="40000"/>
                      </a:schemeClr>
                    </a:solidFill>
                  </a:tcPr>
                </a:tc>
                <a:tc>
                  <a:txBody>
                    <a:bodyPr/>
                    <a:lstStyle/>
                    <a:p>
                      <a:r>
                        <a:rPr lang="en-AU" dirty="0">
                          <a:solidFill>
                            <a:schemeClr val="tx1"/>
                          </a:solidFill>
                          <a:latin typeface="Arial" panose="020B0604020202020204" pitchFamily="34" charset="0"/>
                          <a:cs typeface="Arial" panose="020B0604020202020204" pitchFamily="34" charset="0"/>
                        </a:rPr>
                        <a:t>Qualitative research </a:t>
                      </a:r>
                    </a:p>
                  </a:txBody>
                  <a:tcPr>
                    <a:solidFill>
                      <a:schemeClr val="tx2">
                        <a:lumMod val="60000"/>
                        <a:lumOff val="40000"/>
                      </a:schemeClr>
                    </a:solidFill>
                  </a:tcPr>
                </a:tc>
                <a:tc>
                  <a:txBody>
                    <a:bodyPr/>
                    <a:lstStyle/>
                    <a:p>
                      <a:r>
                        <a:rPr lang="en-AU" dirty="0">
                          <a:solidFill>
                            <a:schemeClr val="tx1"/>
                          </a:solidFill>
                          <a:latin typeface="Arial" panose="020B0604020202020204" pitchFamily="34" charset="0"/>
                          <a:cs typeface="Arial" panose="020B0604020202020204" pitchFamily="34" charset="0"/>
                        </a:rPr>
                        <a:t>Quantitative research </a:t>
                      </a:r>
                    </a:p>
                  </a:txBody>
                  <a:tcPr>
                    <a:solidFill>
                      <a:schemeClr val="tx2">
                        <a:lumMod val="60000"/>
                        <a:lumOff val="40000"/>
                      </a:schemeClr>
                    </a:solidFill>
                  </a:tcPr>
                </a:tc>
                <a:extLst>
                  <a:ext uri="{0D108BD9-81ED-4DB2-BD59-A6C34878D82A}">
                    <a16:rowId xmlns:a16="http://schemas.microsoft.com/office/drawing/2014/main" val="847383400"/>
                  </a:ext>
                </a:extLst>
              </a:tr>
              <a:tr h="1270756">
                <a:tc>
                  <a:txBody>
                    <a:bodyPr/>
                    <a:lstStyle/>
                    <a:p>
                      <a:r>
                        <a:rPr lang="en-AU" b="1" dirty="0">
                          <a:latin typeface="Arial" panose="020B0604020202020204" pitchFamily="34" charset="0"/>
                          <a:cs typeface="Arial" panose="020B0604020202020204" pitchFamily="34" charset="0"/>
                        </a:rPr>
                        <a:t>Type of data analysis</a:t>
                      </a:r>
                      <a:r>
                        <a:rPr lang="en-AU" b="1" dirty="0"/>
                        <a:t> </a:t>
                      </a:r>
                    </a:p>
                  </a:txBody>
                  <a:tcPr>
                    <a:solidFill>
                      <a:srgbClr val="FFFF00"/>
                    </a:solidFill>
                  </a:tcPr>
                </a:tc>
                <a:tc>
                  <a:txBody>
                    <a:bodyPr/>
                    <a:lstStyle/>
                    <a:p>
                      <a:r>
                        <a:rPr lang="en-AU" dirty="0">
                          <a:latin typeface="Arial" panose="020B0604020202020204" pitchFamily="34" charset="0"/>
                          <a:cs typeface="Arial" panose="020B0604020202020204" pitchFamily="34" charset="0"/>
                        </a:rPr>
                        <a:t>Identify patterns, features and themes </a:t>
                      </a:r>
                    </a:p>
                  </a:txBody>
                  <a:tcPr>
                    <a:solidFill>
                      <a:srgbClr val="FFFF00"/>
                    </a:solidFill>
                  </a:tcPr>
                </a:tc>
                <a:tc>
                  <a:txBody>
                    <a:bodyPr/>
                    <a:lstStyle/>
                    <a:p>
                      <a:r>
                        <a:rPr lang="en-AU" dirty="0">
                          <a:latin typeface="Arial" panose="020B0604020202020204" pitchFamily="34" charset="0"/>
                          <a:cs typeface="Arial" panose="020B0604020202020204" pitchFamily="34" charset="0"/>
                        </a:rPr>
                        <a:t>Identify statistical relationships </a:t>
                      </a:r>
                    </a:p>
                  </a:txBody>
                  <a:tcPr>
                    <a:solidFill>
                      <a:srgbClr val="FFFF00"/>
                    </a:solidFill>
                  </a:tcPr>
                </a:tc>
                <a:extLst>
                  <a:ext uri="{0D108BD9-81ED-4DB2-BD59-A6C34878D82A}">
                    <a16:rowId xmlns:a16="http://schemas.microsoft.com/office/drawing/2014/main" val="1940381304"/>
                  </a:ext>
                </a:extLst>
              </a:tr>
              <a:tr h="1122502">
                <a:tc>
                  <a:txBody>
                    <a:bodyPr/>
                    <a:lstStyle/>
                    <a:p>
                      <a:r>
                        <a:rPr lang="en-AU" b="1" dirty="0">
                          <a:latin typeface="Arial" panose="020B0604020202020204" pitchFamily="34" charset="0"/>
                          <a:cs typeface="Arial" panose="020B0604020202020204" pitchFamily="34" charset="0"/>
                        </a:rPr>
                        <a:t>Results </a:t>
                      </a:r>
                    </a:p>
                  </a:txBody>
                  <a:tcPr>
                    <a:solidFill>
                      <a:srgbClr val="FFFF00"/>
                    </a:solidFill>
                  </a:tcPr>
                </a:tc>
                <a:tc>
                  <a:txBody>
                    <a:bodyPr/>
                    <a:lstStyle/>
                    <a:p>
                      <a:r>
                        <a:rPr lang="en-AU" dirty="0">
                          <a:latin typeface="Arial" panose="020B0604020202020204" pitchFamily="34" charset="0"/>
                          <a:cs typeface="Arial" panose="020B0604020202020204" pitchFamily="34" charset="0"/>
                        </a:rPr>
                        <a:t>Particular or specialised findings that are less generalizable. </a:t>
                      </a:r>
                    </a:p>
                  </a:txBody>
                  <a:tcPr>
                    <a:solidFill>
                      <a:srgbClr val="FFFF00"/>
                    </a:solidFill>
                  </a:tcPr>
                </a:tc>
                <a:tc>
                  <a:txBody>
                    <a:bodyPr/>
                    <a:lstStyle/>
                    <a:p>
                      <a:r>
                        <a:rPr lang="en-AU" dirty="0">
                          <a:latin typeface="Arial" panose="020B0604020202020204" pitchFamily="34" charset="0"/>
                          <a:cs typeface="Arial" panose="020B0604020202020204" pitchFamily="34" charset="0"/>
                        </a:rPr>
                        <a:t>Generalised findings that can be applied to other populations.  </a:t>
                      </a:r>
                    </a:p>
                  </a:txBody>
                  <a:tcPr>
                    <a:solidFill>
                      <a:srgbClr val="FFFF00"/>
                    </a:solidFill>
                  </a:tcPr>
                </a:tc>
                <a:extLst>
                  <a:ext uri="{0D108BD9-81ED-4DB2-BD59-A6C34878D82A}">
                    <a16:rowId xmlns:a16="http://schemas.microsoft.com/office/drawing/2014/main" val="4286260378"/>
                  </a:ext>
                </a:extLst>
              </a:tr>
              <a:tr h="1122502">
                <a:tc>
                  <a:txBody>
                    <a:bodyPr/>
                    <a:lstStyle/>
                    <a:p>
                      <a:r>
                        <a:rPr lang="en-AU" b="1" dirty="0">
                          <a:latin typeface="Arial" panose="020B0604020202020204" pitchFamily="34" charset="0"/>
                          <a:cs typeface="Arial" panose="020B0604020202020204" pitchFamily="34" charset="0"/>
                        </a:rPr>
                        <a:t>Scientific method</a:t>
                      </a:r>
                    </a:p>
                  </a:txBody>
                  <a:tcPr>
                    <a:solidFill>
                      <a:srgbClr val="FFFF00"/>
                    </a:solidFill>
                  </a:tcPr>
                </a:tc>
                <a:tc>
                  <a:txBody>
                    <a:bodyPr/>
                    <a:lstStyle/>
                    <a:p>
                      <a:r>
                        <a:rPr lang="en-AU" dirty="0">
                          <a:latin typeface="Arial" panose="020B0604020202020204" pitchFamily="34" charset="0"/>
                          <a:cs typeface="Arial" panose="020B0604020202020204" pitchFamily="34" charset="0"/>
                        </a:rPr>
                        <a:t>Bottom- up- the researcher generates a new theory from the collected data. </a:t>
                      </a:r>
                    </a:p>
                  </a:txBody>
                  <a:tcPr>
                    <a:solidFill>
                      <a:srgbClr val="FFFF00"/>
                    </a:solidFill>
                  </a:tcPr>
                </a:tc>
                <a:tc>
                  <a:txBody>
                    <a:bodyPr/>
                    <a:lstStyle/>
                    <a:p>
                      <a:r>
                        <a:rPr lang="en-AU" dirty="0">
                          <a:latin typeface="Arial" panose="020B0604020202020204" pitchFamily="34" charset="0"/>
                          <a:cs typeface="Arial" panose="020B0604020202020204" pitchFamily="34" charset="0"/>
                        </a:rPr>
                        <a:t>Top- down- the researcher tests the theory with the data.  </a:t>
                      </a:r>
                    </a:p>
                  </a:txBody>
                  <a:tcPr>
                    <a:solidFill>
                      <a:srgbClr val="FFFF00"/>
                    </a:solidFill>
                  </a:tcPr>
                </a:tc>
                <a:extLst>
                  <a:ext uri="{0D108BD9-81ED-4DB2-BD59-A6C34878D82A}">
                    <a16:rowId xmlns:a16="http://schemas.microsoft.com/office/drawing/2014/main" val="2192403370"/>
                  </a:ext>
                </a:extLst>
              </a:tr>
            </a:tbl>
          </a:graphicData>
        </a:graphic>
      </p:graphicFrame>
      <p:sp>
        <p:nvSpPr>
          <p:cNvPr id="4" name="Slide Number Placeholder 3">
            <a:extLst>
              <a:ext uri="{FF2B5EF4-FFF2-40B4-BE49-F238E27FC236}">
                <a16:creationId xmlns:a16="http://schemas.microsoft.com/office/drawing/2014/main" id="{736A9381-CD5C-46A1-853D-16C15DCFF2E7}"/>
              </a:ext>
            </a:extLst>
          </p:cNvPr>
          <p:cNvSpPr>
            <a:spLocks noGrp="1"/>
          </p:cNvSpPr>
          <p:nvPr>
            <p:ph type="sldNum" sz="quarter" idx="12"/>
          </p:nvPr>
        </p:nvSpPr>
        <p:spPr/>
        <p:txBody>
          <a:bodyPr/>
          <a:lstStyle/>
          <a:p>
            <a:fld id="{34B7E4EF-A1BD-40F4-AB7B-04F084DD991D}" type="slidenum">
              <a:rPr lang="en-US" smtClean="0"/>
              <a:t>17</a:t>
            </a:fld>
            <a:endParaRPr lang="en-US"/>
          </a:p>
        </p:txBody>
      </p:sp>
      <p:sp>
        <p:nvSpPr>
          <p:cNvPr id="6" name="Footer Placeholder 5"/>
          <p:cNvSpPr>
            <a:spLocks noGrp="1"/>
          </p:cNvSpPr>
          <p:nvPr>
            <p:ph type="ftr" sz="quarter" idx="11"/>
          </p:nvPr>
        </p:nvSpPr>
        <p:spPr/>
        <p:txBody>
          <a:bodyPr/>
          <a:lstStyle/>
          <a:p>
            <a:r>
              <a:rPr lang="en-US" smtClean="0"/>
              <a:t>May 2022</a:t>
            </a:r>
            <a:endParaRPr lang="en-US"/>
          </a:p>
        </p:txBody>
      </p:sp>
    </p:spTree>
    <p:extLst>
      <p:ext uri="{BB962C8B-B14F-4D97-AF65-F5344CB8AC3E}">
        <p14:creationId xmlns:p14="http://schemas.microsoft.com/office/powerpoint/2010/main" val="842544540"/>
      </p:ext>
    </p:extLst>
  </p:cSld>
  <p:clrMapOvr>
    <a:masterClrMapping/>
  </p:clrMapOvr>
  <mc:AlternateContent xmlns:mc="http://schemas.openxmlformats.org/markup-compatibility/2006" xmlns:p14="http://schemas.microsoft.com/office/powerpoint/2010/main">
    <mc:Choice Requires="p14">
      <p:transition spd="slow" p14:dur="2000" advTm="280825"/>
    </mc:Choice>
    <mc:Fallback xmlns="">
      <p:transition spd="slow" advTm="280825"/>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12AD6-F560-4AA8-87DF-A4B918968471}"/>
              </a:ext>
            </a:extLst>
          </p:cNvPr>
          <p:cNvSpPr>
            <a:spLocks noGrp="1"/>
          </p:cNvSpPr>
          <p:nvPr>
            <p:ph type="title"/>
          </p:nvPr>
        </p:nvSpPr>
        <p:spPr>
          <a:xfrm>
            <a:off x="808383" y="609600"/>
            <a:ext cx="11092069" cy="1356360"/>
          </a:xfrm>
        </p:spPr>
        <p:txBody>
          <a:bodyPr/>
          <a:lstStyle/>
          <a:p>
            <a:r>
              <a:rPr lang="en-AU" b="1" dirty="0">
                <a:solidFill>
                  <a:schemeClr val="tx1"/>
                </a:solidFill>
                <a:latin typeface="Arial" panose="020B0604020202020204" pitchFamily="34" charset="0"/>
                <a:cs typeface="Arial" panose="020B0604020202020204" pitchFamily="34" charset="0"/>
              </a:rPr>
              <a:t>When do you use mixed methods research?</a:t>
            </a:r>
          </a:p>
        </p:txBody>
      </p:sp>
      <p:sp>
        <p:nvSpPr>
          <p:cNvPr id="3" name="Content Placeholder 2">
            <a:extLst>
              <a:ext uri="{FF2B5EF4-FFF2-40B4-BE49-F238E27FC236}">
                <a16:creationId xmlns:a16="http://schemas.microsoft.com/office/drawing/2014/main" id="{B8D34334-2591-45A9-8057-6989E67F338F}"/>
              </a:ext>
            </a:extLst>
          </p:cNvPr>
          <p:cNvSpPr>
            <a:spLocks noGrp="1"/>
          </p:cNvSpPr>
          <p:nvPr>
            <p:ph idx="1"/>
          </p:nvPr>
        </p:nvSpPr>
        <p:spPr>
          <a:xfrm>
            <a:off x="808383" y="1965960"/>
            <a:ext cx="9051234" cy="3560197"/>
          </a:xfrm>
        </p:spPr>
        <p:txBody>
          <a:bodyPr>
            <a:normAutofit lnSpcReduction="10000"/>
          </a:bodyPr>
          <a:lstStyle/>
          <a:p>
            <a:r>
              <a:rPr lang="en-AU" dirty="0">
                <a:solidFill>
                  <a:schemeClr val="tx1"/>
                </a:solidFill>
                <a:latin typeface="Arial" panose="020B0604020202020204" pitchFamily="34" charset="0"/>
                <a:cs typeface="Arial" panose="020B0604020202020204" pitchFamily="34" charset="0"/>
              </a:rPr>
              <a:t>You have a sense that scores are not telling you the entire story. If you just asked a few people about the concept you might obtain a better understanding…mixed methods research provides a more complete understanding of the research problem than either quantitative or qualitative alone.</a:t>
            </a:r>
          </a:p>
          <a:p>
            <a:pPr marL="45720" indent="0">
              <a:buNone/>
            </a:pPr>
            <a:endParaRPr lang="en-AU" dirty="0">
              <a:solidFill>
                <a:schemeClr val="tx1"/>
              </a:solidFill>
              <a:latin typeface="Arial" panose="020B0604020202020204" pitchFamily="34" charset="0"/>
              <a:cs typeface="Arial" panose="020B0604020202020204" pitchFamily="34" charset="0"/>
            </a:endParaRPr>
          </a:p>
          <a:p>
            <a:r>
              <a:rPr lang="en-AU" dirty="0">
                <a:solidFill>
                  <a:schemeClr val="tx1"/>
                </a:solidFill>
                <a:latin typeface="Arial" panose="020B0604020202020204" pitchFamily="34" charset="0"/>
                <a:cs typeface="Arial" panose="020B0604020202020204" pitchFamily="34" charset="0"/>
              </a:rPr>
              <a:t>Interpretation of data from one design only might be misleading, for example, a structured questionnaire about teachers’ emotions regarding teaching practices may only show negative or positive emotion without adequately explain the event that triggered the emotions </a:t>
            </a:r>
            <a:r>
              <a:rPr lang="en-AU" sz="1800" dirty="0">
                <a:solidFill>
                  <a:schemeClr val="tx1"/>
                </a:solidFill>
                <a:latin typeface="Arial" panose="020B0604020202020204" pitchFamily="34" charset="0"/>
                <a:cs typeface="Arial" panose="020B0604020202020204" pitchFamily="34" charset="0"/>
              </a:rPr>
              <a:t>(Scott &amp; Sutton, 2009). </a:t>
            </a:r>
          </a:p>
          <a:p>
            <a:endParaRPr lang="en-AU" dirty="0"/>
          </a:p>
        </p:txBody>
      </p:sp>
      <p:sp>
        <p:nvSpPr>
          <p:cNvPr id="4" name="Slide Number Placeholder 3">
            <a:extLst>
              <a:ext uri="{FF2B5EF4-FFF2-40B4-BE49-F238E27FC236}">
                <a16:creationId xmlns:a16="http://schemas.microsoft.com/office/drawing/2014/main" id="{2CE4A588-9815-4A55-98B1-C3688C3F97F1}"/>
              </a:ext>
            </a:extLst>
          </p:cNvPr>
          <p:cNvSpPr>
            <a:spLocks noGrp="1"/>
          </p:cNvSpPr>
          <p:nvPr>
            <p:ph type="sldNum" sz="quarter" idx="12"/>
          </p:nvPr>
        </p:nvSpPr>
        <p:spPr/>
        <p:txBody>
          <a:bodyPr/>
          <a:lstStyle/>
          <a:p>
            <a:fld id="{34B7E4EF-A1BD-40F4-AB7B-04F084DD991D}" type="slidenum">
              <a:rPr lang="en-US" smtClean="0"/>
              <a:t>18</a:t>
            </a:fld>
            <a:endParaRPr lang="en-US"/>
          </a:p>
        </p:txBody>
      </p:sp>
      <p:sp>
        <p:nvSpPr>
          <p:cNvPr id="6" name="Footer Placeholder 5"/>
          <p:cNvSpPr>
            <a:spLocks noGrp="1"/>
          </p:cNvSpPr>
          <p:nvPr>
            <p:ph type="ftr" sz="quarter" idx="11"/>
          </p:nvPr>
        </p:nvSpPr>
        <p:spPr/>
        <p:txBody>
          <a:bodyPr/>
          <a:lstStyle/>
          <a:p>
            <a:r>
              <a:rPr lang="en-US" smtClean="0"/>
              <a:t>May 2022</a:t>
            </a:r>
            <a:endParaRPr lang="en-US"/>
          </a:p>
        </p:txBody>
      </p:sp>
    </p:spTree>
    <p:extLst>
      <p:ext uri="{BB962C8B-B14F-4D97-AF65-F5344CB8AC3E}">
        <p14:creationId xmlns:p14="http://schemas.microsoft.com/office/powerpoint/2010/main" val="3809009702"/>
      </p:ext>
    </p:extLst>
  </p:cSld>
  <p:clrMapOvr>
    <a:masterClrMapping/>
  </p:clrMapOvr>
  <mc:AlternateContent xmlns:mc="http://schemas.openxmlformats.org/markup-compatibility/2006" xmlns:p14="http://schemas.microsoft.com/office/powerpoint/2010/main">
    <mc:Choice Requires="p14">
      <p:transition spd="slow" p14:dur="2000" advTm="191972"/>
    </mc:Choice>
    <mc:Fallback xmlns="">
      <p:transition spd="slow" advTm="191972"/>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9D7F3-8D61-46DB-9655-BB7404336D50}"/>
              </a:ext>
            </a:extLst>
          </p:cNvPr>
          <p:cNvSpPr>
            <a:spLocks noGrp="1"/>
          </p:cNvSpPr>
          <p:nvPr>
            <p:ph type="title"/>
          </p:nvPr>
        </p:nvSpPr>
        <p:spPr>
          <a:xfrm>
            <a:off x="645491" y="333566"/>
            <a:ext cx="11025809" cy="333829"/>
          </a:xfrm>
        </p:spPr>
        <p:txBody>
          <a:bodyPr>
            <a:noAutofit/>
          </a:bodyPr>
          <a:lstStyle/>
          <a:p>
            <a:r>
              <a:rPr lang="en-AU" sz="2000" b="1" dirty="0">
                <a:solidFill>
                  <a:schemeClr val="tx1"/>
                </a:solidFill>
                <a:latin typeface="Arial" panose="020B0604020202020204" pitchFamily="34" charset="0"/>
                <a:cs typeface="Arial" panose="020B0604020202020204" pitchFamily="34" charset="0"/>
              </a:rPr>
              <a:t>Rationales for mixed methods research adopted from </a:t>
            </a:r>
            <a:r>
              <a:rPr lang="en-AU" sz="2000" dirty="0">
                <a:solidFill>
                  <a:schemeClr val="tx1"/>
                </a:solidFill>
                <a:latin typeface="Arial" panose="020B0604020202020204" pitchFamily="34" charset="0"/>
                <a:cs typeface="Arial" panose="020B0604020202020204" pitchFamily="34" charset="0"/>
              </a:rPr>
              <a:t>(Doyle, Brady, &amp; Byrne, 2016)</a:t>
            </a:r>
            <a:r>
              <a:rPr lang="en-AU" sz="2000" b="1" dirty="0">
                <a:solidFill>
                  <a:schemeClr val="tx1"/>
                </a:solidFill>
                <a:latin typeface="Arial" panose="020B0604020202020204" pitchFamily="34" charset="0"/>
                <a:cs typeface="Arial" panose="020B0604020202020204" pitchFamily="34" charset="0"/>
              </a:rPr>
              <a:t>  </a:t>
            </a:r>
          </a:p>
        </p:txBody>
      </p:sp>
      <p:graphicFrame>
        <p:nvGraphicFramePr>
          <p:cNvPr id="7" name="Table 7">
            <a:extLst>
              <a:ext uri="{FF2B5EF4-FFF2-40B4-BE49-F238E27FC236}">
                <a16:creationId xmlns:a16="http://schemas.microsoft.com/office/drawing/2014/main" id="{C5D78A5A-6C73-4460-8794-DBAF0495CA67}"/>
              </a:ext>
            </a:extLst>
          </p:cNvPr>
          <p:cNvGraphicFramePr>
            <a:graphicFrameLocks noGrp="1"/>
          </p:cNvGraphicFramePr>
          <p:nvPr>
            <p:ph idx="1"/>
            <p:extLst>
              <p:ext uri="{D42A27DB-BD31-4B8C-83A1-F6EECF244321}">
                <p14:modId xmlns:p14="http://schemas.microsoft.com/office/powerpoint/2010/main" val="2379432421"/>
              </p:ext>
            </p:extLst>
          </p:nvPr>
        </p:nvGraphicFramePr>
        <p:xfrm>
          <a:off x="525293" y="667395"/>
          <a:ext cx="10113678" cy="5542474"/>
        </p:xfrm>
        <a:graphic>
          <a:graphicData uri="http://schemas.openxmlformats.org/drawingml/2006/table">
            <a:tbl>
              <a:tblPr firstRow="1" bandRow="1">
                <a:tableStyleId>{5C22544A-7EE6-4342-B048-85BDC9FD1C3A}</a:tableStyleId>
              </a:tblPr>
              <a:tblGrid>
                <a:gridCol w="5056839">
                  <a:extLst>
                    <a:ext uri="{9D8B030D-6E8A-4147-A177-3AD203B41FA5}">
                      <a16:colId xmlns:a16="http://schemas.microsoft.com/office/drawing/2014/main" val="3296474826"/>
                    </a:ext>
                  </a:extLst>
                </a:gridCol>
                <a:gridCol w="5056839">
                  <a:extLst>
                    <a:ext uri="{9D8B030D-6E8A-4147-A177-3AD203B41FA5}">
                      <a16:colId xmlns:a16="http://schemas.microsoft.com/office/drawing/2014/main" val="1396613425"/>
                    </a:ext>
                  </a:extLst>
                </a:gridCol>
              </a:tblGrid>
              <a:tr h="345731">
                <a:tc>
                  <a:txBody>
                    <a:bodyPr/>
                    <a:lstStyle/>
                    <a:p>
                      <a:r>
                        <a:rPr lang="en-AU" dirty="0">
                          <a:solidFill>
                            <a:schemeClr val="tx1"/>
                          </a:solidFill>
                          <a:latin typeface="Arial" panose="020B0604020202020204" pitchFamily="34" charset="0"/>
                          <a:cs typeface="Arial" panose="020B0604020202020204" pitchFamily="34" charset="0"/>
                        </a:rPr>
                        <a:t>Rationale </a:t>
                      </a:r>
                    </a:p>
                  </a:txBody>
                  <a:tcPr/>
                </a:tc>
                <a:tc>
                  <a:txBody>
                    <a:bodyPr/>
                    <a:lstStyle/>
                    <a:p>
                      <a:r>
                        <a:rPr lang="en-AU" b="1" dirty="0">
                          <a:solidFill>
                            <a:schemeClr val="tx1"/>
                          </a:solidFill>
                          <a:latin typeface="Arial" panose="020B0604020202020204" pitchFamily="34" charset="0"/>
                          <a:cs typeface="Arial" panose="020B0604020202020204" pitchFamily="34" charset="0"/>
                        </a:rPr>
                        <a:t>Explanation </a:t>
                      </a:r>
                    </a:p>
                  </a:txBody>
                  <a:tcPr/>
                </a:tc>
                <a:extLst>
                  <a:ext uri="{0D108BD9-81ED-4DB2-BD59-A6C34878D82A}">
                    <a16:rowId xmlns:a16="http://schemas.microsoft.com/office/drawing/2014/main" val="878098229"/>
                  </a:ext>
                </a:extLst>
              </a:tr>
              <a:tr h="1296490">
                <a:tc>
                  <a:txBody>
                    <a:bodyPr/>
                    <a:lstStyle/>
                    <a:p>
                      <a:r>
                        <a:rPr lang="en-AU" sz="1400" dirty="0">
                          <a:latin typeface="Arial" panose="020B0604020202020204" pitchFamily="34" charset="0"/>
                          <a:cs typeface="Arial" panose="020B0604020202020204" pitchFamily="34" charset="0"/>
                        </a:rPr>
                        <a:t>Triangulation (convergence)</a:t>
                      </a:r>
                    </a:p>
                  </a:txBody>
                  <a:tcPr/>
                </a:tc>
                <a:tc>
                  <a:txBody>
                    <a:bodyPr/>
                    <a:lstStyle/>
                    <a:p>
                      <a:r>
                        <a:rPr lang="en-AU" sz="1400" dirty="0">
                          <a:latin typeface="Arial" panose="020B0604020202020204" pitchFamily="34" charset="0"/>
                          <a:cs typeface="Arial" panose="020B0604020202020204" pitchFamily="34" charset="0"/>
                        </a:rPr>
                        <a:t>Using quantitative and qualitative methods so that findings may be mutually corroborated (Quantitative analyses employ descriptive and inferential statistics, whereas qualitative analyses produce expressive data that provide descriptive details (often in narrative form) to examine the study’s research objectives)</a:t>
                      </a:r>
                    </a:p>
                  </a:txBody>
                  <a:tcPr/>
                </a:tc>
                <a:extLst>
                  <a:ext uri="{0D108BD9-81ED-4DB2-BD59-A6C34878D82A}">
                    <a16:rowId xmlns:a16="http://schemas.microsoft.com/office/drawing/2014/main" val="2794214154"/>
                  </a:ext>
                </a:extLst>
              </a:tr>
              <a:tr h="893137">
                <a:tc>
                  <a:txBody>
                    <a:bodyPr/>
                    <a:lstStyle/>
                    <a:p>
                      <a:r>
                        <a:rPr lang="en-AU" sz="1400" dirty="0" smtClean="0">
                          <a:latin typeface="Arial" panose="020B0604020202020204" pitchFamily="34" charset="0"/>
                          <a:cs typeface="Arial" panose="020B0604020202020204" pitchFamily="34" charset="0"/>
                        </a:rPr>
                        <a:t>Explanation</a:t>
                      </a:r>
                      <a:r>
                        <a:rPr lang="en-AU" sz="1400" baseline="0" dirty="0" smtClean="0">
                          <a:latin typeface="Arial" panose="020B0604020202020204" pitchFamily="34" charset="0"/>
                          <a:cs typeface="Arial" panose="020B0604020202020204" pitchFamily="34" charset="0"/>
                        </a:rPr>
                        <a:t> </a:t>
                      </a:r>
                      <a:endParaRPr lang="en-AU" sz="1400"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AU" sz="1400" dirty="0">
                          <a:latin typeface="Arial" panose="020B0604020202020204" pitchFamily="34" charset="0"/>
                          <a:cs typeface="Arial" panose="020B0604020202020204" pitchFamily="34" charset="0"/>
                        </a:rPr>
                        <a:t>The first phase has findings that require explanation qualitatively (to explain results or how mechanisms work) in causation models. </a:t>
                      </a:r>
                    </a:p>
                    <a:p>
                      <a:pPr marL="285750" indent="-285750">
                        <a:buFont typeface="Arial" panose="020B0604020202020204" pitchFamily="34" charset="0"/>
                        <a:buChar char="•"/>
                      </a:pPr>
                      <a:r>
                        <a:rPr lang="en-AU" sz="1400" dirty="0">
                          <a:latin typeface="Arial" panose="020B0604020202020204" pitchFamily="34" charset="0"/>
                          <a:cs typeface="Arial" panose="020B0604020202020204" pitchFamily="34" charset="0"/>
                        </a:rPr>
                        <a:t>Unexpected findings that need to be explained</a:t>
                      </a:r>
                    </a:p>
                  </a:txBody>
                  <a:tcPr/>
                </a:tc>
                <a:extLst>
                  <a:ext uri="{0D108BD9-81ED-4DB2-BD59-A6C34878D82A}">
                    <a16:rowId xmlns:a16="http://schemas.microsoft.com/office/drawing/2014/main" val="3692213733"/>
                  </a:ext>
                </a:extLst>
              </a:tr>
              <a:tr h="760210">
                <a:tc>
                  <a:txBody>
                    <a:bodyPr/>
                    <a:lstStyle/>
                    <a:p>
                      <a:r>
                        <a:rPr lang="en-AU" sz="1400" dirty="0">
                          <a:latin typeface="Arial" panose="020B0604020202020204" pitchFamily="34" charset="0"/>
                          <a:cs typeface="Arial" panose="020B0604020202020204" pitchFamily="34" charset="0"/>
                        </a:rPr>
                        <a:t>Exploration </a:t>
                      </a:r>
                    </a:p>
                  </a:txBody>
                  <a:tcPr/>
                </a:tc>
                <a:tc>
                  <a:txBody>
                    <a:bodyPr/>
                    <a:lstStyle/>
                    <a:p>
                      <a:r>
                        <a:rPr lang="en-AU" sz="1400" dirty="0">
                          <a:latin typeface="Arial" panose="020B0604020202020204" pitchFamily="34" charset="0"/>
                          <a:cs typeface="Arial" panose="020B0604020202020204" pitchFamily="34" charset="0"/>
                        </a:rPr>
                        <a:t>An initial phase is required to develop an instrument, identify variables to study or develop a hypothesis that requires testing (Explore qualitatively then develop an instrument)</a:t>
                      </a:r>
                    </a:p>
                  </a:txBody>
                  <a:tcPr/>
                </a:tc>
                <a:extLst>
                  <a:ext uri="{0D108BD9-81ED-4DB2-BD59-A6C34878D82A}">
                    <a16:rowId xmlns:a16="http://schemas.microsoft.com/office/drawing/2014/main" val="4073218396"/>
                  </a:ext>
                </a:extLst>
              </a:tr>
              <a:tr h="1296490">
                <a:tc>
                  <a:txBody>
                    <a:bodyPr/>
                    <a:lstStyle/>
                    <a:p>
                      <a:r>
                        <a:rPr lang="en-AU" sz="1400" dirty="0">
                          <a:latin typeface="Arial" panose="020B0604020202020204" pitchFamily="34" charset="0"/>
                          <a:cs typeface="Arial" panose="020B0604020202020204" pitchFamily="34" charset="0"/>
                        </a:rPr>
                        <a:t>Complementarity </a:t>
                      </a:r>
                    </a:p>
                  </a:txBody>
                  <a:tcPr/>
                </a:tc>
                <a:tc>
                  <a:txBody>
                    <a:bodyPr/>
                    <a:lstStyle/>
                    <a:p>
                      <a:r>
                        <a:rPr lang="en-AU" sz="1400" dirty="0">
                          <a:latin typeface="Arial" panose="020B0604020202020204" pitchFamily="34" charset="0"/>
                          <a:cs typeface="Arial" panose="020B0604020202020204" pitchFamily="34" charset="0"/>
                        </a:rPr>
                        <a:t>Using different methods to address different parts of the phenomenon. </a:t>
                      </a:r>
                      <a:r>
                        <a:rPr lang="en-AU" sz="1400" dirty="0" smtClean="0">
                          <a:latin typeface="Arial" panose="020B0604020202020204" pitchFamily="34" charset="0"/>
                          <a:cs typeface="Arial" panose="020B0604020202020204" pitchFamily="34" charset="0"/>
                        </a:rPr>
                        <a:t>to integrate two different but</a:t>
                      </a:r>
                    </a:p>
                    <a:p>
                      <a:r>
                        <a:rPr lang="en-AU" sz="1400" dirty="0" smtClean="0">
                          <a:latin typeface="Arial" panose="020B0604020202020204" pitchFamily="34" charset="0"/>
                          <a:cs typeface="Arial" panose="020B0604020202020204" pitchFamily="34" charset="0"/>
                        </a:rPr>
                        <a:t>connected answers to a research question: one</a:t>
                      </a:r>
                    </a:p>
                    <a:p>
                      <a:r>
                        <a:rPr lang="en-AU" sz="1400" dirty="0" smtClean="0">
                          <a:latin typeface="Arial" panose="020B0604020202020204" pitchFamily="34" charset="0"/>
                          <a:cs typeface="Arial" panose="020B0604020202020204" pitchFamily="34" charset="0"/>
                        </a:rPr>
                        <a:t>reached via a quantitative approach and the other by</a:t>
                      </a:r>
                    </a:p>
                    <a:p>
                      <a:r>
                        <a:rPr lang="en-AU" sz="1400" dirty="0" smtClean="0">
                          <a:latin typeface="Arial" panose="020B0604020202020204" pitchFamily="34" charset="0"/>
                          <a:cs typeface="Arial" panose="020B0604020202020204" pitchFamily="34" charset="0"/>
                        </a:rPr>
                        <a:t>means of a qualitative one.</a:t>
                      </a:r>
                    </a:p>
                    <a:p>
                      <a:endParaRPr lang="en-AU"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90051381"/>
                  </a:ext>
                </a:extLst>
              </a:tr>
              <a:tr h="728424">
                <a:tc>
                  <a:txBody>
                    <a:bodyPr/>
                    <a:lstStyle/>
                    <a:p>
                      <a:r>
                        <a:rPr lang="en-AU" sz="1400" dirty="0">
                          <a:latin typeface="Arial" panose="020B0604020202020204" pitchFamily="34" charset="0"/>
                          <a:cs typeface="Arial" panose="020B0604020202020204" pitchFamily="34" charset="0"/>
                        </a:rPr>
                        <a:t>Offset weaknesses </a:t>
                      </a:r>
                      <a:r>
                        <a:rPr lang="en-AU" sz="1400" dirty="0" smtClean="0">
                          <a:latin typeface="Arial" panose="020B0604020202020204" pitchFamily="34" charset="0"/>
                          <a:cs typeface="Arial" panose="020B0604020202020204" pitchFamily="34" charset="0"/>
                        </a:rPr>
                        <a:t>(compensation)</a:t>
                      </a:r>
                      <a:endParaRPr lang="en-AU" sz="1400" dirty="0">
                        <a:latin typeface="Arial" panose="020B0604020202020204" pitchFamily="34" charset="0"/>
                        <a:cs typeface="Arial" panose="020B0604020202020204" pitchFamily="34" charset="0"/>
                      </a:endParaRPr>
                    </a:p>
                  </a:txBody>
                  <a:tcPr/>
                </a:tc>
                <a:tc>
                  <a:txBody>
                    <a:bodyPr/>
                    <a:lstStyle/>
                    <a:p>
                      <a:r>
                        <a:rPr lang="en-AU" sz="1400" dirty="0">
                          <a:latin typeface="Arial" panose="020B0604020202020204" pitchFamily="34" charset="0"/>
                          <a:cs typeface="Arial" panose="020B0604020202020204" pitchFamily="34" charset="0"/>
                        </a:rPr>
                        <a:t>Ensures that weaknesses of each method are minimised. </a:t>
                      </a:r>
                    </a:p>
                  </a:txBody>
                  <a:tcPr/>
                </a:tc>
                <a:extLst>
                  <a:ext uri="{0D108BD9-81ED-4DB2-BD59-A6C34878D82A}">
                    <a16:rowId xmlns:a16="http://schemas.microsoft.com/office/drawing/2014/main" val="776019893"/>
                  </a:ext>
                </a:extLst>
              </a:tr>
            </a:tbl>
          </a:graphicData>
        </a:graphic>
      </p:graphicFrame>
      <p:sp>
        <p:nvSpPr>
          <p:cNvPr id="4" name="Slide Number Placeholder 3">
            <a:extLst>
              <a:ext uri="{FF2B5EF4-FFF2-40B4-BE49-F238E27FC236}">
                <a16:creationId xmlns:a16="http://schemas.microsoft.com/office/drawing/2014/main" id="{8E331D11-D7D1-473A-AA59-08B0352EEF12}"/>
              </a:ext>
            </a:extLst>
          </p:cNvPr>
          <p:cNvSpPr>
            <a:spLocks noGrp="1"/>
          </p:cNvSpPr>
          <p:nvPr>
            <p:ph type="sldNum" sz="quarter" idx="12"/>
          </p:nvPr>
        </p:nvSpPr>
        <p:spPr/>
        <p:txBody>
          <a:bodyPr/>
          <a:lstStyle/>
          <a:p>
            <a:fld id="{34B7E4EF-A1BD-40F4-AB7B-04F084DD991D}" type="slidenum">
              <a:rPr lang="en-US" smtClean="0"/>
              <a:t>19</a:t>
            </a:fld>
            <a:endParaRPr lang="en-US"/>
          </a:p>
        </p:txBody>
      </p:sp>
      <p:sp>
        <p:nvSpPr>
          <p:cNvPr id="3" name="Footer Placeholder 2"/>
          <p:cNvSpPr>
            <a:spLocks noGrp="1"/>
          </p:cNvSpPr>
          <p:nvPr>
            <p:ph type="ftr" sz="quarter" idx="11"/>
          </p:nvPr>
        </p:nvSpPr>
        <p:spPr/>
        <p:txBody>
          <a:bodyPr/>
          <a:lstStyle/>
          <a:p>
            <a:r>
              <a:rPr lang="en-US" smtClean="0"/>
              <a:t>May 2022</a:t>
            </a:r>
            <a:endParaRPr lang="en-US"/>
          </a:p>
        </p:txBody>
      </p:sp>
    </p:spTree>
    <p:extLst>
      <p:ext uri="{BB962C8B-B14F-4D97-AF65-F5344CB8AC3E}">
        <p14:creationId xmlns:p14="http://schemas.microsoft.com/office/powerpoint/2010/main" val="2172070026"/>
      </p:ext>
    </p:extLst>
  </p:cSld>
  <p:clrMapOvr>
    <a:masterClrMapping/>
  </p:clrMapOvr>
  <mc:AlternateContent xmlns:mc="http://schemas.openxmlformats.org/markup-compatibility/2006" xmlns:p14="http://schemas.microsoft.com/office/powerpoint/2010/main">
    <mc:Choice Requires="p14">
      <p:transition spd="slow" p14:dur="2000" advTm="302026"/>
    </mc:Choice>
    <mc:Fallback xmlns="">
      <p:transition spd="slow" advTm="302026"/>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44762-75C1-46C4-A2B4-36F930730CDE}"/>
              </a:ext>
            </a:extLst>
          </p:cNvPr>
          <p:cNvSpPr>
            <a:spLocks noGrp="1"/>
          </p:cNvSpPr>
          <p:nvPr>
            <p:ph type="title"/>
          </p:nvPr>
        </p:nvSpPr>
        <p:spPr>
          <a:xfrm>
            <a:off x="1142999" y="609600"/>
            <a:ext cx="10058399" cy="1356360"/>
          </a:xfrm>
        </p:spPr>
        <p:txBody>
          <a:bodyPr/>
          <a:lstStyle/>
          <a:p>
            <a:r>
              <a:rPr lang="en-AU" b="1" dirty="0">
                <a:solidFill>
                  <a:schemeClr val="tx1"/>
                </a:solidFill>
                <a:latin typeface="Arial" panose="020B0604020202020204" pitchFamily="34" charset="0"/>
                <a:cs typeface="Arial" panose="020B0604020202020204" pitchFamily="34" charset="0"/>
              </a:rPr>
              <a:t>Intended learning outcomes</a:t>
            </a:r>
          </a:p>
        </p:txBody>
      </p:sp>
      <p:sp>
        <p:nvSpPr>
          <p:cNvPr id="3" name="Content Placeholder 2">
            <a:extLst>
              <a:ext uri="{FF2B5EF4-FFF2-40B4-BE49-F238E27FC236}">
                <a16:creationId xmlns:a16="http://schemas.microsoft.com/office/drawing/2014/main" id="{140DD028-7DE1-428B-AEFC-24EEC14F826F}"/>
              </a:ext>
            </a:extLst>
          </p:cNvPr>
          <p:cNvSpPr>
            <a:spLocks noGrp="1"/>
          </p:cNvSpPr>
          <p:nvPr>
            <p:ph idx="1"/>
          </p:nvPr>
        </p:nvSpPr>
        <p:spPr>
          <a:xfrm>
            <a:off x="1239078" y="2539116"/>
            <a:ext cx="10058400" cy="3437613"/>
          </a:xfrm>
        </p:spPr>
        <p:txBody>
          <a:bodyPr>
            <a:normAutofit/>
          </a:bodyPr>
          <a:lstStyle/>
          <a:p>
            <a:r>
              <a:rPr lang="en-AU" sz="2400" b="1" dirty="0">
                <a:solidFill>
                  <a:schemeClr val="tx1"/>
                </a:solidFill>
                <a:latin typeface="Arial" panose="020B0604020202020204" pitchFamily="34" charset="0"/>
                <a:cs typeface="Arial" panose="020B0604020202020204" pitchFamily="34" charset="0"/>
              </a:rPr>
              <a:t>After this lecture, you will be able to : </a:t>
            </a:r>
            <a:endParaRPr lang="en-AU" sz="2000" b="1" dirty="0">
              <a:solidFill>
                <a:schemeClr val="tx1"/>
              </a:solidFill>
              <a:latin typeface="Arial" panose="020B0604020202020204" pitchFamily="34" charset="0"/>
              <a:cs typeface="Arial" panose="020B0604020202020204" pitchFamily="34" charset="0"/>
            </a:endParaRPr>
          </a:p>
          <a:p>
            <a:pPr marL="0" indent="0">
              <a:buNone/>
            </a:pPr>
            <a:r>
              <a:rPr lang="en-AU" sz="2400" dirty="0">
                <a:solidFill>
                  <a:schemeClr val="tx1"/>
                </a:solidFill>
                <a:latin typeface="Arial" panose="020B0604020202020204" pitchFamily="34" charset="0"/>
                <a:cs typeface="Arial" panose="020B0604020202020204" pitchFamily="34" charset="0"/>
              </a:rPr>
              <a:t>1. Define mixed methods research</a:t>
            </a:r>
          </a:p>
          <a:p>
            <a:pPr marL="0" indent="0">
              <a:buNone/>
            </a:pPr>
            <a:r>
              <a:rPr lang="en-AU" sz="2400" dirty="0">
                <a:solidFill>
                  <a:schemeClr val="tx1"/>
                </a:solidFill>
                <a:latin typeface="Arial" panose="020B0604020202020204" pitchFamily="34" charset="0"/>
                <a:cs typeface="Arial" panose="020B0604020202020204" pitchFamily="34" charset="0"/>
              </a:rPr>
              <a:t>2. Identify the types of mixed methods designs. </a:t>
            </a:r>
          </a:p>
          <a:p>
            <a:pPr marL="0" indent="0">
              <a:buNone/>
            </a:pPr>
            <a:r>
              <a:rPr lang="en-AU" sz="2400" dirty="0">
                <a:solidFill>
                  <a:schemeClr val="tx1"/>
                </a:solidFill>
                <a:latin typeface="Arial" panose="020B0604020202020204" pitchFamily="34" charset="0"/>
                <a:cs typeface="Arial" panose="020B0604020202020204" pitchFamily="34" charset="0"/>
              </a:rPr>
              <a:t>3. Identify key characteristics of mixed methods research. </a:t>
            </a:r>
          </a:p>
          <a:p>
            <a:pPr marL="0" indent="0">
              <a:buNone/>
            </a:pPr>
            <a:r>
              <a:rPr lang="en-AU" sz="2400" dirty="0">
                <a:solidFill>
                  <a:schemeClr val="tx1"/>
                </a:solidFill>
                <a:latin typeface="Arial" panose="020B0604020202020204" pitchFamily="34" charset="0"/>
                <a:cs typeface="Arial" panose="020B0604020202020204" pitchFamily="34" charset="0"/>
              </a:rPr>
              <a:t>4. Describe steps in conducting a mixed methods study</a:t>
            </a:r>
          </a:p>
          <a:p>
            <a:pPr marL="0" indent="0">
              <a:buNone/>
            </a:pPr>
            <a:endParaRPr lang="en-AU" sz="2000" dirty="0">
              <a:latin typeface="Calibri" panose="020F0502020204030204" pitchFamily="34" charset="0"/>
              <a:cs typeface="Calibri" panose="020F0502020204030204" pitchFamily="34" charset="0"/>
            </a:endParaRPr>
          </a:p>
          <a:p>
            <a:pPr marL="0" indent="0">
              <a:buNone/>
            </a:pPr>
            <a:endParaRPr lang="en-AU" sz="20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848260C3-2FC8-415C-9BDE-78FB61B5F4E6}"/>
              </a:ext>
            </a:extLst>
          </p:cNvPr>
          <p:cNvSpPr>
            <a:spLocks noGrp="1"/>
          </p:cNvSpPr>
          <p:nvPr>
            <p:ph type="sldNum" sz="quarter" idx="12"/>
          </p:nvPr>
        </p:nvSpPr>
        <p:spPr/>
        <p:txBody>
          <a:bodyPr/>
          <a:lstStyle/>
          <a:p>
            <a:fld id="{34B7E4EF-A1BD-40F4-AB7B-04F084DD991D}" type="slidenum">
              <a:rPr lang="en-US" smtClean="0"/>
              <a:t>2</a:t>
            </a:fld>
            <a:endParaRPr lang="en-US"/>
          </a:p>
        </p:txBody>
      </p:sp>
      <p:sp>
        <p:nvSpPr>
          <p:cNvPr id="6" name="Footer Placeholder 5"/>
          <p:cNvSpPr>
            <a:spLocks noGrp="1"/>
          </p:cNvSpPr>
          <p:nvPr>
            <p:ph type="ftr" sz="quarter" idx="11"/>
          </p:nvPr>
        </p:nvSpPr>
        <p:spPr/>
        <p:txBody>
          <a:bodyPr/>
          <a:lstStyle/>
          <a:p>
            <a:r>
              <a:rPr lang="en-US" smtClean="0"/>
              <a:t>May 2022</a:t>
            </a:r>
            <a:endParaRPr lang="en-US"/>
          </a:p>
        </p:txBody>
      </p:sp>
    </p:spTree>
    <p:extLst>
      <p:ext uri="{BB962C8B-B14F-4D97-AF65-F5344CB8AC3E}">
        <p14:creationId xmlns:p14="http://schemas.microsoft.com/office/powerpoint/2010/main" val="1045000975"/>
      </p:ext>
    </p:extLst>
  </p:cSld>
  <p:clrMapOvr>
    <a:masterClrMapping/>
  </p:clrMapOvr>
  <mc:AlternateContent xmlns:mc="http://schemas.openxmlformats.org/markup-compatibility/2006" xmlns:p14="http://schemas.microsoft.com/office/powerpoint/2010/main">
    <mc:Choice Requires="p14">
      <p:transition spd="slow" p14:dur="2000" advTm="84876"/>
    </mc:Choice>
    <mc:Fallback xmlns="">
      <p:transition spd="slow" advTm="84876"/>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C20A8-F705-476E-9380-C07EFB16F4DB}"/>
              </a:ext>
            </a:extLst>
          </p:cNvPr>
          <p:cNvSpPr>
            <a:spLocks noGrp="1"/>
          </p:cNvSpPr>
          <p:nvPr>
            <p:ph type="title"/>
          </p:nvPr>
        </p:nvSpPr>
        <p:spPr>
          <a:xfrm>
            <a:off x="1143000" y="609600"/>
            <a:ext cx="9875520" cy="985355"/>
          </a:xfrm>
        </p:spPr>
        <p:txBody>
          <a:bodyPr/>
          <a:lstStyle/>
          <a:p>
            <a:r>
              <a:rPr lang="en-AU" b="1" dirty="0">
                <a:solidFill>
                  <a:schemeClr val="tx1"/>
                </a:solidFill>
                <a:latin typeface="Arial" panose="020B0604020202020204" pitchFamily="34" charset="0"/>
                <a:cs typeface="Arial" panose="020B0604020202020204" pitchFamily="34" charset="0"/>
              </a:rPr>
              <a:t>Planning of MMR</a:t>
            </a:r>
          </a:p>
        </p:txBody>
      </p:sp>
      <p:sp>
        <p:nvSpPr>
          <p:cNvPr id="3" name="Content Placeholder 2">
            <a:extLst>
              <a:ext uri="{FF2B5EF4-FFF2-40B4-BE49-F238E27FC236}">
                <a16:creationId xmlns:a16="http://schemas.microsoft.com/office/drawing/2014/main" id="{42806F9F-E8F6-485E-835C-63DF3B73FD73}"/>
              </a:ext>
            </a:extLst>
          </p:cNvPr>
          <p:cNvSpPr>
            <a:spLocks noGrp="1"/>
          </p:cNvSpPr>
          <p:nvPr>
            <p:ph idx="1"/>
          </p:nvPr>
        </p:nvSpPr>
        <p:spPr>
          <a:xfrm>
            <a:off x="1143000" y="1722783"/>
            <a:ext cx="9872871" cy="4373217"/>
          </a:xfrm>
        </p:spPr>
        <p:txBody>
          <a:bodyPr/>
          <a:lstStyle/>
          <a:p>
            <a:r>
              <a:rPr lang="en-AU" dirty="0">
                <a:solidFill>
                  <a:schemeClr val="tx1"/>
                </a:solidFill>
                <a:latin typeface="Arial" panose="020B0604020202020204" pitchFamily="34" charset="0"/>
                <a:cs typeface="Arial" panose="020B0604020202020204" pitchFamily="34" charset="0"/>
              </a:rPr>
              <a:t>Four questions must be addressed by the researcher during the planning stage of mixed methods research:</a:t>
            </a:r>
          </a:p>
          <a:p>
            <a:pPr marL="45720" indent="0">
              <a:buNone/>
            </a:pPr>
            <a:r>
              <a:rPr lang="en-AU" dirty="0">
                <a:solidFill>
                  <a:schemeClr val="tx1"/>
                </a:solidFill>
                <a:latin typeface="Arial" panose="020B0604020202020204" pitchFamily="34" charset="0"/>
                <a:cs typeface="Arial" panose="020B0604020202020204" pitchFamily="34" charset="0"/>
              </a:rPr>
              <a:t>1. In what </a:t>
            </a:r>
            <a:r>
              <a:rPr lang="en-AU" i="1" dirty="0">
                <a:solidFill>
                  <a:srgbClr val="FF0000"/>
                </a:solidFill>
                <a:latin typeface="Arial" panose="020B0604020202020204" pitchFamily="34" charset="0"/>
                <a:cs typeface="Arial" panose="020B0604020202020204" pitchFamily="34" charset="0"/>
              </a:rPr>
              <a:t>sequence</a:t>
            </a:r>
            <a:r>
              <a:rPr lang="en-AU" dirty="0">
                <a:solidFill>
                  <a:schemeClr val="tx1"/>
                </a:solidFill>
                <a:latin typeface="Arial" panose="020B0604020202020204" pitchFamily="34" charset="0"/>
                <a:cs typeface="Arial" panose="020B0604020202020204" pitchFamily="34" charset="0"/>
              </a:rPr>
              <a:t> will the qualitative and quantitative data collection</a:t>
            </a:r>
          </a:p>
          <a:p>
            <a:pPr marL="45720" indent="0">
              <a:buNone/>
            </a:pPr>
            <a:r>
              <a:rPr lang="en-AU" dirty="0">
                <a:solidFill>
                  <a:schemeClr val="tx1"/>
                </a:solidFill>
                <a:latin typeface="Arial" panose="020B0604020202020204" pitchFamily="34" charset="0"/>
                <a:cs typeface="Arial" panose="020B0604020202020204" pitchFamily="34" charset="0"/>
              </a:rPr>
              <a:t>be implemented?</a:t>
            </a:r>
          </a:p>
          <a:p>
            <a:pPr marL="45720" indent="0">
              <a:buNone/>
            </a:pPr>
            <a:r>
              <a:rPr lang="en-AU" dirty="0">
                <a:solidFill>
                  <a:schemeClr val="tx1"/>
                </a:solidFill>
                <a:latin typeface="Arial" panose="020B0604020202020204" pitchFamily="34" charset="0"/>
                <a:cs typeface="Arial" panose="020B0604020202020204" pitchFamily="34" charset="0"/>
              </a:rPr>
              <a:t>2. What relative </a:t>
            </a:r>
            <a:r>
              <a:rPr lang="en-AU" i="1" dirty="0">
                <a:solidFill>
                  <a:srgbClr val="FF0000"/>
                </a:solidFill>
                <a:latin typeface="Arial" panose="020B0604020202020204" pitchFamily="34" charset="0"/>
                <a:cs typeface="Arial" panose="020B0604020202020204" pitchFamily="34" charset="0"/>
              </a:rPr>
              <a:t>priority</a:t>
            </a:r>
            <a:r>
              <a:rPr lang="en-AU" dirty="0">
                <a:solidFill>
                  <a:srgbClr val="FF0000"/>
                </a:solidFill>
                <a:latin typeface="Arial" panose="020B0604020202020204" pitchFamily="34" charset="0"/>
                <a:cs typeface="Arial" panose="020B0604020202020204" pitchFamily="34" charset="0"/>
              </a:rPr>
              <a:t> </a:t>
            </a:r>
            <a:r>
              <a:rPr lang="en-AU" dirty="0">
                <a:solidFill>
                  <a:schemeClr val="tx1"/>
                </a:solidFill>
                <a:latin typeface="Arial" panose="020B0604020202020204" pitchFamily="34" charset="0"/>
                <a:cs typeface="Arial" panose="020B0604020202020204" pitchFamily="34" charset="0"/>
              </a:rPr>
              <a:t>will be given to the qualitative and quantitative data collection and analysis?</a:t>
            </a:r>
          </a:p>
          <a:p>
            <a:pPr marL="45720" indent="0">
              <a:buNone/>
            </a:pPr>
            <a:r>
              <a:rPr lang="en-AU" dirty="0">
                <a:solidFill>
                  <a:schemeClr val="tx1"/>
                </a:solidFill>
                <a:latin typeface="Arial" panose="020B0604020202020204" pitchFamily="34" charset="0"/>
                <a:cs typeface="Arial" panose="020B0604020202020204" pitchFamily="34" charset="0"/>
              </a:rPr>
              <a:t>3. At what stage of the project will the qualitative and quantitative</a:t>
            </a:r>
          </a:p>
          <a:p>
            <a:pPr marL="45720" indent="0">
              <a:buNone/>
            </a:pPr>
            <a:r>
              <a:rPr lang="en-AU" dirty="0">
                <a:solidFill>
                  <a:schemeClr val="tx1"/>
                </a:solidFill>
                <a:latin typeface="Arial" panose="020B0604020202020204" pitchFamily="34" charset="0"/>
                <a:cs typeface="Arial" panose="020B0604020202020204" pitchFamily="34" charset="0"/>
              </a:rPr>
              <a:t>data be </a:t>
            </a:r>
            <a:r>
              <a:rPr lang="en-AU" i="1" dirty="0">
                <a:solidFill>
                  <a:srgbClr val="FF0000"/>
                </a:solidFill>
                <a:latin typeface="Arial" panose="020B0604020202020204" pitchFamily="34" charset="0"/>
                <a:cs typeface="Arial" panose="020B0604020202020204" pitchFamily="34" charset="0"/>
              </a:rPr>
              <a:t>integrated</a:t>
            </a:r>
            <a:r>
              <a:rPr lang="en-AU" dirty="0">
                <a:solidFill>
                  <a:srgbClr val="FF0000"/>
                </a:solidFill>
                <a:latin typeface="Arial" panose="020B0604020202020204" pitchFamily="34" charset="0"/>
                <a:cs typeface="Arial" panose="020B0604020202020204" pitchFamily="34" charset="0"/>
              </a:rPr>
              <a:t>?</a:t>
            </a:r>
          </a:p>
          <a:p>
            <a:pPr marL="45720" indent="0">
              <a:buNone/>
            </a:pPr>
            <a:r>
              <a:rPr lang="en-AU" dirty="0">
                <a:solidFill>
                  <a:schemeClr val="tx1"/>
                </a:solidFill>
                <a:latin typeface="Arial" panose="020B0604020202020204" pitchFamily="34" charset="0"/>
                <a:cs typeface="Arial" panose="020B0604020202020204" pitchFamily="34" charset="0"/>
              </a:rPr>
              <a:t>4. Will an overall </a:t>
            </a:r>
            <a:r>
              <a:rPr lang="en-AU" i="1" dirty="0">
                <a:solidFill>
                  <a:srgbClr val="FF0000"/>
                </a:solidFill>
                <a:latin typeface="Arial" panose="020B0604020202020204" pitchFamily="34" charset="0"/>
                <a:cs typeface="Arial" panose="020B0604020202020204" pitchFamily="34" charset="0"/>
              </a:rPr>
              <a:t>theoretical perspective </a:t>
            </a:r>
            <a:r>
              <a:rPr lang="en-AU" dirty="0">
                <a:solidFill>
                  <a:schemeClr val="tx1"/>
                </a:solidFill>
                <a:latin typeface="Arial" panose="020B0604020202020204" pitchFamily="34" charset="0"/>
                <a:cs typeface="Arial" panose="020B0604020202020204" pitchFamily="34" charset="0"/>
              </a:rPr>
              <a:t>be used to guide the study?</a:t>
            </a:r>
          </a:p>
        </p:txBody>
      </p:sp>
      <p:sp>
        <p:nvSpPr>
          <p:cNvPr id="4" name="Slide Number Placeholder 3">
            <a:extLst>
              <a:ext uri="{FF2B5EF4-FFF2-40B4-BE49-F238E27FC236}">
                <a16:creationId xmlns:a16="http://schemas.microsoft.com/office/drawing/2014/main" id="{0DBA6F64-40DB-46F0-8A9C-0CAAF4A4EB65}"/>
              </a:ext>
            </a:extLst>
          </p:cNvPr>
          <p:cNvSpPr>
            <a:spLocks noGrp="1"/>
          </p:cNvSpPr>
          <p:nvPr>
            <p:ph type="sldNum" sz="quarter" idx="12"/>
          </p:nvPr>
        </p:nvSpPr>
        <p:spPr/>
        <p:txBody>
          <a:bodyPr/>
          <a:lstStyle/>
          <a:p>
            <a:fld id="{34B7E4EF-A1BD-40F4-AB7B-04F084DD991D}" type="slidenum">
              <a:rPr lang="en-US" smtClean="0"/>
              <a:t>20</a:t>
            </a:fld>
            <a:endParaRPr lang="en-US"/>
          </a:p>
        </p:txBody>
      </p:sp>
      <p:sp>
        <p:nvSpPr>
          <p:cNvPr id="5" name="Footer Placeholder 4"/>
          <p:cNvSpPr>
            <a:spLocks noGrp="1"/>
          </p:cNvSpPr>
          <p:nvPr>
            <p:ph type="ftr" sz="quarter" idx="11"/>
          </p:nvPr>
        </p:nvSpPr>
        <p:spPr/>
        <p:txBody>
          <a:bodyPr/>
          <a:lstStyle/>
          <a:p>
            <a:r>
              <a:rPr lang="en-US" smtClean="0"/>
              <a:t>May 2022</a:t>
            </a:r>
            <a:endParaRPr lang="en-US"/>
          </a:p>
        </p:txBody>
      </p:sp>
    </p:spTree>
    <p:extLst>
      <p:ext uri="{BB962C8B-B14F-4D97-AF65-F5344CB8AC3E}">
        <p14:creationId xmlns:p14="http://schemas.microsoft.com/office/powerpoint/2010/main" val="2374065574"/>
      </p:ext>
    </p:extLst>
  </p:cSld>
  <p:clrMapOvr>
    <a:masterClrMapping/>
  </p:clrMapOvr>
  <mc:AlternateContent xmlns:mc="http://schemas.openxmlformats.org/markup-compatibility/2006" xmlns:p14="http://schemas.microsoft.com/office/powerpoint/2010/main">
    <mc:Choice Requires="p14">
      <p:transition spd="slow" p14:dur="2000" advTm="211096"/>
    </mc:Choice>
    <mc:Fallback xmlns="">
      <p:transition spd="slow" advTm="211096"/>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AD5E8-6437-4D56-A963-BCD5FBDB91CE}"/>
              </a:ext>
            </a:extLst>
          </p:cNvPr>
          <p:cNvSpPr>
            <a:spLocks noGrp="1"/>
          </p:cNvSpPr>
          <p:nvPr>
            <p:ph type="title"/>
          </p:nvPr>
        </p:nvSpPr>
        <p:spPr/>
        <p:txBody>
          <a:bodyPr/>
          <a:lstStyle/>
          <a:p>
            <a:r>
              <a:rPr lang="en-AU" b="1" dirty="0">
                <a:solidFill>
                  <a:schemeClr val="tx1"/>
                </a:solidFill>
                <a:latin typeface="Arial" panose="020B0604020202020204" pitchFamily="34" charset="0"/>
                <a:cs typeface="Arial" panose="020B0604020202020204" pitchFamily="34" charset="0"/>
              </a:rPr>
              <a:t>Planning of MMR (Continued)</a:t>
            </a:r>
            <a:endParaRPr lang="en-AU" dirty="0"/>
          </a:p>
        </p:txBody>
      </p:sp>
      <p:sp>
        <p:nvSpPr>
          <p:cNvPr id="3" name="Content Placeholder 2">
            <a:extLst>
              <a:ext uri="{FF2B5EF4-FFF2-40B4-BE49-F238E27FC236}">
                <a16:creationId xmlns:a16="http://schemas.microsoft.com/office/drawing/2014/main" id="{2EBB2E83-8275-487D-963B-E6E4DECC5FCE}"/>
              </a:ext>
            </a:extLst>
          </p:cNvPr>
          <p:cNvSpPr>
            <a:spLocks noGrp="1"/>
          </p:cNvSpPr>
          <p:nvPr>
            <p:ph idx="1"/>
          </p:nvPr>
        </p:nvSpPr>
        <p:spPr/>
        <p:txBody>
          <a:bodyPr/>
          <a:lstStyle/>
          <a:p>
            <a:r>
              <a:rPr lang="en-AU" dirty="0">
                <a:solidFill>
                  <a:schemeClr val="tx1"/>
                </a:solidFill>
                <a:latin typeface="Arial" panose="020B0604020202020204" pitchFamily="34" charset="0"/>
                <a:cs typeface="Arial" panose="020B0604020202020204" pitchFamily="34" charset="0"/>
              </a:rPr>
              <a:t>Priority in mixed methods design is the relative </a:t>
            </a:r>
            <a:r>
              <a:rPr lang="en-AU" dirty="0">
                <a:solidFill>
                  <a:srgbClr val="FF0000"/>
                </a:solidFill>
                <a:latin typeface="Arial" panose="020B0604020202020204" pitchFamily="34" charset="0"/>
                <a:cs typeface="Arial" panose="020B0604020202020204" pitchFamily="34" charset="0"/>
              </a:rPr>
              <a:t>weight</a:t>
            </a:r>
            <a:r>
              <a:rPr lang="en-AU" dirty="0">
                <a:solidFill>
                  <a:schemeClr val="tx1"/>
                </a:solidFill>
                <a:latin typeface="Arial" panose="020B0604020202020204" pitchFamily="34" charset="0"/>
                <a:cs typeface="Arial" panose="020B0604020202020204" pitchFamily="34" charset="0"/>
              </a:rPr>
              <a:t> assigned to the qualitative and quantitative research components. </a:t>
            </a:r>
          </a:p>
          <a:p>
            <a:endParaRPr lang="en-AU" dirty="0">
              <a:solidFill>
                <a:schemeClr val="tx1"/>
              </a:solidFill>
              <a:latin typeface="Arial" panose="020B0604020202020204" pitchFamily="34" charset="0"/>
              <a:cs typeface="Arial" panose="020B0604020202020204" pitchFamily="34" charset="0"/>
            </a:endParaRPr>
          </a:p>
          <a:p>
            <a:pPr marL="45720" indent="0">
              <a:buNone/>
            </a:pPr>
            <a:endParaRPr lang="en-AU" dirty="0">
              <a:solidFill>
                <a:schemeClr val="tx1"/>
              </a:solidFill>
              <a:latin typeface="Arial" panose="020B0604020202020204" pitchFamily="34" charset="0"/>
              <a:cs typeface="Arial" panose="020B0604020202020204" pitchFamily="34" charset="0"/>
            </a:endParaRPr>
          </a:p>
          <a:p>
            <a:r>
              <a:rPr lang="en-AU" dirty="0">
                <a:solidFill>
                  <a:schemeClr val="tx1"/>
                </a:solidFill>
                <a:latin typeface="Arial" panose="020B0604020202020204" pitchFamily="34" charset="0"/>
                <a:cs typeface="Arial" panose="020B0604020202020204" pitchFamily="34" charset="0"/>
              </a:rPr>
              <a:t>Sometimes priority is referred to as </a:t>
            </a:r>
            <a:r>
              <a:rPr lang="en-AU" dirty="0">
                <a:solidFill>
                  <a:srgbClr val="FF0000"/>
                </a:solidFill>
                <a:latin typeface="Arial" panose="020B0604020202020204" pitchFamily="34" charset="0"/>
                <a:cs typeface="Arial" panose="020B0604020202020204" pitchFamily="34" charset="0"/>
              </a:rPr>
              <a:t>dominance</a:t>
            </a:r>
            <a:r>
              <a:rPr lang="en-AU" dirty="0">
                <a:solidFill>
                  <a:schemeClr val="tx1"/>
                </a:solidFill>
                <a:latin typeface="Arial" panose="020B0604020202020204" pitchFamily="34" charset="0"/>
                <a:cs typeface="Arial" panose="020B0604020202020204" pitchFamily="34" charset="0"/>
              </a:rPr>
              <a:t>. </a:t>
            </a:r>
          </a:p>
        </p:txBody>
      </p:sp>
      <p:sp>
        <p:nvSpPr>
          <p:cNvPr id="4" name="Slide Number Placeholder 3">
            <a:extLst>
              <a:ext uri="{FF2B5EF4-FFF2-40B4-BE49-F238E27FC236}">
                <a16:creationId xmlns:a16="http://schemas.microsoft.com/office/drawing/2014/main" id="{2AFCF988-89A1-4DB8-B285-51FCA51D296B}"/>
              </a:ext>
            </a:extLst>
          </p:cNvPr>
          <p:cNvSpPr>
            <a:spLocks noGrp="1"/>
          </p:cNvSpPr>
          <p:nvPr>
            <p:ph type="sldNum" sz="quarter" idx="12"/>
          </p:nvPr>
        </p:nvSpPr>
        <p:spPr/>
        <p:txBody>
          <a:bodyPr/>
          <a:lstStyle/>
          <a:p>
            <a:fld id="{34B7E4EF-A1BD-40F4-AB7B-04F084DD991D}" type="slidenum">
              <a:rPr lang="en-US" smtClean="0"/>
              <a:t>21</a:t>
            </a:fld>
            <a:endParaRPr lang="en-US"/>
          </a:p>
        </p:txBody>
      </p:sp>
      <p:sp>
        <p:nvSpPr>
          <p:cNvPr id="5" name="Footer Placeholder 4"/>
          <p:cNvSpPr>
            <a:spLocks noGrp="1"/>
          </p:cNvSpPr>
          <p:nvPr>
            <p:ph type="ftr" sz="quarter" idx="11"/>
          </p:nvPr>
        </p:nvSpPr>
        <p:spPr/>
        <p:txBody>
          <a:bodyPr/>
          <a:lstStyle/>
          <a:p>
            <a:r>
              <a:rPr lang="en-US" smtClean="0"/>
              <a:t>May 2022</a:t>
            </a:r>
            <a:endParaRPr lang="en-US"/>
          </a:p>
        </p:txBody>
      </p:sp>
    </p:spTree>
    <p:extLst>
      <p:ext uri="{BB962C8B-B14F-4D97-AF65-F5344CB8AC3E}">
        <p14:creationId xmlns:p14="http://schemas.microsoft.com/office/powerpoint/2010/main" val="110291343"/>
      </p:ext>
    </p:extLst>
  </p:cSld>
  <p:clrMapOvr>
    <a:masterClrMapping/>
  </p:clrMapOvr>
  <mc:AlternateContent xmlns:mc="http://schemas.openxmlformats.org/markup-compatibility/2006" xmlns:p14="http://schemas.microsoft.com/office/powerpoint/2010/main">
    <mc:Choice Requires="p14">
      <p:transition spd="slow" p14:dur="2000" advTm="91060"/>
    </mc:Choice>
    <mc:Fallback xmlns="">
      <p:transition spd="slow" advTm="9106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F19CC-F5E1-43EB-974A-A0AE036496FD}"/>
              </a:ext>
            </a:extLst>
          </p:cNvPr>
          <p:cNvSpPr>
            <a:spLocks noGrp="1"/>
          </p:cNvSpPr>
          <p:nvPr>
            <p:ph type="title"/>
          </p:nvPr>
        </p:nvSpPr>
        <p:spPr>
          <a:xfrm>
            <a:off x="1143000" y="609600"/>
            <a:ext cx="9875520" cy="954157"/>
          </a:xfrm>
        </p:spPr>
        <p:txBody>
          <a:bodyPr/>
          <a:lstStyle/>
          <a:p>
            <a:r>
              <a:rPr lang="en-AU" b="1" dirty="0">
                <a:solidFill>
                  <a:schemeClr val="tx1"/>
                </a:solidFill>
                <a:latin typeface="Arial" panose="020B0604020202020204" pitchFamily="34" charset="0"/>
                <a:cs typeface="Arial" panose="020B0604020202020204" pitchFamily="34" charset="0"/>
              </a:rPr>
              <a:t>Notations of MMR </a:t>
            </a:r>
          </a:p>
        </p:txBody>
      </p:sp>
      <p:sp>
        <p:nvSpPr>
          <p:cNvPr id="3" name="Content Placeholder 2">
            <a:extLst>
              <a:ext uri="{FF2B5EF4-FFF2-40B4-BE49-F238E27FC236}">
                <a16:creationId xmlns:a16="http://schemas.microsoft.com/office/drawing/2014/main" id="{511D9EF7-6F39-4809-8A59-552871660AD5}"/>
              </a:ext>
            </a:extLst>
          </p:cNvPr>
          <p:cNvSpPr>
            <a:spLocks noGrp="1"/>
          </p:cNvSpPr>
          <p:nvPr>
            <p:ph idx="1"/>
          </p:nvPr>
        </p:nvSpPr>
        <p:spPr>
          <a:xfrm>
            <a:off x="795130" y="1431235"/>
            <a:ext cx="10220741" cy="4571999"/>
          </a:xfrm>
        </p:spPr>
        <p:txBody>
          <a:bodyPr>
            <a:normAutofit lnSpcReduction="10000"/>
          </a:bodyPr>
          <a:lstStyle/>
          <a:p>
            <a:r>
              <a:rPr lang="en-AU" dirty="0">
                <a:solidFill>
                  <a:schemeClr val="tx1"/>
                </a:solidFill>
                <a:latin typeface="Arial" panose="020B0604020202020204" pitchFamily="34" charset="0"/>
                <a:cs typeface="Arial" panose="020B0604020202020204" pitchFamily="34" charset="0"/>
              </a:rPr>
              <a:t>The use of upper case refers to emphasis (i.e. the primary or dominant method), whereas the use of lower case refers to lower emphasis, priority or dominance </a:t>
            </a:r>
            <a:r>
              <a:rPr lang="en-AU" sz="1700" dirty="0">
                <a:solidFill>
                  <a:schemeClr val="tx1"/>
                </a:solidFill>
                <a:latin typeface="Arial" panose="020B0604020202020204" pitchFamily="34" charset="0"/>
                <a:cs typeface="Arial" panose="020B0604020202020204" pitchFamily="34" charset="0"/>
              </a:rPr>
              <a:t>(Morse, 1991).</a:t>
            </a:r>
          </a:p>
          <a:p>
            <a:endParaRPr lang="en-AU" dirty="0"/>
          </a:p>
          <a:p>
            <a:pPr>
              <a:buFont typeface="Wingdings" panose="05000000000000000000" pitchFamily="2" charset="2"/>
              <a:buChar char="Ø"/>
            </a:pPr>
            <a:r>
              <a:rPr lang="en-AU" dirty="0">
                <a:solidFill>
                  <a:schemeClr val="tx1"/>
                </a:solidFill>
                <a:latin typeface="Arial" panose="020B0604020202020204" pitchFamily="34" charset="0"/>
                <a:cs typeface="Arial" panose="020B0604020202020204" pitchFamily="34" charset="0"/>
              </a:rPr>
              <a:t>QUAN or </a:t>
            </a:r>
            <a:r>
              <a:rPr lang="en-AU" dirty="0" err="1">
                <a:solidFill>
                  <a:schemeClr val="tx1"/>
                </a:solidFill>
                <a:latin typeface="Arial" panose="020B0604020202020204" pitchFamily="34" charset="0"/>
                <a:cs typeface="Arial" panose="020B0604020202020204" pitchFamily="34" charset="0"/>
              </a:rPr>
              <a:t>quan</a:t>
            </a:r>
            <a:r>
              <a:rPr lang="en-AU" dirty="0">
                <a:solidFill>
                  <a:schemeClr val="tx1"/>
                </a:solidFill>
                <a:latin typeface="Arial" panose="020B0604020202020204" pitchFamily="34" charset="0"/>
                <a:cs typeface="Arial" panose="020B0604020202020204" pitchFamily="34" charset="0"/>
              </a:rPr>
              <a:t> refers to quantitative data.</a:t>
            </a:r>
          </a:p>
          <a:p>
            <a:pPr>
              <a:buFont typeface="Wingdings" panose="05000000000000000000" pitchFamily="2" charset="2"/>
              <a:buChar char="Ø"/>
            </a:pPr>
            <a:r>
              <a:rPr lang="en-AU" dirty="0">
                <a:solidFill>
                  <a:schemeClr val="tx1"/>
                </a:solidFill>
                <a:latin typeface="Arial" panose="020B0604020202020204" pitchFamily="34" charset="0"/>
                <a:cs typeface="Arial" panose="020B0604020202020204" pitchFamily="34" charset="0"/>
              </a:rPr>
              <a:t>QUAL or qual refers to qualitative data.</a:t>
            </a:r>
          </a:p>
          <a:p>
            <a:pPr>
              <a:buFont typeface="Wingdings" panose="05000000000000000000" pitchFamily="2" charset="2"/>
              <a:buChar char="Ø"/>
            </a:pPr>
            <a:r>
              <a:rPr lang="en-AU" dirty="0">
                <a:solidFill>
                  <a:schemeClr val="tx1"/>
                </a:solidFill>
                <a:latin typeface="Arial" panose="020B0604020202020204" pitchFamily="34" charset="0"/>
                <a:cs typeface="Arial" panose="020B0604020202020204" pitchFamily="34" charset="0"/>
              </a:rPr>
              <a:t>MM refers to mixed-methods.</a:t>
            </a:r>
          </a:p>
          <a:p>
            <a:pPr>
              <a:buFont typeface="Wingdings" panose="05000000000000000000" pitchFamily="2" charset="2"/>
              <a:buChar char="Ø"/>
            </a:pPr>
            <a:r>
              <a:rPr lang="en-AU" dirty="0">
                <a:solidFill>
                  <a:schemeClr val="tx1"/>
                </a:solidFill>
                <a:latin typeface="Arial" panose="020B0604020202020204" pitchFamily="34" charset="0"/>
                <a:cs typeface="Arial" panose="020B0604020202020204" pitchFamily="34" charset="0"/>
              </a:rPr>
              <a:t>→ data collected sequentially.</a:t>
            </a:r>
          </a:p>
          <a:p>
            <a:pPr>
              <a:buFont typeface="Wingdings" panose="05000000000000000000" pitchFamily="2" charset="2"/>
              <a:buChar char="Ø"/>
            </a:pPr>
            <a:r>
              <a:rPr lang="en-AU" dirty="0">
                <a:solidFill>
                  <a:schemeClr val="tx1"/>
                </a:solidFill>
                <a:latin typeface="Arial" panose="020B0604020202020204" pitchFamily="34" charset="0"/>
                <a:cs typeface="Arial" panose="020B0604020202020204" pitchFamily="34" charset="0"/>
              </a:rPr>
              <a:t> + data collected simultaneously.</a:t>
            </a:r>
          </a:p>
          <a:p>
            <a:pPr>
              <a:buFont typeface="Wingdings" panose="05000000000000000000" pitchFamily="2" charset="2"/>
              <a:buChar char="Ø"/>
            </a:pPr>
            <a:r>
              <a:rPr lang="en-AU" dirty="0">
                <a:solidFill>
                  <a:schemeClr val="tx1"/>
                </a:solidFill>
                <a:latin typeface="Arial" panose="020B0604020202020204" pitchFamily="34" charset="0"/>
                <a:cs typeface="Arial" panose="020B0604020202020204" pitchFamily="34" charset="0"/>
              </a:rPr>
              <a:t>= converged data collection.</a:t>
            </a:r>
          </a:p>
          <a:p>
            <a:pPr>
              <a:buFont typeface="Wingdings" panose="05000000000000000000" pitchFamily="2" charset="2"/>
              <a:buChar char="Ø"/>
            </a:pPr>
            <a:r>
              <a:rPr lang="en-AU" dirty="0">
                <a:solidFill>
                  <a:schemeClr val="tx1"/>
                </a:solidFill>
                <a:latin typeface="Arial" panose="020B0604020202020204" pitchFamily="34" charset="0"/>
                <a:cs typeface="Arial" panose="020B0604020202020204" pitchFamily="34" charset="0"/>
              </a:rPr>
              <a:t>( ) one method embedded in the other.</a:t>
            </a:r>
          </a:p>
        </p:txBody>
      </p:sp>
      <p:sp>
        <p:nvSpPr>
          <p:cNvPr id="4" name="Slide Number Placeholder 3">
            <a:extLst>
              <a:ext uri="{FF2B5EF4-FFF2-40B4-BE49-F238E27FC236}">
                <a16:creationId xmlns:a16="http://schemas.microsoft.com/office/drawing/2014/main" id="{41B1208A-35BC-466D-B28B-1D4DAE9610A9}"/>
              </a:ext>
            </a:extLst>
          </p:cNvPr>
          <p:cNvSpPr>
            <a:spLocks noGrp="1"/>
          </p:cNvSpPr>
          <p:nvPr>
            <p:ph type="sldNum" sz="quarter" idx="12"/>
          </p:nvPr>
        </p:nvSpPr>
        <p:spPr/>
        <p:txBody>
          <a:bodyPr/>
          <a:lstStyle/>
          <a:p>
            <a:fld id="{34B7E4EF-A1BD-40F4-AB7B-04F084DD991D}" type="slidenum">
              <a:rPr lang="en-US" smtClean="0"/>
              <a:t>22</a:t>
            </a:fld>
            <a:endParaRPr lang="en-US"/>
          </a:p>
        </p:txBody>
      </p:sp>
      <p:sp>
        <p:nvSpPr>
          <p:cNvPr id="5" name="Footer Placeholder 4"/>
          <p:cNvSpPr>
            <a:spLocks noGrp="1"/>
          </p:cNvSpPr>
          <p:nvPr>
            <p:ph type="ftr" sz="quarter" idx="11"/>
          </p:nvPr>
        </p:nvSpPr>
        <p:spPr/>
        <p:txBody>
          <a:bodyPr/>
          <a:lstStyle/>
          <a:p>
            <a:r>
              <a:rPr lang="en-US" smtClean="0"/>
              <a:t>May 2022</a:t>
            </a:r>
            <a:endParaRPr lang="en-US"/>
          </a:p>
        </p:txBody>
      </p:sp>
    </p:spTree>
    <p:extLst>
      <p:ext uri="{BB962C8B-B14F-4D97-AF65-F5344CB8AC3E}">
        <p14:creationId xmlns:p14="http://schemas.microsoft.com/office/powerpoint/2010/main" val="3103572197"/>
      </p:ext>
    </p:extLst>
  </p:cSld>
  <p:clrMapOvr>
    <a:masterClrMapping/>
  </p:clrMapOvr>
  <mc:AlternateContent xmlns:mc="http://schemas.openxmlformats.org/markup-compatibility/2006" xmlns:p14="http://schemas.microsoft.com/office/powerpoint/2010/main">
    <mc:Choice Requires="p14">
      <p:transition spd="slow" p14:dur="2000" advTm="93313"/>
    </mc:Choice>
    <mc:Fallback xmlns="">
      <p:transition spd="slow" advTm="93313"/>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17007-960F-476B-A7BD-B43ED2E0B008}"/>
              </a:ext>
            </a:extLst>
          </p:cNvPr>
          <p:cNvSpPr>
            <a:spLocks noGrp="1"/>
          </p:cNvSpPr>
          <p:nvPr>
            <p:ph type="title"/>
          </p:nvPr>
        </p:nvSpPr>
        <p:spPr>
          <a:xfrm>
            <a:off x="424070" y="541408"/>
            <a:ext cx="11237843" cy="1048854"/>
          </a:xfrm>
        </p:spPr>
        <p:txBody>
          <a:bodyPr>
            <a:normAutofit/>
          </a:bodyPr>
          <a:lstStyle/>
          <a:p>
            <a:r>
              <a:rPr lang="en-AU" b="1" dirty="0">
                <a:solidFill>
                  <a:schemeClr val="tx1"/>
                </a:solidFill>
                <a:latin typeface="Arial" panose="020B0604020202020204" pitchFamily="34" charset="0"/>
                <a:cs typeface="Arial" panose="020B0604020202020204" pitchFamily="34" charset="0"/>
              </a:rPr>
              <a:t>Mixed methods designs </a:t>
            </a:r>
            <a:r>
              <a:rPr lang="en-AU" sz="2200" b="1" dirty="0">
                <a:solidFill>
                  <a:schemeClr val="tx1"/>
                </a:solidFill>
                <a:latin typeface="Arial" panose="020B0604020202020204" pitchFamily="34" charset="0"/>
                <a:cs typeface="Arial" panose="020B0604020202020204" pitchFamily="34" charset="0"/>
              </a:rPr>
              <a:t>(According to the order or timing </a:t>
            </a:r>
            <a:r>
              <a:rPr lang="en-AU" sz="2000" b="1" dirty="0">
                <a:solidFill>
                  <a:schemeClr val="tx1"/>
                </a:solidFill>
                <a:latin typeface="Arial" panose="020B0604020202020204" pitchFamily="34" charset="0"/>
                <a:cs typeface="Arial" panose="020B0604020202020204" pitchFamily="34" charset="0"/>
              </a:rPr>
              <a:t>of implementation of the data collection)</a:t>
            </a:r>
          </a:p>
        </p:txBody>
      </p:sp>
      <p:sp>
        <p:nvSpPr>
          <p:cNvPr id="3" name="Content Placeholder 2">
            <a:extLst>
              <a:ext uri="{FF2B5EF4-FFF2-40B4-BE49-F238E27FC236}">
                <a16:creationId xmlns:a16="http://schemas.microsoft.com/office/drawing/2014/main" id="{C3BD8346-54F4-41BB-A32C-6CCEDE3C3F66}"/>
              </a:ext>
            </a:extLst>
          </p:cNvPr>
          <p:cNvSpPr>
            <a:spLocks noGrp="1"/>
          </p:cNvSpPr>
          <p:nvPr>
            <p:ph idx="1"/>
          </p:nvPr>
        </p:nvSpPr>
        <p:spPr>
          <a:xfrm>
            <a:off x="616223" y="1918597"/>
            <a:ext cx="10419524" cy="4305231"/>
          </a:xfrm>
        </p:spPr>
        <p:txBody>
          <a:bodyPr>
            <a:normAutofit/>
          </a:bodyPr>
          <a:lstStyle/>
          <a:p>
            <a:r>
              <a:rPr lang="en-AU" sz="2800" dirty="0">
                <a:solidFill>
                  <a:schemeClr val="tx1"/>
                </a:solidFill>
                <a:latin typeface="Arial" panose="020B0604020202020204" pitchFamily="34" charset="0"/>
                <a:cs typeface="Arial" panose="020B0604020202020204" pitchFamily="34" charset="0"/>
              </a:rPr>
              <a:t>Sequential Explanatory Design</a:t>
            </a:r>
          </a:p>
          <a:p>
            <a:r>
              <a:rPr lang="en-AU" sz="2800" dirty="0">
                <a:solidFill>
                  <a:schemeClr val="tx1"/>
                </a:solidFill>
                <a:latin typeface="Arial" panose="020B0604020202020204" pitchFamily="34" charset="0"/>
                <a:cs typeface="Arial" panose="020B0604020202020204" pitchFamily="34" charset="0"/>
              </a:rPr>
              <a:t>Sequential Exploratory Design</a:t>
            </a:r>
          </a:p>
          <a:p>
            <a:r>
              <a:rPr lang="en-AU" sz="2800" dirty="0">
                <a:solidFill>
                  <a:schemeClr val="tx1"/>
                </a:solidFill>
                <a:latin typeface="Arial" panose="020B0604020202020204" pitchFamily="34" charset="0"/>
                <a:cs typeface="Arial" panose="020B0604020202020204" pitchFamily="34" charset="0"/>
              </a:rPr>
              <a:t>Sequential Transformative Design</a:t>
            </a:r>
          </a:p>
          <a:p>
            <a:r>
              <a:rPr lang="en-AU" sz="2800" dirty="0">
                <a:solidFill>
                  <a:schemeClr val="tx1"/>
                </a:solidFill>
                <a:latin typeface="Arial" panose="020B0604020202020204" pitchFamily="34" charset="0"/>
                <a:cs typeface="Arial" panose="020B0604020202020204" pitchFamily="34" charset="0"/>
              </a:rPr>
              <a:t>Concurrent Triangulation Design</a:t>
            </a:r>
          </a:p>
          <a:p>
            <a:r>
              <a:rPr lang="en-AU" sz="2800" dirty="0">
                <a:solidFill>
                  <a:schemeClr val="tx1"/>
                </a:solidFill>
                <a:latin typeface="Arial" panose="020B0604020202020204" pitchFamily="34" charset="0"/>
                <a:cs typeface="Arial" panose="020B0604020202020204" pitchFamily="34" charset="0"/>
              </a:rPr>
              <a:t>Concurrent Embedded/Nested Design</a:t>
            </a:r>
          </a:p>
          <a:p>
            <a:r>
              <a:rPr lang="en-AU" sz="2800" dirty="0">
                <a:solidFill>
                  <a:schemeClr val="tx1"/>
                </a:solidFill>
                <a:latin typeface="Arial" panose="020B0604020202020204" pitchFamily="34" charset="0"/>
                <a:cs typeface="Arial" panose="020B0604020202020204" pitchFamily="34" charset="0"/>
              </a:rPr>
              <a:t>Concurrent Transformative Design</a:t>
            </a:r>
          </a:p>
          <a:p>
            <a:pPr marL="45720" indent="0">
              <a:buNone/>
            </a:pPr>
            <a:endParaRPr lang="en-AU" sz="2800" dirty="0">
              <a:solidFill>
                <a:schemeClr val="tx1"/>
              </a:solidFill>
              <a:latin typeface="Arial" panose="020B0604020202020204" pitchFamily="34" charset="0"/>
              <a:cs typeface="Arial" panose="020B0604020202020204" pitchFamily="34" charset="0"/>
            </a:endParaRPr>
          </a:p>
          <a:p>
            <a:pPr marL="45720" indent="0">
              <a:buNone/>
            </a:pPr>
            <a:r>
              <a:rPr lang="en-AU" sz="1800" dirty="0">
                <a:solidFill>
                  <a:schemeClr val="tx1"/>
                </a:solidFill>
                <a:latin typeface="Arial" panose="020B0604020202020204" pitchFamily="34" charset="0"/>
                <a:cs typeface="Arial" panose="020B0604020202020204" pitchFamily="34" charset="0"/>
              </a:rPr>
              <a:t>(Creswell &amp; Creswell, 2003)</a:t>
            </a:r>
          </a:p>
        </p:txBody>
      </p:sp>
      <p:sp>
        <p:nvSpPr>
          <p:cNvPr id="4" name="Slide Number Placeholder 3">
            <a:extLst>
              <a:ext uri="{FF2B5EF4-FFF2-40B4-BE49-F238E27FC236}">
                <a16:creationId xmlns:a16="http://schemas.microsoft.com/office/drawing/2014/main" id="{F5F9E6CA-F8A3-4685-87E1-0B5EC160337E}"/>
              </a:ext>
            </a:extLst>
          </p:cNvPr>
          <p:cNvSpPr>
            <a:spLocks noGrp="1"/>
          </p:cNvSpPr>
          <p:nvPr>
            <p:ph type="sldNum" sz="quarter" idx="12"/>
          </p:nvPr>
        </p:nvSpPr>
        <p:spPr/>
        <p:txBody>
          <a:bodyPr/>
          <a:lstStyle/>
          <a:p>
            <a:fld id="{34B7E4EF-A1BD-40F4-AB7B-04F084DD991D}" type="slidenum">
              <a:rPr lang="en-US" smtClean="0"/>
              <a:t>23</a:t>
            </a:fld>
            <a:endParaRPr lang="en-US"/>
          </a:p>
        </p:txBody>
      </p:sp>
      <p:sp>
        <p:nvSpPr>
          <p:cNvPr id="5" name="Footer Placeholder 4"/>
          <p:cNvSpPr>
            <a:spLocks noGrp="1"/>
          </p:cNvSpPr>
          <p:nvPr>
            <p:ph type="ftr" sz="quarter" idx="11"/>
          </p:nvPr>
        </p:nvSpPr>
        <p:spPr/>
        <p:txBody>
          <a:bodyPr/>
          <a:lstStyle/>
          <a:p>
            <a:r>
              <a:rPr lang="en-US" smtClean="0"/>
              <a:t>May 2022</a:t>
            </a:r>
            <a:endParaRPr lang="en-US"/>
          </a:p>
        </p:txBody>
      </p:sp>
    </p:spTree>
    <p:extLst>
      <p:ext uri="{BB962C8B-B14F-4D97-AF65-F5344CB8AC3E}">
        <p14:creationId xmlns:p14="http://schemas.microsoft.com/office/powerpoint/2010/main" val="3896639967"/>
      </p:ext>
    </p:extLst>
  </p:cSld>
  <p:clrMapOvr>
    <a:masterClrMapping/>
  </p:clrMapOvr>
  <mc:AlternateContent xmlns:mc="http://schemas.openxmlformats.org/markup-compatibility/2006" xmlns:p14="http://schemas.microsoft.com/office/powerpoint/2010/main">
    <mc:Choice Requires="p14">
      <p:transition spd="slow" p14:dur="2000" advTm="119772"/>
    </mc:Choice>
    <mc:Fallback xmlns="">
      <p:transition spd="slow" advTm="119772"/>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May 2022</a:t>
            </a:r>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24</a:t>
            </a:fld>
            <a:endParaRPr lang="en-US"/>
          </a:p>
        </p:txBody>
      </p:sp>
      <p:pic>
        <p:nvPicPr>
          <p:cNvPr id="1026" name="Picture 2" descr="Mixed methods design types. | Download Tabl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57943" y="653143"/>
            <a:ext cx="10290628" cy="5442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828932"/>
      </p:ext>
    </p:extLst>
  </p:cSld>
  <p:clrMapOvr>
    <a:masterClrMapping/>
  </p:clrMapOvr>
  <mc:AlternateContent xmlns:mc="http://schemas.openxmlformats.org/markup-compatibility/2006" xmlns:p14="http://schemas.microsoft.com/office/powerpoint/2010/main">
    <mc:Choice Requires="p14">
      <p:transition spd="slow" p14:dur="2000" advTm="68550"/>
    </mc:Choice>
    <mc:Fallback xmlns="">
      <p:transition spd="slow" advTm="6855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5" name="Rectangle 94">
            <a:extLst>
              <a:ext uri="{FF2B5EF4-FFF2-40B4-BE49-F238E27FC236}">
                <a16:creationId xmlns:a16="http://schemas.microsoft.com/office/drawing/2014/main" id="{E9271C28-7496-4447-8541-7B39F5E9480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953893C-5F34-4053-8EA2-53E8C633537B}"/>
              </a:ext>
            </a:extLst>
          </p:cNvPr>
          <p:cNvSpPr>
            <a:spLocks noGrp="1"/>
          </p:cNvSpPr>
          <p:nvPr>
            <p:ph type="title"/>
          </p:nvPr>
        </p:nvSpPr>
        <p:spPr>
          <a:xfrm>
            <a:off x="5944788" y="482890"/>
            <a:ext cx="5375148" cy="1323534"/>
          </a:xfrm>
        </p:spPr>
        <p:txBody>
          <a:bodyPr vert="horz" lIns="91440" tIns="45720" rIns="91440" bIns="45720" rtlCol="0">
            <a:normAutofit fontScale="90000"/>
          </a:bodyPr>
          <a:lstStyle/>
          <a:p>
            <a:r>
              <a:rPr lang="en-US" sz="3700" b="1" cap="all" dirty="0">
                <a:solidFill>
                  <a:schemeClr val="tx1"/>
                </a:solidFill>
                <a:latin typeface="Arial" panose="020B0604020202020204" pitchFamily="34" charset="0"/>
                <a:cs typeface="Arial" panose="020B0604020202020204" pitchFamily="34" charset="0"/>
              </a:rPr>
              <a:t>Sequential explanatory design </a:t>
            </a:r>
            <a:r>
              <a:rPr lang="en-AU" sz="2700" dirty="0">
                <a:solidFill>
                  <a:schemeClr val="tx1"/>
                </a:solidFill>
                <a:latin typeface="Arial" panose="020B0604020202020204" pitchFamily="34" charset="0"/>
                <a:cs typeface="Arial" panose="020B0604020202020204" pitchFamily="34" charset="0"/>
              </a:rPr>
              <a:t>(‘QUAN → qual’) </a:t>
            </a:r>
            <a:endParaRPr lang="en-US" sz="2700" b="1" cap="all" dirty="0">
              <a:solidFill>
                <a:schemeClr val="tx1"/>
              </a:solidFill>
              <a:latin typeface="Arial" panose="020B0604020202020204" pitchFamily="34" charset="0"/>
              <a:cs typeface="Arial" panose="020B0604020202020204" pitchFamily="34" charset="0"/>
            </a:endParaRPr>
          </a:p>
        </p:txBody>
      </p:sp>
      <p:pic>
        <p:nvPicPr>
          <p:cNvPr id="15" name="Content Placeholder 14" descr="A screenshot of a cell phone&#10;&#10;Description automatically generated">
            <a:extLst>
              <a:ext uri="{FF2B5EF4-FFF2-40B4-BE49-F238E27FC236}">
                <a16:creationId xmlns:a16="http://schemas.microsoft.com/office/drawing/2014/main" id="{C452261B-D7AC-4EB3-8758-2640028C13A1}"/>
              </a:ext>
            </a:extLst>
          </p:cNvPr>
          <p:cNvPicPr>
            <a:picLocks noChangeAspect="1"/>
          </p:cNvPicPr>
          <p:nvPr/>
        </p:nvPicPr>
        <p:blipFill>
          <a:blip r:embed="rId2"/>
          <a:stretch>
            <a:fillRect/>
          </a:stretch>
        </p:blipFill>
        <p:spPr>
          <a:xfrm>
            <a:off x="447473" y="482890"/>
            <a:ext cx="5497316" cy="5898455"/>
          </a:xfrm>
          <a:prstGeom prst="rect">
            <a:avLst/>
          </a:prstGeom>
        </p:spPr>
      </p:pic>
      <p:sp>
        <p:nvSpPr>
          <p:cNvPr id="87" name="Content Placeholder 86">
            <a:extLst>
              <a:ext uri="{FF2B5EF4-FFF2-40B4-BE49-F238E27FC236}">
                <a16:creationId xmlns:a16="http://schemas.microsoft.com/office/drawing/2014/main" id="{40239492-1BBB-4967-A667-85B544305CE1}"/>
              </a:ext>
            </a:extLst>
          </p:cNvPr>
          <p:cNvSpPr>
            <a:spLocks noGrp="1"/>
          </p:cNvSpPr>
          <p:nvPr>
            <p:ph idx="1"/>
          </p:nvPr>
        </p:nvSpPr>
        <p:spPr>
          <a:xfrm>
            <a:off x="5836595" y="1965959"/>
            <a:ext cx="5634551" cy="4622993"/>
          </a:xfrm>
        </p:spPr>
        <p:txBody>
          <a:bodyPr>
            <a:noAutofit/>
          </a:bodyPr>
          <a:lstStyle/>
          <a:p>
            <a:r>
              <a:rPr lang="en-AU" sz="1600" dirty="0">
                <a:solidFill>
                  <a:schemeClr val="tx1"/>
                </a:solidFill>
                <a:latin typeface="Arial" panose="020B0604020202020204" pitchFamily="34" charset="0"/>
                <a:cs typeface="Arial" panose="020B0604020202020204" pitchFamily="34" charset="0"/>
              </a:rPr>
              <a:t>Alternatively, we can refer to it as explanatory design. </a:t>
            </a:r>
          </a:p>
          <a:p>
            <a:r>
              <a:rPr lang="en-AU" sz="1600" dirty="0">
                <a:solidFill>
                  <a:schemeClr val="tx1"/>
                </a:solidFill>
                <a:latin typeface="Arial" panose="020B0604020202020204" pitchFamily="34" charset="0"/>
                <a:cs typeface="Arial" panose="020B0604020202020204" pitchFamily="34" charset="0"/>
              </a:rPr>
              <a:t>The most frequently applied mixed methods design in both health and social sciences literature (</a:t>
            </a:r>
            <a:r>
              <a:rPr lang="en-AU" sz="1600" dirty="0" err="1">
                <a:solidFill>
                  <a:schemeClr val="tx1"/>
                </a:solidFill>
                <a:latin typeface="Arial" panose="020B0604020202020204" pitchFamily="34" charset="0"/>
                <a:cs typeface="Arial" panose="020B0604020202020204" pitchFamily="34" charset="0"/>
              </a:rPr>
              <a:t>Ivankova</a:t>
            </a:r>
            <a:r>
              <a:rPr lang="en-AU" sz="1600" dirty="0">
                <a:solidFill>
                  <a:schemeClr val="tx1"/>
                </a:solidFill>
                <a:latin typeface="Arial" panose="020B0604020202020204" pitchFamily="34" charset="0"/>
                <a:cs typeface="Arial" panose="020B0604020202020204" pitchFamily="34" charset="0"/>
              </a:rPr>
              <a:t>, Creswell, &amp; Stick, 2006). </a:t>
            </a:r>
          </a:p>
          <a:p>
            <a:r>
              <a:rPr lang="en-AU" sz="1600" dirty="0">
                <a:solidFill>
                  <a:schemeClr val="tx1"/>
                </a:solidFill>
                <a:latin typeface="Arial" panose="020B0604020202020204" pitchFamily="34" charset="0"/>
                <a:cs typeface="Arial" panose="020B0604020202020204" pitchFamily="34" charset="0"/>
              </a:rPr>
              <a:t>The reason for favouring sequential explanatory design is that quantitative design in the first stage will portray the objective statistical findings from the group in general. Afterwards, a qualitative approach can be used to discover subjective nuances from participants as individuals and explain the phenomenon behind the numbers that cannot be described merely by the quantitative data (Fries, 2009). </a:t>
            </a:r>
            <a:endParaRPr lang="en-US" sz="1600" dirty="0">
              <a:solidFill>
                <a:schemeClr val="tx1"/>
              </a:solidFill>
              <a:latin typeface="Arial" panose="020B0604020202020204" pitchFamily="34" charset="0"/>
              <a:cs typeface="Arial" panose="020B0604020202020204" pitchFamily="34" charset="0"/>
            </a:endParaRPr>
          </a:p>
          <a:p>
            <a:r>
              <a:rPr lang="en-US" sz="1600" dirty="0">
                <a:solidFill>
                  <a:schemeClr val="tx1"/>
                </a:solidFill>
                <a:latin typeface="Arial" panose="020B0604020202020204" pitchFamily="34" charset="0"/>
                <a:cs typeface="Arial" panose="020B0604020202020204" pitchFamily="34" charset="0"/>
              </a:rPr>
              <a:t>Viewing the study as a two-phase project.</a:t>
            </a:r>
          </a:p>
          <a:p>
            <a:r>
              <a:rPr lang="en-AU" sz="1600" dirty="0">
                <a:solidFill>
                  <a:schemeClr val="tx1"/>
                </a:solidFill>
                <a:latin typeface="Arial" panose="020B0604020202020204" pitchFamily="34" charset="0"/>
                <a:cs typeface="Arial" panose="020B0604020202020204" pitchFamily="34" charset="0"/>
              </a:rPr>
              <a:t>It is denoted by ‘QUAN → qual’ which represents the quantitative study occurs first and has greater weight in addressing the study’s aims, and the qualitative study follows to explain quantitative results.</a:t>
            </a:r>
            <a:endParaRPr lang="en-US" sz="1600" dirty="0">
              <a:solidFill>
                <a:schemeClr val="tx1"/>
              </a:solidFill>
              <a:latin typeface="Arial" panose="020B0604020202020204" pitchFamily="34" charset="0"/>
              <a:cs typeface="Arial" panose="020B0604020202020204" pitchFamily="34" charset="0"/>
            </a:endParaRPr>
          </a:p>
          <a:p>
            <a:pPr marL="45720" indent="0">
              <a:buNone/>
            </a:pPr>
            <a:endParaRPr lang="en-US" sz="1600" dirty="0">
              <a:solidFill>
                <a:schemeClr val="tx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0BC4A0BB-C5ED-4273-B19A-5CDAC28E8A5C}"/>
              </a:ext>
            </a:extLst>
          </p:cNvPr>
          <p:cNvSpPr>
            <a:spLocks noGrp="1"/>
          </p:cNvSpPr>
          <p:nvPr>
            <p:ph type="sldNum" sz="quarter" idx="12"/>
          </p:nvPr>
        </p:nvSpPr>
        <p:spPr>
          <a:xfrm>
            <a:off x="9329530" y="6223828"/>
            <a:ext cx="1706217" cy="365125"/>
          </a:xfrm>
        </p:spPr>
        <p:txBody>
          <a:bodyPr vert="horz" lIns="91440" tIns="45720" rIns="91440" bIns="45720" rtlCol="0">
            <a:normAutofit/>
          </a:bodyPr>
          <a:lstStyle/>
          <a:p>
            <a:pPr defTabSz="914400">
              <a:spcAft>
                <a:spcPts val="600"/>
              </a:spcAft>
            </a:pPr>
            <a:fld id="{34B7E4EF-A1BD-40F4-AB7B-04F084DD991D}" type="slidenum">
              <a:rPr lang="en-US" smtClean="0"/>
              <a:pPr defTabSz="914400">
                <a:spcAft>
                  <a:spcPts val="600"/>
                </a:spcAft>
              </a:pPr>
              <a:t>25</a:t>
            </a:fld>
            <a:endParaRPr lang="en-US"/>
          </a:p>
        </p:txBody>
      </p:sp>
      <p:sp>
        <p:nvSpPr>
          <p:cNvPr id="3" name="Footer Placeholder 2"/>
          <p:cNvSpPr>
            <a:spLocks noGrp="1"/>
          </p:cNvSpPr>
          <p:nvPr>
            <p:ph type="ftr" sz="quarter" idx="11"/>
          </p:nvPr>
        </p:nvSpPr>
        <p:spPr/>
        <p:txBody>
          <a:bodyPr/>
          <a:lstStyle/>
          <a:p>
            <a:r>
              <a:rPr lang="en-US" smtClean="0"/>
              <a:t>May 2022</a:t>
            </a:r>
            <a:endParaRPr lang="en-US"/>
          </a:p>
        </p:txBody>
      </p:sp>
    </p:spTree>
    <p:extLst>
      <p:ext uri="{BB962C8B-B14F-4D97-AF65-F5344CB8AC3E}">
        <p14:creationId xmlns:p14="http://schemas.microsoft.com/office/powerpoint/2010/main" val="2790143156"/>
      </p:ext>
    </p:extLst>
  </p:cSld>
  <p:clrMapOvr>
    <a:masterClrMapping/>
  </p:clrMapOvr>
  <mc:AlternateContent xmlns:mc="http://schemas.openxmlformats.org/markup-compatibility/2006" xmlns:p14="http://schemas.microsoft.com/office/powerpoint/2010/main">
    <mc:Choice Requires="p14">
      <p:transition spd="slow" p14:dur="2000" advTm="302727"/>
    </mc:Choice>
    <mc:Fallback xmlns="">
      <p:transition spd="slow" advTm="302727"/>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9A9E3-54B2-49E1-BF02-62EB9263C2C1}"/>
              </a:ext>
            </a:extLst>
          </p:cNvPr>
          <p:cNvSpPr>
            <a:spLocks noGrp="1"/>
          </p:cNvSpPr>
          <p:nvPr>
            <p:ph type="title"/>
          </p:nvPr>
        </p:nvSpPr>
        <p:spPr>
          <a:xfrm>
            <a:off x="1143000" y="609600"/>
            <a:ext cx="9875520" cy="848828"/>
          </a:xfrm>
        </p:spPr>
        <p:txBody>
          <a:bodyPr/>
          <a:lstStyle/>
          <a:p>
            <a:r>
              <a:rPr lang="en-AU" b="1" dirty="0">
                <a:solidFill>
                  <a:schemeClr val="tx1"/>
                </a:solidFill>
                <a:latin typeface="Arial" panose="020B0604020202020204" pitchFamily="34" charset="0"/>
                <a:cs typeface="Arial" panose="020B0604020202020204" pitchFamily="34" charset="0"/>
              </a:rPr>
              <a:t>Sequential explanatory design </a:t>
            </a:r>
          </a:p>
        </p:txBody>
      </p:sp>
      <p:sp>
        <p:nvSpPr>
          <p:cNvPr id="4" name="Slide Number Placeholder 3">
            <a:extLst>
              <a:ext uri="{FF2B5EF4-FFF2-40B4-BE49-F238E27FC236}">
                <a16:creationId xmlns:a16="http://schemas.microsoft.com/office/drawing/2014/main" id="{9008C1C3-DFD2-47F5-94E1-0A7EC1F54B9F}"/>
              </a:ext>
            </a:extLst>
          </p:cNvPr>
          <p:cNvSpPr>
            <a:spLocks noGrp="1"/>
          </p:cNvSpPr>
          <p:nvPr>
            <p:ph type="sldNum" sz="quarter" idx="12"/>
          </p:nvPr>
        </p:nvSpPr>
        <p:spPr/>
        <p:txBody>
          <a:bodyPr/>
          <a:lstStyle/>
          <a:p>
            <a:fld id="{34B7E4EF-A1BD-40F4-AB7B-04F084DD991D}" type="slidenum">
              <a:rPr lang="en-US" smtClean="0"/>
              <a:t>26</a:t>
            </a:fld>
            <a:endParaRPr lang="en-US"/>
          </a:p>
        </p:txBody>
      </p:sp>
      <p:sp>
        <p:nvSpPr>
          <p:cNvPr id="7" name="Content Placeholder 6">
            <a:extLst>
              <a:ext uri="{FF2B5EF4-FFF2-40B4-BE49-F238E27FC236}">
                <a16:creationId xmlns:a16="http://schemas.microsoft.com/office/drawing/2014/main" id="{BDBF08DA-F163-40EB-A02A-2DEDFAE1FA72}"/>
              </a:ext>
            </a:extLst>
          </p:cNvPr>
          <p:cNvSpPr>
            <a:spLocks noGrp="1"/>
          </p:cNvSpPr>
          <p:nvPr>
            <p:ph idx="1"/>
          </p:nvPr>
        </p:nvSpPr>
        <p:spPr>
          <a:xfrm>
            <a:off x="1036983" y="1659834"/>
            <a:ext cx="9872871" cy="4727713"/>
          </a:xfrm>
        </p:spPr>
        <p:txBody>
          <a:bodyPr>
            <a:normAutofit/>
          </a:bodyPr>
          <a:lstStyle/>
          <a:p>
            <a:r>
              <a:rPr lang="en-AU" dirty="0">
                <a:solidFill>
                  <a:schemeClr val="tx1"/>
                </a:solidFill>
                <a:latin typeface="Arial" panose="020B0604020202020204" pitchFamily="34" charset="0"/>
                <a:cs typeface="Arial" panose="020B0604020202020204" pitchFamily="34" charset="0"/>
              </a:rPr>
              <a:t>Used when you want to explain the initial quantitative results in more depth with qualitative data (e.g. statistical differences among groups). </a:t>
            </a:r>
          </a:p>
          <a:p>
            <a:pPr marL="45720" indent="0">
              <a:buNone/>
            </a:pPr>
            <a:endParaRPr lang="en-AU" dirty="0">
              <a:solidFill>
                <a:schemeClr val="tx1"/>
              </a:solidFill>
              <a:latin typeface="Arial" panose="020B0604020202020204" pitchFamily="34" charset="0"/>
              <a:cs typeface="Arial" panose="020B0604020202020204" pitchFamily="34" charset="0"/>
            </a:endParaRPr>
          </a:p>
          <a:p>
            <a:r>
              <a:rPr lang="en-AU" dirty="0">
                <a:solidFill>
                  <a:schemeClr val="tx1"/>
                </a:solidFill>
                <a:latin typeface="Arial" panose="020B0604020202020204" pitchFamily="34" charset="0"/>
                <a:cs typeface="Arial" panose="020B0604020202020204" pitchFamily="34" charset="0"/>
              </a:rPr>
              <a:t>The rationale for this approach is that the quantitative data and their subsequent analysis provide a general understanding of the research problem. The qualitative data and their analysis refine and explain those statistical results by exploring participants’ views in more depth. </a:t>
            </a:r>
          </a:p>
          <a:p>
            <a:pPr marL="45720" indent="0">
              <a:buNone/>
            </a:pPr>
            <a:endParaRPr lang="en-AU" dirty="0">
              <a:solidFill>
                <a:schemeClr val="tx1"/>
              </a:solidFill>
              <a:latin typeface="Arial" panose="020B0604020202020204" pitchFamily="34" charset="0"/>
              <a:cs typeface="Arial" panose="020B0604020202020204" pitchFamily="34" charset="0"/>
            </a:endParaRPr>
          </a:p>
          <a:p>
            <a:r>
              <a:rPr lang="en-AU" dirty="0">
                <a:solidFill>
                  <a:schemeClr val="tx1"/>
                </a:solidFill>
                <a:latin typeface="Arial" panose="020B0604020202020204" pitchFamily="34" charset="0"/>
                <a:cs typeface="Arial" panose="020B0604020202020204" pitchFamily="34" charset="0"/>
              </a:rPr>
              <a:t>This design can be especially useful when unexpected results arise from a quantitative study. </a:t>
            </a:r>
          </a:p>
          <a:p>
            <a:endParaRPr lang="en-AU" dirty="0">
              <a:solidFill>
                <a:schemeClr val="tx1"/>
              </a:solidFill>
              <a:latin typeface="Arial" panose="020B0604020202020204" pitchFamily="34" charset="0"/>
              <a:cs typeface="Arial" panose="020B0604020202020204" pitchFamily="34" charset="0"/>
            </a:endParaRPr>
          </a:p>
          <a:p>
            <a:pPr marL="45720" indent="0">
              <a:buNone/>
            </a:pPr>
            <a:endParaRPr lang="en-AU" dirty="0">
              <a:solidFill>
                <a:schemeClr val="tx1"/>
              </a:solidFill>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r>
              <a:rPr lang="en-US" smtClean="0"/>
              <a:t>May 2022</a:t>
            </a:r>
            <a:endParaRPr lang="en-US"/>
          </a:p>
        </p:txBody>
      </p:sp>
    </p:spTree>
    <p:extLst>
      <p:ext uri="{BB962C8B-B14F-4D97-AF65-F5344CB8AC3E}">
        <p14:creationId xmlns:p14="http://schemas.microsoft.com/office/powerpoint/2010/main" val="3995481784"/>
      </p:ext>
    </p:extLst>
  </p:cSld>
  <p:clrMapOvr>
    <a:masterClrMapping/>
  </p:clrMapOvr>
  <mc:AlternateContent xmlns:mc="http://schemas.openxmlformats.org/markup-compatibility/2006" xmlns:p14="http://schemas.microsoft.com/office/powerpoint/2010/main">
    <mc:Choice Requires="p14">
      <p:transition spd="slow" p14:dur="2000" advTm="151191"/>
    </mc:Choice>
    <mc:Fallback xmlns="">
      <p:transition spd="slow" advTm="151191"/>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4F76F-94DF-41F5-A72D-25FD661DAECB}"/>
              </a:ext>
            </a:extLst>
          </p:cNvPr>
          <p:cNvSpPr>
            <a:spLocks noGrp="1"/>
          </p:cNvSpPr>
          <p:nvPr>
            <p:ph type="title"/>
          </p:nvPr>
        </p:nvSpPr>
        <p:spPr>
          <a:xfrm>
            <a:off x="1143000" y="609600"/>
            <a:ext cx="9875520" cy="1046922"/>
          </a:xfrm>
        </p:spPr>
        <p:txBody>
          <a:bodyPr/>
          <a:lstStyle/>
          <a:p>
            <a:r>
              <a:rPr lang="en-AU" b="1" dirty="0">
                <a:solidFill>
                  <a:schemeClr val="tx1"/>
                </a:solidFill>
                <a:latin typeface="Arial" panose="020B0604020202020204" pitchFamily="34" charset="0"/>
                <a:cs typeface="Arial" panose="020B0604020202020204" pitchFamily="34" charset="0"/>
              </a:rPr>
              <a:t>Sequential Explanatory Design </a:t>
            </a:r>
          </a:p>
        </p:txBody>
      </p:sp>
      <p:sp>
        <p:nvSpPr>
          <p:cNvPr id="3" name="Content Placeholder 2">
            <a:extLst>
              <a:ext uri="{FF2B5EF4-FFF2-40B4-BE49-F238E27FC236}">
                <a16:creationId xmlns:a16="http://schemas.microsoft.com/office/drawing/2014/main" id="{40AA30E1-617F-4BCA-B2BE-4CBE38E32B5A}"/>
              </a:ext>
            </a:extLst>
          </p:cNvPr>
          <p:cNvSpPr>
            <a:spLocks noGrp="1"/>
          </p:cNvSpPr>
          <p:nvPr>
            <p:ph idx="1"/>
          </p:nvPr>
        </p:nvSpPr>
        <p:spPr>
          <a:xfrm>
            <a:off x="1173480" y="1828800"/>
            <a:ext cx="9875520" cy="4041913"/>
          </a:xfrm>
        </p:spPr>
        <p:txBody>
          <a:bodyPr/>
          <a:lstStyle/>
          <a:p>
            <a:r>
              <a:rPr lang="en-AU" dirty="0">
                <a:solidFill>
                  <a:schemeClr val="tx1"/>
                </a:solidFill>
                <a:latin typeface="Arial" panose="020B0604020202020204" pitchFamily="34" charset="0"/>
                <a:cs typeface="Arial" panose="020B0604020202020204" pitchFamily="34" charset="0"/>
              </a:rPr>
              <a:t> Data analysis is usually connected, and integration usually occurs at the data interpretation stage.</a:t>
            </a:r>
          </a:p>
          <a:p>
            <a:endParaRPr lang="en-AU" dirty="0">
              <a:solidFill>
                <a:schemeClr val="tx1"/>
              </a:solidFill>
              <a:latin typeface="Arial" panose="020B0604020202020204" pitchFamily="34" charset="0"/>
              <a:cs typeface="Arial" panose="020B0604020202020204" pitchFamily="34" charset="0"/>
            </a:endParaRPr>
          </a:p>
          <a:p>
            <a:r>
              <a:rPr lang="en-AU" dirty="0">
                <a:solidFill>
                  <a:schemeClr val="tx1"/>
                </a:solidFill>
                <a:latin typeface="Arial" panose="020B0604020202020204" pitchFamily="34" charset="0"/>
                <a:cs typeface="Arial" panose="020B0604020202020204" pitchFamily="34" charset="0"/>
              </a:rPr>
              <a:t>To reiterate, key characteristics: </a:t>
            </a:r>
          </a:p>
          <a:p>
            <a:pPr>
              <a:buFont typeface="Wingdings" panose="05000000000000000000" pitchFamily="2" charset="2"/>
              <a:buChar char="Ø"/>
            </a:pPr>
            <a:r>
              <a:rPr lang="en-AU" dirty="0">
                <a:solidFill>
                  <a:schemeClr val="tx1"/>
                </a:solidFill>
                <a:latin typeface="Arial" panose="020B0604020202020204" pitchFamily="34" charset="0"/>
                <a:cs typeface="Arial" panose="020B0604020202020204" pitchFamily="34" charset="0"/>
              </a:rPr>
              <a:t>Data collection priority (Quantitative data). </a:t>
            </a:r>
          </a:p>
          <a:p>
            <a:pPr>
              <a:buFont typeface="Wingdings" panose="05000000000000000000" pitchFamily="2" charset="2"/>
              <a:buChar char="Ø"/>
            </a:pPr>
            <a:r>
              <a:rPr lang="en-AU" dirty="0">
                <a:solidFill>
                  <a:schemeClr val="tx1"/>
                </a:solidFill>
                <a:latin typeface="Arial" panose="020B0604020202020204" pitchFamily="34" charset="0"/>
                <a:cs typeface="Arial" panose="020B0604020202020204" pitchFamily="34" charset="0"/>
              </a:rPr>
              <a:t>Sequence (First quantitative data then qual).</a:t>
            </a:r>
          </a:p>
          <a:p>
            <a:pPr>
              <a:buFont typeface="Wingdings" panose="05000000000000000000" pitchFamily="2" charset="2"/>
              <a:buChar char="Ø"/>
            </a:pPr>
            <a:r>
              <a:rPr lang="en-AU" dirty="0">
                <a:solidFill>
                  <a:schemeClr val="tx1"/>
                </a:solidFill>
                <a:latin typeface="Arial" panose="020B0604020202020204" pitchFamily="34" charset="0"/>
                <a:cs typeface="Arial" panose="020B0604020202020204" pitchFamily="34" charset="0"/>
              </a:rPr>
              <a:t>Use of data (to refine, elaborate). </a:t>
            </a:r>
          </a:p>
          <a:p>
            <a:endParaRPr lang="en-AU" dirty="0">
              <a:solidFill>
                <a:schemeClr val="tx1"/>
              </a:solidFill>
              <a:latin typeface="Arial" panose="020B0604020202020204" pitchFamily="34" charset="0"/>
              <a:cs typeface="Arial" panose="020B0604020202020204" pitchFamily="34" charset="0"/>
            </a:endParaRPr>
          </a:p>
          <a:p>
            <a:endParaRPr lang="en-AU" dirty="0">
              <a:solidFill>
                <a:schemeClr val="tx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EC9E38E-EE78-4EFF-96A9-83BFB94446A4}"/>
              </a:ext>
            </a:extLst>
          </p:cNvPr>
          <p:cNvSpPr>
            <a:spLocks noGrp="1"/>
          </p:cNvSpPr>
          <p:nvPr>
            <p:ph type="sldNum" sz="quarter" idx="12"/>
          </p:nvPr>
        </p:nvSpPr>
        <p:spPr/>
        <p:txBody>
          <a:bodyPr/>
          <a:lstStyle/>
          <a:p>
            <a:fld id="{34B7E4EF-A1BD-40F4-AB7B-04F084DD991D}" type="slidenum">
              <a:rPr lang="en-US" smtClean="0"/>
              <a:t>27</a:t>
            </a:fld>
            <a:endParaRPr lang="en-US"/>
          </a:p>
        </p:txBody>
      </p:sp>
      <p:sp>
        <p:nvSpPr>
          <p:cNvPr id="5" name="Footer Placeholder 4"/>
          <p:cNvSpPr>
            <a:spLocks noGrp="1"/>
          </p:cNvSpPr>
          <p:nvPr>
            <p:ph type="ftr" sz="quarter" idx="11"/>
          </p:nvPr>
        </p:nvSpPr>
        <p:spPr/>
        <p:txBody>
          <a:bodyPr/>
          <a:lstStyle/>
          <a:p>
            <a:r>
              <a:rPr lang="en-US" smtClean="0"/>
              <a:t>May 2022</a:t>
            </a:r>
            <a:endParaRPr lang="en-US"/>
          </a:p>
        </p:txBody>
      </p:sp>
    </p:spTree>
    <p:extLst>
      <p:ext uri="{BB962C8B-B14F-4D97-AF65-F5344CB8AC3E}">
        <p14:creationId xmlns:p14="http://schemas.microsoft.com/office/powerpoint/2010/main" val="2378155819"/>
      </p:ext>
    </p:extLst>
  </p:cSld>
  <p:clrMapOvr>
    <a:masterClrMapping/>
  </p:clrMapOvr>
  <mc:AlternateContent xmlns:mc="http://schemas.openxmlformats.org/markup-compatibility/2006" xmlns:p14="http://schemas.microsoft.com/office/powerpoint/2010/main">
    <mc:Choice Requires="p14">
      <p:transition spd="slow" p14:dur="2000" advTm="69832"/>
    </mc:Choice>
    <mc:Fallback xmlns="">
      <p:transition spd="slow" advTm="69832"/>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9E828-017E-4EE6-B993-A669E1C0183A}"/>
              </a:ext>
            </a:extLst>
          </p:cNvPr>
          <p:cNvSpPr>
            <a:spLocks noGrp="1"/>
          </p:cNvSpPr>
          <p:nvPr>
            <p:ph type="title"/>
          </p:nvPr>
        </p:nvSpPr>
        <p:spPr>
          <a:xfrm>
            <a:off x="1143000" y="609600"/>
            <a:ext cx="9875520" cy="1078120"/>
          </a:xfrm>
        </p:spPr>
        <p:txBody>
          <a:bodyPr/>
          <a:lstStyle/>
          <a:p>
            <a:r>
              <a:rPr lang="en-AU" b="1" dirty="0">
                <a:solidFill>
                  <a:schemeClr val="tx1"/>
                </a:solidFill>
                <a:latin typeface="Arial" panose="020B0604020202020204" pitchFamily="34" charset="0"/>
                <a:cs typeface="Arial" panose="020B0604020202020204" pitchFamily="34" charset="0"/>
              </a:rPr>
              <a:t>Sequential Explanatory Design </a:t>
            </a:r>
          </a:p>
        </p:txBody>
      </p:sp>
      <p:sp>
        <p:nvSpPr>
          <p:cNvPr id="3" name="Content Placeholder 2">
            <a:extLst>
              <a:ext uri="{FF2B5EF4-FFF2-40B4-BE49-F238E27FC236}">
                <a16:creationId xmlns:a16="http://schemas.microsoft.com/office/drawing/2014/main" id="{C93C7193-E5F1-42CC-9EED-B93BF4C81A64}"/>
              </a:ext>
            </a:extLst>
          </p:cNvPr>
          <p:cNvSpPr>
            <a:spLocks noGrp="1"/>
          </p:cNvSpPr>
          <p:nvPr>
            <p:ph idx="1"/>
          </p:nvPr>
        </p:nvSpPr>
        <p:spPr>
          <a:xfrm>
            <a:off x="583096" y="1815548"/>
            <a:ext cx="10432775" cy="4280452"/>
          </a:xfrm>
        </p:spPr>
        <p:txBody>
          <a:bodyPr>
            <a:normAutofit/>
          </a:bodyPr>
          <a:lstStyle/>
          <a:p>
            <a:r>
              <a:rPr lang="en-AU" dirty="0">
                <a:solidFill>
                  <a:schemeClr val="tx1"/>
                </a:solidFill>
                <a:latin typeface="Arial" panose="020B0604020202020204" pitchFamily="34" charset="0"/>
                <a:cs typeface="Arial" panose="020B0604020202020204" pitchFamily="34" charset="0"/>
              </a:rPr>
              <a:t>Questions to consider when collecting the qualitative data: </a:t>
            </a:r>
          </a:p>
          <a:p>
            <a:pPr>
              <a:buFont typeface="Wingdings" panose="05000000000000000000" pitchFamily="2" charset="2"/>
              <a:buChar char="Ø"/>
            </a:pPr>
            <a:r>
              <a:rPr lang="en-AU" dirty="0">
                <a:solidFill>
                  <a:schemeClr val="tx1"/>
                </a:solidFill>
                <a:latin typeface="Arial" panose="020B0604020202020204" pitchFamily="34" charset="0"/>
                <a:cs typeface="Arial" panose="020B0604020202020204" pitchFamily="34" charset="0"/>
              </a:rPr>
              <a:t>What results need further explanation?</a:t>
            </a:r>
          </a:p>
          <a:p>
            <a:pPr>
              <a:buFont typeface="Wingdings" panose="05000000000000000000" pitchFamily="2" charset="2"/>
              <a:buChar char="Ø"/>
            </a:pPr>
            <a:r>
              <a:rPr lang="en-AU" dirty="0">
                <a:solidFill>
                  <a:schemeClr val="tx1"/>
                </a:solidFill>
                <a:latin typeface="Arial" panose="020B0604020202020204" pitchFamily="34" charset="0"/>
                <a:cs typeface="Arial" panose="020B0604020202020204" pitchFamily="34" charset="0"/>
              </a:rPr>
              <a:t>What qualitative questions arose from the quantitative results?</a:t>
            </a:r>
          </a:p>
          <a:p>
            <a:pPr marL="45720" indent="0">
              <a:buNone/>
            </a:pPr>
            <a:endParaRPr lang="en-AU" dirty="0">
              <a:solidFill>
                <a:schemeClr val="tx1"/>
              </a:solidFill>
              <a:latin typeface="Arial" panose="020B0604020202020204" pitchFamily="34" charset="0"/>
              <a:cs typeface="Arial" panose="020B0604020202020204" pitchFamily="34" charset="0"/>
            </a:endParaRPr>
          </a:p>
          <a:p>
            <a:r>
              <a:rPr lang="en-AU" dirty="0">
                <a:solidFill>
                  <a:schemeClr val="tx1"/>
                </a:solidFill>
                <a:latin typeface="Arial" panose="020B0604020202020204" pitchFamily="34" charset="0"/>
                <a:cs typeface="Arial" panose="020B0604020202020204" pitchFamily="34" charset="0"/>
              </a:rPr>
              <a:t>Interview schedule questions depend on and are developed based on the quantitative findings </a:t>
            </a:r>
            <a:r>
              <a:rPr lang="en-AU" sz="1800" dirty="0">
                <a:solidFill>
                  <a:schemeClr val="tx1"/>
                </a:solidFill>
                <a:latin typeface="Arial" panose="020B0604020202020204" pitchFamily="34" charset="0"/>
                <a:cs typeface="Arial" panose="020B0604020202020204" pitchFamily="34" charset="0"/>
              </a:rPr>
              <a:t>(</a:t>
            </a:r>
            <a:r>
              <a:rPr lang="en-AU" sz="1800" dirty="0" err="1">
                <a:solidFill>
                  <a:schemeClr val="tx1"/>
                </a:solidFill>
                <a:latin typeface="Arial" panose="020B0604020202020204" pitchFamily="34" charset="0"/>
                <a:cs typeface="Arial" panose="020B0604020202020204" pitchFamily="34" charset="0"/>
              </a:rPr>
              <a:t>Liem</a:t>
            </a:r>
            <a:r>
              <a:rPr lang="en-AU" sz="1800" dirty="0">
                <a:solidFill>
                  <a:schemeClr val="tx1"/>
                </a:solidFill>
                <a:latin typeface="Arial" panose="020B0604020202020204" pitchFamily="34" charset="0"/>
                <a:cs typeface="Arial" panose="020B0604020202020204" pitchFamily="34" charset="0"/>
              </a:rPr>
              <a:t>, 2018).</a:t>
            </a:r>
          </a:p>
          <a:p>
            <a:endParaRPr lang="en-AU" sz="1800" dirty="0">
              <a:solidFill>
                <a:schemeClr val="tx1"/>
              </a:solidFill>
              <a:latin typeface="Arial" panose="020B0604020202020204" pitchFamily="34" charset="0"/>
              <a:cs typeface="Arial" panose="020B0604020202020204" pitchFamily="34" charset="0"/>
            </a:endParaRPr>
          </a:p>
          <a:p>
            <a:r>
              <a:rPr lang="en-AU" sz="2000" dirty="0">
                <a:solidFill>
                  <a:schemeClr val="tx1"/>
                </a:solidFill>
                <a:latin typeface="Arial" panose="020B0604020202020204" pitchFamily="34" charset="0"/>
                <a:cs typeface="Arial" panose="020B0604020202020204" pitchFamily="34" charset="0"/>
              </a:rPr>
              <a:t> In explanatory research where qualitative research is mostly used to substantiate findings generated in a population-level survey, priority is mostly assigned to the quantitative component. </a:t>
            </a:r>
          </a:p>
          <a:p>
            <a:pPr marL="45720" indent="0">
              <a:buNone/>
            </a:pPr>
            <a:endParaRPr lang="en-AU" dirty="0">
              <a:solidFill>
                <a:schemeClr val="tx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43377C2A-0247-41C9-8BC9-B6346D1490A5}"/>
              </a:ext>
            </a:extLst>
          </p:cNvPr>
          <p:cNvSpPr>
            <a:spLocks noGrp="1"/>
          </p:cNvSpPr>
          <p:nvPr>
            <p:ph type="sldNum" sz="quarter" idx="12"/>
          </p:nvPr>
        </p:nvSpPr>
        <p:spPr/>
        <p:txBody>
          <a:bodyPr/>
          <a:lstStyle/>
          <a:p>
            <a:fld id="{34B7E4EF-A1BD-40F4-AB7B-04F084DD991D}" type="slidenum">
              <a:rPr lang="en-US" smtClean="0"/>
              <a:t>28</a:t>
            </a:fld>
            <a:endParaRPr lang="en-US"/>
          </a:p>
        </p:txBody>
      </p:sp>
      <p:sp>
        <p:nvSpPr>
          <p:cNvPr id="5" name="Footer Placeholder 4"/>
          <p:cNvSpPr>
            <a:spLocks noGrp="1"/>
          </p:cNvSpPr>
          <p:nvPr>
            <p:ph type="ftr" sz="quarter" idx="11"/>
          </p:nvPr>
        </p:nvSpPr>
        <p:spPr/>
        <p:txBody>
          <a:bodyPr/>
          <a:lstStyle/>
          <a:p>
            <a:r>
              <a:rPr lang="en-US" smtClean="0"/>
              <a:t>May 2022</a:t>
            </a:r>
            <a:endParaRPr lang="en-US"/>
          </a:p>
        </p:txBody>
      </p:sp>
    </p:spTree>
    <p:extLst>
      <p:ext uri="{BB962C8B-B14F-4D97-AF65-F5344CB8AC3E}">
        <p14:creationId xmlns:p14="http://schemas.microsoft.com/office/powerpoint/2010/main" val="273758242"/>
      </p:ext>
    </p:extLst>
  </p:cSld>
  <p:clrMapOvr>
    <a:masterClrMapping/>
  </p:clrMapOvr>
  <mc:AlternateContent xmlns:mc="http://schemas.openxmlformats.org/markup-compatibility/2006" xmlns:p14="http://schemas.microsoft.com/office/powerpoint/2010/main">
    <mc:Choice Requires="p14">
      <p:transition spd="slow" p14:dur="2000" advTm="172619"/>
    </mc:Choice>
    <mc:Fallback xmlns="">
      <p:transition spd="slow" advTm="172619"/>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39FC7-C6BA-4E37-9CC4-10EF02E17260}"/>
              </a:ext>
            </a:extLst>
          </p:cNvPr>
          <p:cNvSpPr>
            <a:spLocks noGrp="1"/>
          </p:cNvSpPr>
          <p:nvPr>
            <p:ph type="title"/>
          </p:nvPr>
        </p:nvSpPr>
        <p:spPr>
          <a:xfrm>
            <a:off x="781879" y="609600"/>
            <a:ext cx="10575234" cy="1013846"/>
          </a:xfrm>
        </p:spPr>
        <p:txBody>
          <a:bodyPr>
            <a:normAutofit fontScale="90000"/>
          </a:bodyPr>
          <a:lstStyle/>
          <a:p>
            <a:r>
              <a:rPr lang="en-AU" b="1" dirty="0">
                <a:solidFill>
                  <a:schemeClr val="tx1"/>
                </a:solidFill>
                <a:latin typeface="Arial" panose="020B0604020202020204" pitchFamily="34" charset="0"/>
                <a:cs typeface="Arial" panose="020B0604020202020204" pitchFamily="34" charset="0"/>
              </a:rPr>
              <a:t>Example on Sequential Explanatory Study </a:t>
            </a:r>
          </a:p>
        </p:txBody>
      </p:sp>
      <p:sp>
        <p:nvSpPr>
          <p:cNvPr id="3" name="Content Placeholder 2">
            <a:extLst>
              <a:ext uri="{FF2B5EF4-FFF2-40B4-BE49-F238E27FC236}">
                <a16:creationId xmlns:a16="http://schemas.microsoft.com/office/drawing/2014/main" id="{1F5A550F-D1A2-4364-B679-9940B4881893}"/>
              </a:ext>
            </a:extLst>
          </p:cNvPr>
          <p:cNvSpPr>
            <a:spLocks noGrp="1"/>
          </p:cNvSpPr>
          <p:nvPr>
            <p:ph idx="1"/>
          </p:nvPr>
        </p:nvSpPr>
        <p:spPr>
          <a:xfrm>
            <a:off x="781879" y="3291123"/>
            <a:ext cx="9854119" cy="1679712"/>
          </a:xfrm>
        </p:spPr>
        <p:txBody>
          <a:bodyPr/>
          <a:lstStyle/>
          <a:p>
            <a:r>
              <a:rPr lang="en-AU" dirty="0">
                <a:solidFill>
                  <a:schemeClr val="tx1"/>
                </a:solidFill>
                <a:latin typeface="Arial" panose="020B0604020202020204" pitchFamily="34" charset="0"/>
                <a:cs typeface="Arial" panose="020B0604020202020204" pitchFamily="34" charset="0"/>
              </a:rPr>
              <a:t>Researchers may ask persons with hearing loss to rate their conversational abilities before and after an aural rehabilitation program (QUAN) and then have the same participants take part in one-on-one clinician-led follow-up interviews to discuss reasons for specific ratings (qual).</a:t>
            </a:r>
          </a:p>
          <a:p>
            <a:endParaRPr lang="en-AU" dirty="0">
              <a:solidFill>
                <a:schemeClr val="tx1"/>
              </a:solidFill>
              <a:latin typeface="Arial" panose="020B0604020202020204" pitchFamily="34" charset="0"/>
              <a:cs typeface="Arial" panose="020B0604020202020204" pitchFamily="34" charset="0"/>
            </a:endParaRPr>
          </a:p>
          <a:p>
            <a:endParaRPr lang="en-AU" dirty="0">
              <a:solidFill>
                <a:schemeClr val="tx1"/>
              </a:solidFill>
              <a:latin typeface="Arial" panose="020B0604020202020204" pitchFamily="34" charset="0"/>
              <a:cs typeface="Arial" panose="020B0604020202020204" pitchFamily="34" charset="0"/>
            </a:endParaRPr>
          </a:p>
          <a:p>
            <a:endParaRPr lang="en-AU" dirty="0">
              <a:solidFill>
                <a:schemeClr val="tx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86E57AC-26F8-472F-89D3-AB8E8D28BB52}"/>
              </a:ext>
            </a:extLst>
          </p:cNvPr>
          <p:cNvSpPr>
            <a:spLocks noGrp="1"/>
          </p:cNvSpPr>
          <p:nvPr>
            <p:ph type="sldNum" sz="quarter" idx="12"/>
          </p:nvPr>
        </p:nvSpPr>
        <p:spPr/>
        <p:txBody>
          <a:bodyPr/>
          <a:lstStyle/>
          <a:p>
            <a:fld id="{34B7E4EF-A1BD-40F4-AB7B-04F084DD991D}" type="slidenum">
              <a:rPr lang="en-US" smtClean="0"/>
              <a:t>29</a:t>
            </a:fld>
            <a:endParaRPr lang="en-US"/>
          </a:p>
        </p:txBody>
      </p:sp>
      <p:sp>
        <p:nvSpPr>
          <p:cNvPr id="5" name="Footer Placeholder 4"/>
          <p:cNvSpPr>
            <a:spLocks noGrp="1"/>
          </p:cNvSpPr>
          <p:nvPr>
            <p:ph type="ftr" sz="quarter" idx="11"/>
          </p:nvPr>
        </p:nvSpPr>
        <p:spPr/>
        <p:txBody>
          <a:bodyPr/>
          <a:lstStyle/>
          <a:p>
            <a:r>
              <a:rPr lang="en-US" smtClean="0"/>
              <a:t>May 2022</a:t>
            </a:r>
            <a:endParaRPr lang="en-US"/>
          </a:p>
        </p:txBody>
      </p:sp>
    </p:spTree>
    <p:extLst>
      <p:ext uri="{BB962C8B-B14F-4D97-AF65-F5344CB8AC3E}">
        <p14:creationId xmlns:p14="http://schemas.microsoft.com/office/powerpoint/2010/main" val="3480942153"/>
      </p:ext>
    </p:extLst>
  </p:cSld>
  <p:clrMapOvr>
    <a:masterClrMapping/>
  </p:clrMapOvr>
  <mc:AlternateContent xmlns:mc="http://schemas.openxmlformats.org/markup-compatibility/2006" xmlns:p14="http://schemas.microsoft.com/office/powerpoint/2010/main">
    <mc:Choice Requires="p14">
      <p:transition spd="slow" p14:dur="2000" advTm="102738"/>
    </mc:Choice>
    <mc:Fallback xmlns="">
      <p:transition spd="slow" advTm="102738"/>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583660" y="389107"/>
            <a:ext cx="11040893" cy="5834722"/>
          </a:xfrm>
          <a:prstGeom prst="rect">
            <a:avLst/>
          </a:prstGeom>
        </p:spPr>
      </p:pic>
      <p:sp>
        <p:nvSpPr>
          <p:cNvPr id="4" name="Footer Placeholder 3"/>
          <p:cNvSpPr>
            <a:spLocks noGrp="1"/>
          </p:cNvSpPr>
          <p:nvPr>
            <p:ph type="ftr" sz="quarter" idx="11"/>
          </p:nvPr>
        </p:nvSpPr>
        <p:spPr/>
        <p:txBody>
          <a:bodyPr/>
          <a:lstStyle/>
          <a:p>
            <a:r>
              <a:rPr lang="en-US" smtClean="0"/>
              <a:t>May 2022</a:t>
            </a:r>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3</a:t>
            </a:fld>
            <a:endParaRPr lang="en-US"/>
          </a:p>
        </p:txBody>
      </p:sp>
    </p:spTree>
    <p:extLst>
      <p:ext uri="{BB962C8B-B14F-4D97-AF65-F5344CB8AC3E}">
        <p14:creationId xmlns:p14="http://schemas.microsoft.com/office/powerpoint/2010/main" val="3694726229"/>
      </p:ext>
    </p:extLst>
  </p:cSld>
  <p:clrMapOvr>
    <a:masterClrMapping/>
  </p:clrMapOvr>
  <mc:AlternateContent xmlns:mc="http://schemas.openxmlformats.org/markup-compatibility/2006" xmlns:p14="http://schemas.microsoft.com/office/powerpoint/2010/main">
    <mc:Choice Requires="p14">
      <p:transition spd="slow" p14:dur="2000" advTm="152737"/>
    </mc:Choice>
    <mc:Fallback xmlns="">
      <p:transition spd="slow" advTm="152737"/>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21346-62D8-4BA2-AE98-2556941AF508}"/>
              </a:ext>
            </a:extLst>
          </p:cNvPr>
          <p:cNvSpPr>
            <a:spLocks noGrp="1"/>
          </p:cNvSpPr>
          <p:nvPr>
            <p:ph type="title"/>
          </p:nvPr>
        </p:nvSpPr>
        <p:spPr>
          <a:xfrm>
            <a:off x="636105" y="609600"/>
            <a:ext cx="11052312" cy="1356360"/>
          </a:xfrm>
        </p:spPr>
        <p:txBody>
          <a:bodyPr/>
          <a:lstStyle/>
          <a:p>
            <a:r>
              <a:rPr lang="en-AU" b="1" dirty="0">
                <a:solidFill>
                  <a:schemeClr val="tx1"/>
                </a:solidFill>
                <a:latin typeface="Arial" panose="020B0604020202020204" pitchFamily="34" charset="0"/>
                <a:cs typeface="Arial" panose="020B0604020202020204" pitchFamily="34" charset="0"/>
              </a:rPr>
              <a:t>Another example on Sequential Explanatory Design  </a:t>
            </a:r>
          </a:p>
        </p:txBody>
      </p:sp>
      <p:sp>
        <p:nvSpPr>
          <p:cNvPr id="3" name="Content Placeholder 2">
            <a:extLst>
              <a:ext uri="{FF2B5EF4-FFF2-40B4-BE49-F238E27FC236}">
                <a16:creationId xmlns:a16="http://schemas.microsoft.com/office/drawing/2014/main" id="{A834004C-0314-4335-943A-6993129C1C76}"/>
              </a:ext>
            </a:extLst>
          </p:cNvPr>
          <p:cNvSpPr>
            <a:spLocks noGrp="1"/>
          </p:cNvSpPr>
          <p:nvPr>
            <p:ph idx="1"/>
          </p:nvPr>
        </p:nvSpPr>
        <p:spPr>
          <a:xfrm>
            <a:off x="516836" y="2057400"/>
            <a:ext cx="10499036" cy="4038600"/>
          </a:xfrm>
        </p:spPr>
        <p:txBody>
          <a:bodyPr>
            <a:normAutofit/>
          </a:bodyPr>
          <a:lstStyle/>
          <a:p>
            <a:r>
              <a:rPr lang="en-AU" dirty="0">
                <a:solidFill>
                  <a:schemeClr val="tx1"/>
                </a:solidFill>
                <a:latin typeface="Arial" panose="020B0604020202020204" pitchFamily="34" charset="0"/>
                <a:cs typeface="Arial" panose="020B0604020202020204" pitchFamily="34" charset="0"/>
              </a:rPr>
              <a:t>A study aimed to : 1) to identify the proportion of individuals with cerebral palsy, spinal cord injury, multiple sclerosis, or arthritis who report difficulties with accessing and/or utilising needed health care services; 2) to identify reasons for access or utilisation difficulties and the consequences that these may produce. </a:t>
            </a:r>
          </a:p>
          <a:p>
            <a:r>
              <a:rPr lang="en-AU" dirty="0">
                <a:solidFill>
                  <a:schemeClr val="tx1"/>
                </a:solidFill>
                <a:latin typeface="Arial" panose="020B0604020202020204" pitchFamily="34" charset="0"/>
                <a:cs typeface="Arial" panose="020B0604020202020204" pitchFamily="34" charset="0"/>
              </a:rPr>
              <a:t>The quantitative component involved a survey that identified a group of ‘access-stressed’ individuals who reported substantial problems in accessing and/or using health care services. </a:t>
            </a:r>
          </a:p>
          <a:p>
            <a:r>
              <a:rPr lang="en-AU" dirty="0">
                <a:solidFill>
                  <a:schemeClr val="tx1"/>
                </a:solidFill>
                <a:latin typeface="Arial" panose="020B0604020202020204" pitchFamily="34" charset="0"/>
                <a:cs typeface="Arial" panose="020B0604020202020204" pitchFamily="34" charset="0"/>
              </a:rPr>
              <a:t>The qualitative study component focused on this group to examine what specific barriers made access problematic and what consequences resulted from not receiving care when needed </a:t>
            </a:r>
            <a:r>
              <a:rPr lang="en-AU" sz="1800" dirty="0">
                <a:solidFill>
                  <a:schemeClr val="tx1"/>
                </a:solidFill>
                <a:latin typeface="Arial" panose="020B0604020202020204" pitchFamily="34" charset="0"/>
                <a:cs typeface="Arial" panose="020B0604020202020204" pitchFamily="34" charset="0"/>
              </a:rPr>
              <a:t>(</a:t>
            </a:r>
            <a:r>
              <a:rPr lang="en-AU" sz="1800" dirty="0" err="1">
                <a:solidFill>
                  <a:schemeClr val="tx1"/>
                </a:solidFill>
                <a:latin typeface="Arial" panose="020B0604020202020204" pitchFamily="34" charset="0"/>
                <a:cs typeface="Arial" panose="020B0604020202020204" pitchFamily="34" charset="0"/>
              </a:rPr>
              <a:t>Neri</a:t>
            </a:r>
            <a:r>
              <a:rPr lang="en-AU" sz="1800" dirty="0">
                <a:solidFill>
                  <a:schemeClr val="tx1"/>
                </a:solidFill>
                <a:latin typeface="Arial" panose="020B0604020202020204" pitchFamily="34" charset="0"/>
                <a:cs typeface="Arial" panose="020B0604020202020204" pitchFamily="34" charset="0"/>
              </a:rPr>
              <a:t> &amp; Kroll, 2003). </a:t>
            </a:r>
          </a:p>
        </p:txBody>
      </p:sp>
      <p:sp>
        <p:nvSpPr>
          <p:cNvPr id="4" name="Slide Number Placeholder 3">
            <a:extLst>
              <a:ext uri="{FF2B5EF4-FFF2-40B4-BE49-F238E27FC236}">
                <a16:creationId xmlns:a16="http://schemas.microsoft.com/office/drawing/2014/main" id="{BA574E22-4C1E-4640-B3A4-F4F59018E417}"/>
              </a:ext>
            </a:extLst>
          </p:cNvPr>
          <p:cNvSpPr>
            <a:spLocks noGrp="1"/>
          </p:cNvSpPr>
          <p:nvPr>
            <p:ph type="sldNum" sz="quarter" idx="12"/>
          </p:nvPr>
        </p:nvSpPr>
        <p:spPr/>
        <p:txBody>
          <a:bodyPr/>
          <a:lstStyle/>
          <a:p>
            <a:fld id="{34B7E4EF-A1BD-40F4-AB7B-04F084DD991D}" type="slidenum">
              <a:rPr lang="en-US" smtClean="0"/>
              <a:t>30</a:t>
            </a:fld>
            <a:endParaRPr lang="en-US"/>
          </a:p>
        </p:txBody>
      </p:sp>
      <p:sp>
        <p:nvSpPr>
          <p:cNvPr id="5" name="Footer Placeholder 4"/>
          <p:cNvSpPr>
            <a:spLocks noGrp="1"/>
          </p:cNvSpPr>
          <p:nvPr>
            <p:ph type="ftr" sz="quarter" idx="11"/>
          </p:nvPr>
        </p:nvSpPr>
        <p:spPr/>
        <p:txBody>
          <a:bodyPr/>
          <a:lstStyle/>
          <a:p>
            <a:r>
              <a:rPr lang="en-US" smtClean="0"/>
              <a:t>May 2022</a:t>
            </a:r>
            <a:endParaRPr lang="en-US"/>
          </a:p>
        </p:txBody>
      </p:sp>
    </p:spTree>
    <p:extLst>
      <p:ext uri="{BB962C8B-B14F-4D97-AF65-F5344CB8AC3E}">
        <p14:creationId xmlns:p14="http://schemas.microsoft.com/office/powerpoint/2010/main" val="1477733905"/>
      </p:ext>
    </p:extLst>
  </p:cSld>
  <p:clrMapOvr>
    <a:masterClrMapping/>
  </p:clrMapOvr>
  <mc:AlternateContent xmlns:mc="http://schemas.openxmlformats.org/markup-compatibility/2006" xmlns:p14="http://schemas.microsoft.com/office/powerpoint/2010/main">
    <mc:Choice Requires="p14">
      <p:transition spd="slow" p14:dur="2000" advTm="190165"/>
    </mc:Choice>
    <mc:Fallback xmlns="">
      <p:transition spd="slow" advTm="190165"/>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99" y="609600"/>
            <a:ext cx="10666379" cy="1356360"/>
          </a:xfrm>
        </p:spPr>
        <p:txBody>
          <a:bodyPr>
            <a:normAutofit/>
          </a:bodyPr>
          <a:lstStyle/>
          <a:p>
            <a:r>
              <a:rPr lang="en-US" sz="3600" b="1" dirty="0">
                <a:solidFill>
                  <a:schemeClr val="tx1"/>
                </a:solidFill>
                <a:latin typeface="Times New Roman" panose="02020603050405020304" pitchFamily="18" charset="0"/>
                <a:cs typeface="Times New Roman" panose="02020603050405020304" pitchFamily="18" charset="0"/>
              </a:rPr>
              <a:t>Collaboration amongst clinical nursing leadership teams: a mixed-methods sequential explanatory study</a:t>
            </a:r>
          </a:p>
        </p:txBody>
      </p:sp>
      <p:pic>
        <p:nvPicPr>
          <p:cNvPr id="6" name="Content Placeholder 5"/>
          <p:cNvPicPr>
            <a:picLocks noGrp="1" noChangeAspect="1"/>
          </p:cNvPicPr>
          <p:nvPr>
            <p:ph idx="1"/>
          </p:nvPr>
        </p:nvPicPr>
        <p:blipFill>
          <a:blip r:embed="rId2"/>
          <a:stretch>
            <a:fillRect/>
          </a:stretch>
        </p:blipFill>
        <p:spPr>
          <a:xfrm>
            <a:off x="1142999" y="2189894"/>
            <a:ext cx="4219575" cy="1905000"/>
          </a:xfrm>
          <a:prstGeom prst="rect">
            <a:avLst/>
          </a:prstGeom>
        </p:spPr>
      </p:pic>
      <p:sp>
        <p:nvSpPr>
          <p:cNvPr id="4" name="Footer Placeholder 3"/>
          <p:cNvSpPr>
            <a:spLocks noGrp="1"/>
          </p:cNvSpPr>
          <p:nvPr>
            <p:ph type="ftr" sz="quarter" idx="11"/>
          </p:nvPr>
        </p:nvSpPr>
        <p:spPr/>
        <p:txBody>
          <a:bodyPr/>
          <a:lstStyle/>
          <a:p>
            <a:r>
              <a:rPr lang="en-US" smtClean="0"/>
              <a:t>May 2022</a:t>
            </a:r>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31</a:t>
            </a:fld>
            <a:endParaRPr lang="en-US"/>
          </a:p>
        </p:txBody>
      </p:sp>
      <p:pic>
        <p:nvPicPr>
          <p:cNvPr id="7" name="Picture 6"/>
          <p:cNvPicPr>
            <a:picLocks noChangeAspect="1"/>
          </p:cNvPicPr>
          <p:nvPr/>
        </p:nvPicPr>
        <p:blipFill>
          <a:blip r:embed="rId3"/>
          <a:stretch>
            <a:fillRect/>
          </a:stretch>
        </p:blipFill>
        <p:spPr>
          <a:xfrm>
            <a:off x="6599997" y="2295728"/>
            <a:ext cx="4133850" cy="2286000"/>
          </a:xfrm>
          <a:prstGeom prst="rect">
            <a:avLst/>
          </a:prstGeom>
        </p:spPr>
      </p:pic>
    </p:spTree>
    <p:extLst>
      <p:ext uri="{BB962C8B-B14F-4D97-AF65-F5344CB8AC3E}">
        <p14:creationId xmlns:p14="http://schemas.microsoft.com/office/powerpoint/2010/main" val="6508016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solidFill>
                  <a:prstClr val="black"/>
                </a:solidFill>
                <a:latin typeface="Times New Roman" panose="02020603050405020304" pitchFamily="18" charset="0"/>
                <a:cs typeface="Times New Roman" panose="02020603050405020304" pitchFamily="18" charset="0"/>
              </a:rPr>
              <a:t>Collaboration amongst clinical nursing leadership teams: a mixed-methods sequential explanatory study</a:t>
            </a:r>
            <a:endParaRPr lang="en-US" dirty="0"/>
          </a:p>
        </p:txBody>
      </p:sp>
      <p:pic>
        <p:nvPicPr>
          <p:cNvPr id="6" name="Content Placeholder 5"/>
          <p:cNvPicPr>
            <a:picLocks noGrp="1" noChangeAspect="1"/>
          </p:cNvPicPr>
          <p:nvPr>
            <p:ph idx="1"/>
          </p:nvPr>
        </p:nvPicPr>
        <p:blipFill>
          <a:blip r:embed="rId2"/>
          <a:stretch>
            <a:fillRect/>
          </a:stretch>
        </p:blipFill>
        <p:spPr>
          <a:xfrm>
            <a:off x="1143000" y="2091445"/>
            <a:ext cx="4713051" cy="3365771"/>
          </a:xfrm>
          <a:prstGeom prst="rect">
            <a:avLst/>
          </a:prstGeom>
        </p:spPr>
      </p:pic>
      <p:sp>
        <p:nvSpPr>
          <p:cNvPr id="4" name="Footer Placeholder 3"/>
          <p:cNvSpPr>
            <a:spLocks noGrp="1"/>
          </p:cNvSpPr>
          <p:nvPr>
            <p:ph type="ftr" sz="quarter" idx="11"/>
          </p:nvPr>
        </p:nvSpPr>
        <p:spPr/>
        <p:txBody>
          <a:bodyPr/>
          <a:lstStyle/>
          <a:p>
            <a:r>
              <a:rPr lang="en-US" smtClean="0"/>
              <a:t>May 2022</a:t>
            </a:r>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32</a:t>
            </a:fld>
            <a:endParaRPr lang="en-US"/>
          </a:p>
        </p:txBody>
      </p:sp>
      <p:pic>
        <p:nvPicPr>
          <p:cNvPr id="7" name="Picture 6"/>
          <p:cNvPicPr>
            <a:picLocks noChangeAspect="1"/>
          </p:cNvPicPr>
          <p:nvPr/>
        </p:nvPicPr>
        <p:blipFill>
          <a:blip r:embed="rId3"/>
          <a:stretch>
            <a:fillRect/>
          </a:stretch>
        </p:blipFill>
        <p:spPr>
          <a:xfrm>
            <a:off x="6308035" y="2344366"/>
            <a:ext cx="4267200" cy="3112850"/>
          </a:xfrm>
          <a:prstGeom prst="rect">
            <a:avLst/>
          </a:prstGeom>
        </p:spPr>
      </p:pic>
    </p:spTree>
    <p:extLst>
      <p:ext uri="{BB962C8B-B14F-4D97-AF65-F5344CB8AC3E}">
        <p14:creationId xmlns:p14="http://schemas.microsoft.com/office/powerpoint/2010/main" val="12947151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prstClr val="black"/>
                </a:solidFill>
                <a:latin typeface="Times New Roman" panose="02020603050405020304" pitchFamily="18" charset="0"/>
                <a:cs typeface="Times New Roman" panose="02020603050405020304" pitchFamily="18" charset="0"/>
              </a:rPr>
              <a:t>Collaboration amongst clinical nursing leadership teams: a mixed-methods sequential explanatory study</a:t>
            </a:r>
            <a:endParaRPr lang="en-US" dirty="0"/>
          </a:p>
        </p:txBody>
      </p:sp>
      <p:pic>
        <p:nvPicPr>
          <p:cNvPr id="6" name="Content Placeholder 5"/>
          <p:cNvPicPr>
            <a:picLocks noGrp="1" noChangeAspect="1"/>
          </p:cNvPicPr>
          <p:nvPr>
            <p:ph idx="1"/>
          </p:nvPr>
        </p:nvPicPr>
        <p:blipFill>
          <a:blip r:embed="rId2"/>
          <a:stretch>
            <a:fillRect/>
          </a:stretch>
        </p:blipFill>
        <p:spPr>
          <a:xfrm>
            <a:off x="1507787" y="2057400"/>
            <a:ext cx="8239328" cy="4038600"/>
          </a:xfrm>
          <a:prstGeom prst="rect">
            <a:avLst/>
          </a:prstGeom>
        </p:spPr>
      </p:pic>
      <p:sp>
        <p:nvSpPr>
          <p:cNvPr id="4" name="Footer Placeholder 3"/>
          <p:cNvSpPr>
            <a:spLocks noGrp="1"/>
          </p:cNvSpPr>
          <p:nvPr>
            <p:ph type="ftr" sz="quarter" idx="11"/>
          </p:nvPr>
        </p:nvSpPr>
        <p:spPr/>
        <p:txBody>
          <a:bodyPr/>
          <a:lstStyle/>
          <a:p>
            <a:r>
              <a:rPr lang="en-US" smtClean="0"/>
              <a:t>May 2022</a:t>
            </a:r>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33</a:t>
            </a:fld>
            <a:endParaRPr lang="en-US"/>
          </a:p>
        </p:txBody>
      </p:sp>
    </p:spTree>
    <p:extLst>
      <p:ext uri="{BB962C8B-B14F-4D97-AF65-F5344CB8AC3E}">
        <p14:creationId xmlns:p14="http://schemas.microsoft.com/office/powerpoint/2010/main" val="18805753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latin typeface="Times New Roman" panose="02020603050405020304" pitchFamily="18" charset="0"/>
                <a:cs typeface="Times New Roman" panose="02020603050405020304" pitchFamily="18" charset="0"/>
              </a:rPr>
              <a:t>Example of Sequential Explanatory mixed methods design protocol </a:t>
            </a:r>
            <a:endParaRPr lang="en-US" b="1" dirty="0">
              <a:solidFill>
                <a:schemeClr val="tx1"/>
              </a:solidFill>
              <a:latin typeface="Times New Roman" panose="02020603050405020304" pitchFamily="18" charset="0"/>
              <a:cs typeface="Times New Roman" panose="02020603050405020304" pitchFamily="18" charset="0"/>
            </a:endParaRPr>
          </a:p>
        </p:txBody>
      </p:sp>
      <p:pic>
        <p:nvPicPr>
          <p:cNvPr id="6" name="Content Placeholder 5"/>
          <p:cNvPicPr>
            <a:picLocks noGrp="1" noChangeAspect="1"/>
          </p:cNvPicPr>
          <p:nvPr>
            <p:ph idx="1"/>
          </p:nvPr>
        </p:nvPicPr>
        <p:blipFill>
          <a:blip r:embed="rId2"/>
          <a:stretch>
            <a:fillRect/>
          </a:stretch>
        </p:blipFill>
        <p:spPr>
          <a:xfrm>
            <a:off x="379380" y="2312607"/>
            <a:ext cx="11245174" cy="4059010"/>
          </a:xfrm>
          <a:prstGeom prst="rect">
            <a:avLst/>
          </a:prstGeom>
        </p:spPr>
      </p:pic>
      <p:sp>
        <p:nvSpPr>
          <p:cNvPr id="4" name="Footer Placeholder 3"/>
          <p:cNvSpPr>
            <a:spLocks noGrp="1"/>
          </p:cNvSpPr>
          <p:nvPr>
            <p:ph type="ftr" sz="quarter" idx="11"/>
          </p:nvPr>
        </p:nvSpPr>
        <p:spPr/>
        <p:txBody>
          <a:bodyPr/>
          <a:lstStyle/>
          <a:p>
            <a:r>
              <a:rPr lang="en-US" smtClean="0"/>
              <a:t>May 2022</a:t>
            </a:r>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34</a:t>
            </a:fld>
            <a:endParaRPr lang="en-US"/>
          </a:p>
        </p:txBody>
      </p:sp>
    </p:spTree>
    <p:extLst>
      <p:ext uri="{BB962C8B-B14F-4D97-AF65-F5344CB8AC3E}">
        <p14:creationId xmlns:p14="http://schemas.microsoft.com/office/powerpoint/2010/main" val="32938458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D9801-F119-4536-8520-DAA49B3D9816}"/>
              </a:ext>
            </a:extLst>
          </p:cNvPr>
          <p:cNvSpPr>
            <a:spLocks noGrp="1"/>
          </p:cNvSpPr>
          <p:nvPr>
            <p:ph type="title"/>
          </p:nvPr>
        </p:nvSpPr>
        <p:spPr>
          <a:xfrm>
            <a:off x="1143000" y="609600"/>
            <a:ext cx="10426148" cy="1356360"/>
          </a:xfrm>
        </p:spPr>
        <p:txBody>
          <a:bodyPr/>
          <a:lstStyle/>
          <a:p>
            <a:r>
              <a:rPr lang="en-AU" b="1" dirty="0">
                <a:solidFill>
                  <a:schemeClr val="tx1"/>
                </a:solidFill>
                <a:latin typeface="Arial" panose="020B0604020202020204" pitchFamily="34" charset="0"/>
                <a:cs typeface="Arial" panose="020B0604020202020204" pitchFamily="34" charset="0"/>
              </a:rPr>
              <a:t>Drawbacks of Sequential Explanatory Design </a:t>
            </a:r>
          </a:p>
        </p:txBody>
      </p:sp>
      <p:sp>
        <p:nvSpPr>
          <p:cNvPr id="3" name="Content Placeholder 2">
            <a:extLst>
              <a:ext uri="{FF2B5EF4-FFF2-40B4-BE49-F238E27FC236}">
                <a16:creationId xmlns:a16="http://schemas.microsoft.com/office/drawing/2014/main" id="{125969A6-D78A-4F5B-A77F-029B7D9C22F7}"/>
              </a:ext>
            </a:extLst>
          </p:cNvPr>
          <p:cNvSpPr>
            <a:spLocks noGrp="1"/>
          </p:cNvSpPr>
          <p:nvPr>
            <p:ph idx="1"/>
          </p:nvPr>
        </p:nvSpPr>
        <p:spPr>
          <a:xfrm>
            <a:off x="1162876" y="2422525"/>
            <a:ext cx="9872871" cy="3535017"/>
          </a:xfrm>
        </p:spPr>
        <p:txBody>
          <a:bodyPr/>
          <a:lstStyle/>
          <a:p>
            <a:r>
              <a:rPr lang="en-AU" sz="2000" dirty="0">
                <a:solidFill>
                  <a:schemeClr val="tx1"/>
                </a:solidFill>
                <a:latin typeface="Arial" panose="020B0604020202020204" pitchFamily="34" charset="0"/>
                <a:cs typeface="Arial" panose="020B0604020202020204" pitchFamily="34" charset="0"/>
              </a:rPr>
              <a:t> It is more time-consuming when compared to concurrent designs (</a:t>
            </a:r>
            <a:r>
              <a:rPr lang="en-AU" sz="2000" dirty="0" err="1">
                <a:solidFill>
                  <a:schemeClr val="tx1"/>
                </a:solidFill>
                <a:latin typeface="Arial" panose="020B0604020202020204" pitchFamily="34" charset="0"/>
                <a:cs typeface="Arial" panose="020B0604020202020204" pitchFamily="34" charset="0"/>
              </a:rPr>
              <a:t>Ivankova</a:t>
            </a:r>
            <a:r>
              <a:rPr lang="en-AU" sz="2000" dirty="0">
                <a:solidFill>
                  <a:schemeClr val="tx1"/>
                </a:solidFill>
                <a:latin typeface="Arial" panose="020B0604020202020204" pitchFamily="34" charset="0"/>
                <a:cs typeface="Arial" panose="020B0604020202020204" pitchFamily="34" charset="0"/>
              </a:rPr>
              <a:t>, Creswell, &amp; Stick, 2006). </a:t>
            </a:r>
          </a:p>
          <a:p>
            <a:endParaRPr lang="en-AU" sz="1800" dirty="0">
              <a:solidFill>
                <a:schemeClr val="tx1"/>
              </a:solidFill>
              <a:latin typeface="Arial" panose="020B0604020202020204" pitchFamily="34" charset="0"/>
              <a:cs typeface="Arial" panose="020B0604020202020204" pitchFamily="34" charset="0"/>
            </a:endParaRPr>
          </a:p>
          <a:p>
            <a:endParaRPr lang="en-AU" sz="1800" dirty="0">
              <a:solidFill>
                <a:schemeClr val="tx1"/>
              </a:solidFill>
              <a:latin typeface="Arial" panose="020B0604020202020204" pitchFamily="34" charset="0"/>
              <a:cs typeface="Arial" panose="020B0604020202020204" pitchFamily="34" charset="0"/>
            </a:endParaRPr>
          </a:p>
          <a:p>
            <a:r>
              <a:rPr lang="en-AU" sz="2000" dirty="0">
                <a:solidFill>
                  <a:schemeClr val="tx1"/>
                </a:solidFill>
                <a:latin typeface="Arial" panose="020B0604020202020204" pitchFamily="34" charset="0"/>
                <a:cs typeface="Arial" panose="020B0604020202020204" pitchFamily="34" charset="0"/>
              </a:rPr>
              <a:t>Potential for loss of participants.</a:t>
            </a:r>
          </a:p>
          <a:p>
            <a:endParaRPr lang="en-AU" sz="2000" dirty="0">
              <a:solidFill>
                <a:schemeClr val="tx1"/>
              </a:solidFill>
              <a:latin typeface="Arial" panose="020B0604020202020204" pitchFamily="34" charset="0"/>
              <a:cs typeface="Arial" panose="020B0604020202020204" pitchFamily="34" charset="0"/>
            </a:endParaRPr>
          </a:p>
          <a:p>
            <a:r>
              <a:rPr lang="en-AU" sz="2000" dirty="0">
                <a:solidFill>
                  <a:schemeClr val="tx1"/>
                </a:solidFill>
                <a:latin typeface="Arial" panose="020B0604020202020204" pitchFamily="34" charset="0"/>
                <a:cs typeface="Arial" panose="020B0604020202020204" pitchFamily="34" charset="0"/>
              </a:rPr>
              <a:t>Can be difficult to fully plan the qualitative arm since it will be dependent on the results of the quantitative results. </a:t>
            </a:r>
          </a:p>
        </p:txBody>
      </p:sp>
      <p:sp>
        <p:nvSpPr>
          <p:cNvPr id="4" name="Slide Number Placeholder 3">
            <a:extLst>
              <a:ext uri="{FF2B5EF4-FFF2-40B4-BE49-F238E27FC236}">
                <a16:creationId xmlns:a16="http://schemas.microsoft.com/office/drawing/2014/main" id="{DB8D9608-7615-48E1-AA2F-4B93AB0D2755}"/>
              </a:ext>
            </a:extLst>
          </p:cNvPr>
          <p:cNvSpPr>
            <a:spLocks noGrp="1"/>
          </p:cNvSpPr>
          <p:nvPr>
            <p:ph type="sldNum" sz="quarter" idx="12"/>
          </p:nvPr>
        </p:nvSpPr>
        <p:spPr/>
        <p:txBody>
          <a:bodyPr/>
          <a:lstStyle/>
          <a:p>
            <a:fld id="{34B7E4EF-A1BD-40F4-AB7B-04F084DD991D}" type="slidenum">
              <a:rPr lang="en-US" smtClean="0"/>
              <a:t>35</a:t>
            </a:fld>
            <a:endParaRPr lang="en-US"/>
          </a:p>
        </p:txBody>
      </p:sp>
      <p:sp>
        <p:nvSpPr>
          <p:cNvPr id="5" name="Footer Placeholder 4"/>
          <p:cNvSpPr>
            <a:spLocks noGrp="1"/>
          </p:cNvSpPr>
          <p:nvPr>
            <p:ph type="ftr" sz="quarter" idx="11"/>
          </p:nvPr>
        </p:nvSpPr>
        <p:spPr/>
        <p:txBody>
          <a:bodyPr/>
          <a:lstStyle/>
          <a:p>
            <a:r>
              <a:rPr lang="en-US" smtClean="0"/>
              <a:t>May 2022</a:t>
            </a:r>
            <a:endParaRPr lang="en-US"/>
          </a:p>
        </p:txBody>
      </p:sp>
    </p:spTree>
    <p:extLst>
      <p:ext uri="{BB962C8B-B14F-4D97-AF65-F5344CB8AC3E}">
        <p14:creationId xmlns:p14="http://schemas.microsoft.com/office/powerpoint/2010/main" val="3980900821"/>
      </p:ext>
    </p:extLst>
  </p:cSld>
  <p:clrMapOvr>
    <a:masterClrMapping/>
  </p:clrMapOvr>
  <mc:AlternateContent xmlns:mc="http://schemas.openxmlformats.org/markup-compatibility/2006" xmlns:p14="http://schemas.microsoft.com/office/powerpoint/2010/main">
    <mc:Choice Requires="p14">
      <p:transition spd="slow" p14:dur="2000" advTm="120641"/>
    </mc:Choice>
    <mc:Fallback xmlns="">
      <p:transition spd="slow" advTm="120641"/>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May 2022</a:t>
            </a:r>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36</a:t>
            </a:fld>
            <a:endParaRPr lang="en-US"/>
          </a:p>
        </p:txBody>
      </p:sp>
      <p:pic>
        <p:nvPicPr>
          <p:cNvPr id="2050" name="Picture 2" descr="images of thank you for ppt presentat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80343" y="1698171"/>
            <a:ext cx="6589485" cy="3302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806457"/>
      </p:ext>
    </p:extLst>
  </p:cSld>
  <p:clrMapOvr>
    <a:masterClrMapping/>
  </p:clrMapOvr>
  <mc:AlternateContent xmlns:mc="http://schemas.openxmlformats.org/markup-compatibility/2006" xmlns:p14="http://schemas.microsoft.com/office/powerpoint/2010/main">
    <mc:Choice Requires="p14">
      <p:transition spd="slow" p14:dur="2000" advTm="104614"/>
    </mc:Choice>
    <mc:Fallback xmlns="">
      <p:transition spd="slow" advTm="104614"/>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3E783-3F52-49CC-8EF8-68747BB8B93D}"/>
              </a:ext>
            </a:extLst>
          </p:cNvPr>
          <p:cNvSpPr>
            <a:spLocks noGrp="1"/>
          </p:cNvSpPr>
          <p:nvPr>
            <p:ph type="title"/>
          </p:nvPr>
        </p:nvSpPr>
        <p:spPr/>
        <p:txBody>
          <a:bodyPr/>
          <a:lstStyle/>
          <a:p>
            <a:r>
              <a:rPr lang="en-AU" b="1" dirty="0">
                <a:solidFill>
                  <a:schemeClr val="tx1"/>
                </a:solidFill>
                <a:latin typeface="Arial" panose="020B0604020202020204" pitchFamily="34" charset="0"/>
                <a:cs typeface="Arial" panose="020B0604020202020204" pitchFamily="34" charset="0"/>
              </a:rPr>
              <a:t>Mixed Methods Research (MMR)</a:t>
            </a:r>
          </a:p>
        </p:txBody>
      </p:sp>
      <p:sp>
        <p:nvSpPr>
          <p:cNvPr id="3" name="Content Placeholder 2">
            <a:extLst>
              <a:ext uri="{FF2B5EF4-FFF2-40B4-BE49-F238E27FC236}">
                <a16:creationId xmlns:a16="http://schemas.microsoft.com/office/drawing/2014/main" id="{B4D37707-5E11-4E4E-8DA4-BB889C2515C5}"/>
              </a:ext>
            </a:extLst>
          </p:cNvPr>
          <p:cNvSpPr>
            <a:spLocks noGrp="1"/>
          </p:cNvSpPr>
          <p:nvPr>
            <p:ph idx="1"/>
          </p:nvPr>
        </p:nvSpPr>
        <p:spPr>
          <a:xfrm>
            <a:off x="2733259" y="2536949"/>
            <a:ext cx="5867401" cy="1784101"/>
          </a:xfrm>
        </p:spPr>
        <p:txBody>
          <a:bodyPr>
            <a:normAutofit/>
          </a:bodyPr>
          <a:lstStyle/>
          <a:p>
            <a:r>
              <a:rPr lang="en-AU" sz="3200" dirty="0">
                <a:solidFill>
                  <a:schemeClr val="tx1"/>
                </a:solidFill>
                <a:latin typeface="Arial" panose="020B0604020202020204" pitchFamily="34" charset="0"/>
                <a:cs typeface="Arial" panose="020B0604020202020204" pitchFamily="34" charset="0"/>
              </a:rPr>
              <a:t>Frequently referred to as the ‘third methodological orientation’ </a:t>
            </a:r>
            <a:r>
              <a:rPr lang="en-AU" sz="1900" dirty="0">
                <a:solidFill>
                  <a:schemeClr val="tx1"/>
                </a:solidFill>
                <a:latin typeface="Arial" panose="020B0604020202020204" pitchFamily="34" charset="0"/>
                <a:cs typeface="Arial" panose="020B0604020202020204" pitchFamily="34" charset="0"/>
              </a:rPr>
              <a:t>(Teddlie &amp; </a:t>
            </a:r>
            <a:r>
              <a:rPr lang="en-AU" sz="1900" dirty="0" err="1">
                <a:solidFill>
                  <a:schemeClr val="tx1"/>
                </a:solidFill>
                <a:latin typeface="Arial" panose="020B0604020202020204" pitchFamily="34" charset="0"/>
                <a:cs typeface="Arial" panose="020B0604020202020204" pitchFamily="34" charset="0"/>
              </a:rPr>
              <a:t>Tashakkori</a:t>
            </a:r>
            <a:r>
              <a:rPr lang="en-AU" sz="1900" dirty="0">
                <a:solidFill>
                  <a:schemeClr val="tx1"/>
                </a:solidFill>
                <a:latin typeface="Arial" panose="020B0604020202020204" pitchFamily="34" charset="0"/>
                <a:cs typeface="Arial" panose="020B0604020202020204" pitchFamily="34" charset="0"/>
              </a:rPr>
              <a:t>, 2009). </a:t>
            </a:r>
          </a:p>
        </p:txBody>
      </p:sp>
      <p:sp>
        <p:nvSpPr>
          <p:cNvPr id="4" name="Slide Number Placeholder 3">
            <a:extLst>
              <a:ext uri="{FF2B5EF4-FFF2-40B4-BE49-F238E27FC236}">
                <a16:creationId xmlns:a16="http://schemas.microsoft.com/office/drawing/2014/main" id="{F1E566DB-1F47-49B5-8690-1558DD7C1988}"/>
              </a:ext>
            </a:extLst>
          </p:cNvPr>
          <p:cNvSpPr>
            <a:spLocks noGrp="1"/>
          </p:cNvSpPr>
          <p:nvPr>
            <p:ph type="sldNum" sz="quarter" idx="12"/>
          </p:nvPr>
        </p:nvSpPr>
        <p:spPr/>
        <p:txBody>
          <a:bodyPr/>
          <a:lstStyle/>
          <a:p>
            <a:fld id="{34B7E4EF-A1BD-40F4-AB7B-04F084DD991D}" type="slidenum">
              <a:rPr lang="en-US" smtClean="0"/>
              <a:t>4</a:t>
            </a:fld>
            <a:endParaRPr lang="en-US"/>
          </a:p>
        </p:txBody>
      </p:sp>
      <p:sp>
        <p:nvSpPr>
          <p:cNvPr id="6" name="Footer Placeholder 5"/>
          <p:cNvSpPr>
            <a:spLocks noGrp="1"/>
          </p:cNvSpPr>
          <p:nvPr>
            <p:ph type="ftr" sz="quarter" idx="11"/>
          </p:nvPr>
        </p:nvSpPr>
        <p:spPr/>
        <p:txBody>
          <a:bodyPr/>
          <a:lstStyle/>
          <a:p>
            <a:r>
              <a:rPr lang="en-US" smtClean="0"/>
              <a:t>May 2022</a:t>
            </a:r>
            <a:endParaRPr lang="en-US"/>
          </a:p>
        </p:txBody>
      </p:sp>
    </p:spTree>
    <p:extLst>
      <p:ext uri="{BB962C8B-B14F-4D97-AF65-F5344CB8AC3E}">
        <p14:creationId xmlns:p14="http://schemas.microsoft.com/office/powerpoint/2010/main" val="130825995"/>
      </p:ext>
    </p:extLst>
  </p:cSld>
  <p:clrMapOvr>
    <a:masterClrMapping/>
  </p:clrMapOvr>
  <mc:AlternateContent xmlns:mc="http://schemas.openxmlformats.org/markup-compatibility/2006" xmlns:p14="http://schemas.microsoft.com/office/powerpoint/2010/main">
    <mc:Choice Requires="p14">
      <p:transition spd="slow" p14:dur="2000" advTm="63067"/>
    </mc:Choice>
    <mc:Fallback xmlns="">
      <p:transition spd="slow" advTm="63067"/>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9C8E6-51CE-4DFF-A371-2B1A4500031E}"/>
              </a:ext>
            </a:extLst>
          </p:cNvPr>
          <p:cNvSpPr>
            <a:spLocks noGrp="1"/>
          </p:cNvSpPr>
          <p:nvPr>
            <p:ph type="title"/>
          </p:nvPr>
        </p:nvSpPr>
        <p:spPr>
          <a:xfrm>
            <a:off x="1066800" y="642594"/>
            <a:ext cx="10058400" cy="1199458"/>
          </a:xfrm>
        </p:spPr>
        <p:txBody>
          <a:bodyPr>
            <a:normAutofit fontScale="90000"/>
          </a:bodyPr>
          <a:lstStyle/>
          <a:p>
            <a:r>
              <a:rPr lang="en-AU" b="1" dirty="0">
                <a:solidFill>
                  <a:schemeClr val="tx1"/>
                </a:solidFill>
                <a:latin typeface="Arial" panose="020B0604020202020204" pitchFamily="34" charset="0"/>
                <a:cs typeface="Arial" panose="020B0604020202020204" pitchFamily="34" charset="0"/>
              </a:rPr>
              <a:t>What is Mixed Methods Research (MMR)?</a:t>
            </a:r>
          </a:p>
        </p:txBody>
      </p:sp>
      <p:sp>
        <p:nvSpPr>
          <p:cNvPr id="3" name="Content Placeholder 2">
            <a:extLst>
              <a:ext uri="{FF2B5EF4-FFF2-40B4-BE49-F238E27FC236}">
                <a16:creationId xmlns:a16="http://schemas.microsoft.com/office/drawing/2014/main" id="{62E9A811-0683-4B2D-9DAA-80BC5675340E}"/>
              </a:ext>
            </a:extLst>
          </p:cNvPr>
          <p:cNvSpPr>
            <a:spLocks noGrp="1"/>
          </p:cNvSpPr>
          <p:nvPr>
            <p:ph idx="1"/>
          </p:nvPr>
        </p:nvSpPr>
        <p:spPr>
          <a:xfrm>
            <a:off x="1835426" y="2215695"/>
            <a:ext cx="8077200" cy="2679862"/>
          </a:xfrm>
        </p:spPr>
        <p:txBody>
          <a:bodyPr>
            <a:noAutofit/>
          </a:bodyPr>
          <a:lstStyle/>
          <a:p>
            <a:pPr marL="0" indent="0">
              <a:buNone/>
            </a:pPr>
            <a:r>
              <a:rPr lang="en-AU" sz="3200" dirty="0">
                <a:solidFill>
                  <a:schemeClr val="tx1"/>
                </a:solidFill>
                <a:latin typeface="Calibri" panose="020F0502020204030204" pitchFamily="34" charset="0"/>
                <a:cs typeface="Calibri" panose="020F0502020204030204" pitchFamily="34" charset="0"/>
              </a:rPr>
              <a:t>A </a:t>
            </a:r>
            <a:r>
              <a:rPr lang="en-AU" sz="3200" b="1" dirty="0">
                <a:solidFill>
                  <a:schemeClr val="tx1"/>
                </a:solidFill>
                <a:latin typeface="Calibri" panose="020F0502020204030204" pitchFamily="34" charset="0"/>
                <a:cs typeface="Calibri" panose="020F0502020204030204" pitchFamily="34" charset="0"/>
              </a:rPr>
              <a:t>Mixed methods research design </a:t>
            </a:r>
            <a:r>
              <a:rPr lang="en-AU" sz="3200" dirty="0">
                <a:solidFill>
                  <a:schemeClr val="tx1"/>
                </a:solidFill>
                <a:latin typeface="Calibri" panose="020F0502020204030204" pitchFamily="34" charset="0"/>
                <a:cs typeface="Calibri" panose="020F0502020204030204" pitchFamily="34" charset="0"/>
              </a:rPr>
              <a:t>is a research approach whereby researchers collect and analyse both quantitative and qualitative data within the same study to understand a research problem </a:t>
            </a:r>
            <a:r>
              <a:rPr lang="en-AU" sz="1800" dirty="0">
                <a:solidFill>
                  <a:schemeClr val="tx1"/>
                </a:solidFill>
                <a:latin typeface="Calibri" panose="020F0502020204030204" pitchFamily="34" charset="0"/>
                <a:cs typeface="Calibri" panose="020F0502020204030204" pitchFamily="34" charset="0"/>
              </a:rPr>
              <a:t>(Bowers et al., 2013). </a:t>
            </a:r>
          </a:p>
        </p:txBody>
      </p:sp>
      <p:sp>
        <p:nvSpPr>
          <p:cNvPr id="4" name="Slide Number Placeholder 3">
            <a:extLst>
              <a:ext uri="{FF2B5EF4-FFF2-40B4-BE49-F238E27FC236}">
                <a16:creationId xmlns:a16="http://schemas.microsoft.com/office/drawing/2014/main" id="{CC95C3AE-9DCA-4821-9DC8-ADFB6F06A51D}"/>
              </a:ext>
            </a:extLst>
          </p:cNvPr>
          <p:cNvSpPr>
            <a:spLocks noGrp="1"/>
          </p:cNvSpPr>
          <p:nvPr>
            <p:ph type="sldNum" sz="quarter" idx="12"/>
          </p:nvPr>
        </p:nvSpPr>
        <p:spPr/>
        <p:txBody>
          <a:bodyPr/>
          <a:lstStyle/>
          <a:p>
            <a:fld id="{34B7E4EF-A1BD-40F4-AB7B-04F084DD991D}" type="slidenum">
              <a:rPr lang="en-US" smtClean="0"/>
              <a:t>5</a:t>
            </a:fld>
            <a:endParaRPr lang="en-US"/>
          </a:p>
        </p:txBody>
      </p:sp>
      <p:sp>
        <p:nvSpPr>
          <p:cNvPr id="6" name="Footer Placeholder 5"/>
          <p:cNvSpPr>
            <a:spLocks noGrp="1"/>
          </p:cNvSpPr>
          <p:nvPr>
            <p:ph type="ftr" sz="quarter" idx="11"/>
          </p:nvPr>
        </p:nvSpPr>
        <p:spPr/>
        <p:txBody>
          <a:bodyPr/>
          <a:lstStyle/>
          <a:p>
            <a:r>
              <a:rPr lang="en-US" smtClean="0"/>
              <a:t>May 2022</a:t>
            </a:r>
            <a:endParaRPr lang="en-US"/>
          </a:p>
        </p:txBody>
      </p:sp>
    </p:spTree>
    <p:extLst>
      <p:ext uri="{BB962C8B-B14F-4D97-AF65-F5344CB8AC3E}">
        <p14:creationId xmlns:p14="http://schemas.microsoft.com/office/powerpoint/2010/main" val="2522672487"/>
      </p:ext>
    </p:extLst>
  </p:cSld>
  <p:clrMapOvr>
    <a:masterClrMapping/>
  </p:clrMapOvr>
  <mc:AlternateContent xmlns:mc="http://schemas.openxmlformats.org/markup-compatibility/2006" xmlns:p14="http://schemas.microsoft.com/office/powerpoint/2010/main">
    <mc:Choice Requires="p14">
      <p:transition spd="slow" p14:dur="2000" advTm="254212"/>
    </mc:Choice>
    <mc:Fallback xmlns="">
      <p:transition spd="slow" advTm="254212"/>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chemeClr val="tx1"/>
                </a:solidFill>
                <a:latin typeface="Arial" panose="020B0604020202020204" pitchFamily="34" charset="0"/>
                <a:cs typeface="Arial" panose="020B0604020202020204" pitchFamily="34" charset="0"/>
              </a:rPr>
              <a:t>What is Mixed Methods Research (MMR)?</a:t>
            </a:r>
            <a:endParaRPr lang="en-AU" dirty="0"/>
          </a:p>
        </p:txBody>
      </p:sp>
      <p:sp>
        <p:nvSpPr>
          <p:cNvPr id="3" name="Content Placeholder 2"/>
          <p:cNvSpPr>
            <a:spLocks noGrp="1"/>
          </p:cNvSpPr>
          <p:nvPr>
            <p:ph idx="1"/>
          </p:nvPr>
        </p:nvSpPr>
        <p:spPr>
          <a:xfrm>
            <a:off x="1712687" y="2396819"/>
            <a:ext cx="7909654" cy="2900896"/>
          </a:xfrm>
        </p:spPr>
        <p:txBody>
          <a:bodyPr/>
          <a:lstStyle/>
          <a:p>
            <a:r>
              <a:rPr lang="en-AU" dirty="0">
                <a:solidFill>
                  <a:schemeClr val="tx1"/>
                </a:solidFill>
                <a:latin typeface="Arial" panose="020B0604020202020204" pitchFamily="34" charset="0"/>
                <a:cs typeface="Arial" panose="020B0604020202020204" pitchFamily="34" charset="0"/>
              </a:rPr>
              <a:t>Johnson et al. (2007, p. 123) defined “mixed method research” as: </a:t>
            </a:r>
            <a:r>
              <a:rPr lang="en-AU" i="1" dirty="0">
                <a:solidFill>
                  <a:schemeClr val="tx1"/>
                </a:solidFill>
                <a:latin typeface="Arial" panose="020B0604020202020204" pitchFamily="34" charset="0"/>
                <a:cs typeface="Arial" panose="020B0604020202020204" pitchFamily="34" charset="0"/>
              </a:rPr>
              <a:t>“… the type of research in which a researcher or team of researchers combines elements of qualitative and quantitative research approaches (e.g., use of qualitative and quantitative viewpoints, data collection, analysis, inference techniques) for the broad purposes of breadth and depth of understanding and corroboration.”</a:t>
            </a:r>
          </a:p>
        </p:txBody>
      </p:sp>
      <p:sp>
        <p:nvSpPr>
          <p:cNvPr id="4" name="Footer Placeholder 3"/>
          <p:cNvSpPr>
            <a:spLocks noGrp="1"/>
          </p:cNvSpPr>
          <p:nvPr>
            <p:ph type="ftr" sz="quarter" idx="11"/>
          </p:nvPr>
        </p:nvSpPr>
        <p:spPr/>
        <p:txBody>
          <a:bodyPr/>
          <a:lstStyle/>
          <a:p>
            <a:r>
              <a:rPr lang="en-US" smtClean="0"/>
              <a:t>May 2022</a:t>
            </a:r>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6</a:t>
            </a:fld>
            <a:endParaRPr lang="en-US"/>
          </a:p>
        </p:txBody>
      </p:sp>
    </p:spTree>
    <p:extLst>
      <p:ext uri="{BB962C8B-B14F-4D97-AF65-F5344CB8AC3E}">
        <p14:creationId xmlns:p14="http://schemas.microsoft.com/office/powerpoint/2010/main" val="503667201"/>
      </p:ext>
    </p:extLst>
  </p:cSld>
  <p:clrMapOvr>
    <a:masterClrMapping/>
  </p:clrMapOvr>
  <mc:AlternateContent xmlns:mc="http://schemas.openxmlformats.org/markup-compatibility/2006" xmlns:p14="http://schemas.microsoft.com/office/powerpoint/2010/main">
    <mc:Choice Requires="p14">
      <p:transition spd="slow" p14:dur="2000" advTm="47002"/>
    </mc:Choice>
    <mc:Fallback xmlns="">
      <p:transition spd="slow" advTm="47002"/>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BAB55-A3A5-4113-99D0-9A19572299FF}"/>
              </a:ext>
            </a:extLst>
          </p:cNvPr>
          <p:cNvSpPr>
            <a:spLocks noGrp="1"/>
          </p:cNvSpPr>
          <p:nvPr>
            <p:ph type="title"/>
          </p:nvPr>
        </p:nvSpPr>
        <p:spPr>
          <a:xfrm>
            <a:off x="702364" y="573212"/>
            <a:ext cx="10333383" cy="1356360"/>
          </a:xfrm>
        </p:spPr>
        <p:txBody>
          <a:bodyPr/>
          <a:lstStyle/>
          <a:p>
            <a:r>
              <a:rPr lang="en-AU" b="1" dirty="0">
                <a:solidFill>
                  <a:schemeClr val="tx1"/>
                </a:solidFill>
                <a:latin typeface="Arial" panose="020B0604020202020204" pitchFamily="34" charset="0"/>
                <a:cs typeface="Arial" panose="020B0604020202020204" pitchFamily="34" charset="0"/>
              </a:rPr>
              <a:t>What is mixed methods research (Continued) </a:t>
            </a:r>
          </a:p>
        </p:txBody>
      </p:sp>
      <p:sp>
        <p:nvSpPr>
          <p:cNvPr id="3" name="Content Placeholder 2">
            <a:extLst>
              <a:ext uri="{FF2B5EF4-FFF2-40B4-BE49-F238E27FC236}">
                <a16:creationId xmlns:a16="http://schemas.microsoft.com/office/drawing/2014/main" id="{49A03122-0EC3-4EF0-9FEF-68C78FD79BDF}"/>
              </a:ext>
            </a:extLst>
          </p:cNvPr>
          <p:cNvSpPr>
            <a:spLocks noGrp="1"/>
          </p:cNvSpPr>
          <p:nvPr>
            <p:ph idx="1"/>
          </p:nvPr>
        </p:nvSpPr>
        <p:spPr>
          <a:xfrm>
            <a:off x="2569263" y="2054087"/>
            <a:ext cx="6599583" cy="4230701"/>
          </a:xfrm>
        </p:spPr>
        <p:txBody>
          <a:bodyPr>
            <a:normAutofit fontScale="92500" lnSpcReduction="20000"/>
          </a:bodyPr>
          <a:lstStyle/>
          <a:p>
            <a:pPr marL="45720" indent="0">
              <a:buNone/>
            </a:pPr>
            <a:r>
              <a:rPr lang="en-AU" sz="3200" dirty="0">
                <a:solidFill>
                  <a:schemeClr val="tx1"/>
                </a:solidFill>
                <a:latin typeface="Arial" panose="020B0604020202020204" pitchFamily="34" charset="0"/>
                <a:cs typeface="Arial" panose="020B0604020202020204" pitchFamily="34" charset="0"/>
              </a:rPr>
              <a:t>The key word is ‘mixed’, as an essential step in the mixed methods approach is data linkage or integration </a:t>
            </a:r>
            <a:r>
              <a:rPr lang="en-AU" sz="1800" dirty="0">
                <a:solidFill>
                  <a:schemeClr val="tx1"/>
                </a:solidFill>
                <a:latin typeface="Arial" panose="020B0604020202020204" pitchFamily="34" charset="0"/>
                <a:cs typeface="Arial" panose="020B0604020202020204" pitchFamily="34" charset="0"/>
              </a:rPr>
              <a:t>(</a:t>
            </a:r>
            <a:r>
              <a:rPr lang="en-AU" sz="1800" dirty="0" err="1">
                <a:solidFill>
                  <a:schemeClr val="tx1"/>
                </a:solidFill>
                <a:latin typeface="Arial" panose="020B0604020202020204" pitchFamily="34" charset="0"/>
                <a:cs typeface="Arial" panose="020B0604020202020204" pitchFamily="34" charset="0"/>
              </a:rPr>
              <a:t>Ivankova</a:t>
            </a:r>
            <a:r>
              <a:rPr lang="en-AU" sz="1800" dirty="0">
                <a:solidFill>
                  <a:schemeClr val="tx1"/>
                </a:solidFill>
                <a:latin typeface="Arial" panose="020B0604020202020204" pitchFamily="34" charset="0"/>
                <a:cs typeface="Arial" panose="020B0604020202020204" pitchFamily="34" charset="0"/>
              </a:rPr>
              <a:t>, Creswell, &amp; Stick, 2006). </a:t>
            </a:r>
          </a:p>
          <a:p>
            <a:pPr>
              <a:buFont typeface="Wingdings" panose="05000000000000000000" pitchFamily="2" charset="2"/>
              <a:buChar char="q"/>
            </a:pPr>
            <a:r>
              <a:rPr lang="en-AU" sz="1800" dirty="0">
                <a:solidFill>
                  <a:schemeClr val="tx1"/>
                </a:solidFill>
                <a:latin typeface="Arial" panose="020B0604020202020204" pitchFamily="34" charset="0"/>
                <a:cs typeface="Arial" panose="020B0604020202020204" pitchFamily="34" charset="0"/>
              </a:rPr>
              <a:t> The researcher Mixes qualitative and quantitative data at the same time (concurrently) or one after the other (sequentially). </a:t>
            </a:r>
            <a:endParaRPr lang="en-AU" sz="1800" dirty="0" smtClean="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q"/>
            </a:pPr>
            <a:r>
              <a:rPr lang="en-US" sz="1800" dirty="0">
                <a:solidFill>
                  <a:schemeClr val="tx1"/>
                </a:solidFill>
                <a:latin typeface="Arial" panose="020B0604020202020204" pitchFamily="34" charset="0"/>
                <a:cs typeface="Arial" panose="020B0604020202020204" pitchFamily="34" charset="0"/>
              </a:rPr>
              <a:t>The concept of mixing methods was first introduced by </a:t>
            </a:r>
            <a:r>
              <a:rPr lang="en-US" sz="1800" dirty="0" err="1">
                <a:solidFill>
                  <a:schemeClr val="tx1"/>
                </a:solidFill>
                <a:latin typeface="Arial" panose="020B0604020202020204" pitchFamily="34" charset="0"/>
                <a:cs typeface="Arial" panose="020B0604020202020204" pitchFamily="34" charset="0"/>
              </a:rPr>
              <a:t>Jick</a:t>
            </a:r>
            <a:r>
              <a:rPr lang="en-US" sz="1800" dirty="0">
                <a:solidFill>
                  <a:schemeClr val="tx1"/>
                </a:solidFill>
                <a:latin typeface="Arial" panose="020B0604020202020204" pitchFamily="34" charset="0"/>
                <a:cs typeface="Arial" panose="020B0604020202020204" pitchFamily="34" charset="0"/>
              </a:rPr>
              <a:t> (1979), as a means for seeking convergence across qualitative and quantitative methods within social science research (Creswell, 2003).</a:t>
            </a:r>
            <a:endParaRPr lang="en-AU" sz="1800" dirty="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q"/>
            </a:pPr>
            <a:r>
              <a:rPr lang="en-AU" sz="1800" dirty="0">
                <a:solidFill>
                  <a:schemeClr val="tx1"/>
                </a:solidFill>
                <a:latin typeface="Arial" panose="020B0604020202020204" pitchFamily="34" charset="0"/>
                <a:cs typeface="Arial" panose="020B0604020202020204" pitchFamily="34" charset="0"/>
              </a:rPr>
              <a:t>This is beyond simply the inclusion of open‐ended questions in a survey tool or the collection of demographic data from interview participants, but rather involves the explicit integration of qualitative and quantitative elements in a single study (Halcomb, 2018). </a:t>
            </a:r>
          </a:p>
          <a:p>
            <a:pPr>
              <a:buFont typeface="Wingdings" panose="05000000000000000000" pitchFamily="2" charset="2"/>
              <a:buChar char="q"/>
            </a:pPr>
            <a:endParaRPr lang="en-AU" sz="1800" dirty="0">
              <a:solidFill>
                <a:schemeClr val="tx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B2DFFA7-02E3-44B2-BA56-57974082F69A}"/>
              </a:ext>
            </a:extLst>
          </p:cNvPr>
          <p:cNvSpPr>
            <a:spLocks noGrp="1"/>
          </p:cNvSpPr>
          <p:nvPr>
            <p:ph type="sldNum" sz="quarter" idx="12"/>
          </p:nvPr>
        </p:nvSpPr>
        <p:spPr/>
        <p:txBody>
          <a:bodyPr/>
          <a:lstStyle/>
          <a:p>
            <a:fld id="{34B7E4EF-A1BD-40F4-AB7B-04F084DD991D}" type="slidenum">
              <a:rPr lang="en-US" smtClean="0"/>
              <a:t>7</a:t>
            </a:fld>
            <a:endParaRPr lang="en-US"/>
          </a:p>
        </p:txBody>
      </p:sp>
      <p:sp>
        <p:nvSpPr>
          <p:cNvPr id="6" name="Footer Placeholder 5"/>
          <p:cNvSpPr>
            <a:spLocks noGrp="1"/>
          </p:cNvSpPr>
          <p:nvPr>
            <p:ph type="ftr" sz="quarter" idx="11"/>
          </p:nvPr>
        </p:nvSpPr>
        <p:spPr/>
        <p:txBody>
          <a:bodyPr/>
          <a:lstStyle/>
          <a:p>
            <a:r>
              <a:rPr lang="en-US" smtClean="0"/>
              <a:t>May 2022</a:t>
            </a:r>
            <a:endParaRPr lang="en-US"/>
          </a:p>
        </p:txBody>
      </p:sp>
    </p:spTree>
    <p:extLst>
      <p:ext uri="{BB962C8B-B14F-4D97-AF65-F5344CB8AC3E}">
        <p14:creationId xmlns:p14="http://schemas.microsoft.com/office/powerpoint/2010/main" val="1251113203"/>
      </p:ext>
    </p:extLst>
  </p:cSld>
  <p:clrMapOvr>
    <a:masterClrMapping/>
  </p:clrMapOvr>
  <mc:AlternateContent xmlns:mc="http://schemas.openxmlformats.org/markup-compatibility/2006" xmlns:p14="http://schemas.microsoft.com/office/powerpoint/2010/main">
    <mc:Choice Requires="p14">
      <p:transition spd="slow" p14:dur="2000" advTm="305415"/>
    </mc:Choice>
    <mc:Fallback xmlns="">
      <p:transition spd="slow" advTm="305415"/>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6609805" y="1123407"/>
            <a:ext cx="4070237" cy="4405856"/>
          </a:xfrm>
          <a:prstGeom prst="rect">
            <a:avLst/>
          </a:prstGeom>
        </p:spPr>
      </p:pic>
      <p:sp>
        <p:nvSpPr>
          <p:cNvPr id="4" name="Slide Number Placeholder 3"/>
          <p:cNvSpPr>
            <a:spLocks noGrp="1"/>
          </p:cNvSpPr>
          <p:nvPr>
            <p:ph type="sldNum" sz="quarter" idx="12"/>
          </p:nvPr>
        </p:nvSpPr>
        <p:spPr/>
        <p:txBody>
          <a:bodyPr/>
          <a:lstStyle/>
          <a:p>
            <a:fld id="{34B7E4EF-A1BD-40F4-AB7B-04F084DD991D}" type="slidenum">
              <a:rPr lang="en-US" smtClean="0"/>
              <a:t>8</a:t>
            </a:fld>
            <a:endParaRPr lang="en-US"/>
          </a:p>
        </p:txBody>
      </p:sp>
      <p:pic>
        <p:nvPicPr>
          <p:cNvPr id="7" name="Picture 6"/>
          <p:cNvPicPr>
            <a:picLocks noChangeAspect="1"/>
          </p:cNvPicPr>
          <p:nvPr/>
        </p:nvPicPr>
        <p:blipFill>
          <a:blip r:embed="rId3"/>
          <a:stretch>
            <a:fillRect/>
          </a:stretch>
        </p:blipFill>
        <p:spPr>
          <a:xfrm>
            <a:off x="405765" y="966788"/>
            <a:ext cx="4558121" cy="4562475"/>
          </a:xfrm>
          <a:prstGeom prst="rect">
            <a:avLst/>
          </a:prstGeom>
        </p:spPr>
      </p:pic>
      <p:sp>
        <p:nvSpPr>
          <p:cNvPr id="2" name="Footer Placeholder 1"/>
          <p:cNvSpPr>
            <a:spLocks noGrp="1"/>
          </p:cNvSpPr>
          <p:nvPr>
            <p:ph type="ftr" sz="quarter" idx="11"/>
          </p:nvPr>
        </p:nvSpPr>
        <p:spPr/>
        <p:txBody>
          <a:bodyPr/>
          <a:lstStyle/>
          <a:p>
            <a:r>
              <a:rPr lang="en-US" smtClean="0"/>
              <a:t>May 2022</a:t>
            </a:r>
            <a:endParaRPr lang="en-US"/>
          </a:p>
        </p:txBody>
      </p:sp>
    </p:spTree>
    <p:extLst>
      <p:ext uri="{BB962C8B-B14F-4D97-AF65-F5344CB8AC3E}">
        <p14:creationId xmlns:p14="http://schemas.microsoft.com/office/powerpoint/2010/main" val="2937234980"/>
      </p:ext>
    </p:extLst>
  </p:cSld>
  <p:clrMapOvr>
    <a:masterClrMapping/>
  </p:clrMapOvr>
  <mc:AlternateContent xmlns:mc="http://schemas.openxmlformats.org/markup-compatibility/2006" xmlns:p14="http://schemas.microsoft.com/office/powerpoint/2010/main">
    <mc:Choice Requires="p14">
      <p:transition spd="slow" p14:dur="2000" advTm="38472"/>
    </mc:Choice>
    <mc:Fallback xmlns="">
      <p:transition spd="slow" advTm="38472"/>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541418" y="705394"/>
            <a:ext cx="8334102" cy="5246914"/>
          </a:xfrm>
          <a:prstGeom prst="rect">
            <a:avLst/>
          </a:prstGeom>
        </p:spPr>
      </p:pic>
      <p:sp>
        <p:nvSpPr>
          <p:cNvPr id="4" name="Slide Number Placeholder 3"/>
          <p:cNvSpPr>
            <a:spLocks noGrp="1"/>
          </p:cNvSpPr>
          <p:nvPr>
            <p:ph type="sldNum" sz="quarter" idx="12"/>
          </p:nvPr>
        </p:nvSpPr>
        <p:spPr/>
        <p:txBody>
          <a:bodyPr/>
          <a:lstStyle/>
          <a:p>
            <a:fld id="{34B7E4EF-A1BD-40F4-AB7B-04F084DD991D}" type="slidenum">
              <a:rPr lang="en-US" smtClean="0"/>
              <a:t>9</a:t>
            </a:fld>
            <a:endParaRPr lang="en-US"/>
          </a:p>
        </p:txBody>
      </p:sp>
      <p:sp>
        <p:nvSpPr>
          <p:cNvPr id="2" name="Footer Placeholder 1"/>
          <p:cNvSpPr>
            <a:spLocks noGrp="1"/>
          </p:cNvSpPr>
          <p:nvPr>
            <p:ph type="ftr" sz="quarter" idx="11"/>
          </p:nvPr>
        </p:nvSpPr>
        <p:spPr/>
        <p:txBody>
          <a:bodyPr/>
          <a:lstStyle/>
          <a:p>
            <a:r>
              <a:rPr lang="en-US" smtClean="0"/>
              <a:t>May 2022</a:t>
            </a:r>
            <a:endParaRPr lang="en-US"/>
          </a:p>
        </p:txBody>
      </p:sp>
    </p:spTree>
    <p:extLst>
      <p:ext uri="{BB962C8B-B14F-4D97-AF65-F5344CB8AC3E}">
        <p14:creationId xmlns:p14="http://schemas.microsoft.com/office/powerpoint/2010/main" val="3336439448"/>
      </p:ext>
    </p:extLst>
  </p:cSld>
  <p:clrMapOvr>
    <a:masterClrMapping/>
  </p:clrMapOvr>
  <mc:AlternateContent xmlns:mc="http://schemas.openxmlformats.org/markup-compatibility/2006" xmlns:p14="http://schemas.microsoft.com/office/powerpoint/2010/main">
    <mc:Choice Requires="p14">
      <p:transition spd="slow" p14:dur="2000" advTm="28455"/>
    </mc:Choice>
    <mc:Fallback xmlns="">
      <p:transition spd="slow" advTm="28455"/>
    </mc:Fallback>
  </mc:AlternateContent>
  <p:timing>
    <p:tnLst>
      <p:par>
        <p:cTn id="1" dur="indefinite" restart="never" nodeType="tmRoot"/>
      </p:par>
    </p:tnLst>
  </p:timing>
</p:sld>
</file>

<file path=ppt/theme/theme1.xml><?xml version="1.0" encoding="utf-8"?>
<a:theme xmlns:a="http://schemas.openxmlformats.org/drawingml/2006/main" name="Basis">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4917</TotalTime>
  <Words>2045</Words>
  <Application>Microsoft Office PowerPoint</Application>
  <PresentationFormat>Widescreen</PresentationFormat>
  <Paragraphs>246</Paragraphs>
  <Slides>36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Corbel</vt:lpstr>
      <vt:lpstr>Tahoma</vt:lpstr>
      <vt:lpstr>Times New Roman</vt:lpstr>
      <vt:lpstr>Wingdings</vt:lpstr>
      <vt:lpstr>Basis</vt:lpstr>
      <vt:lpstr>Mixed methods research-1 </vt:lpstr>
      <vt:lpstr>Intended learning outcomes</vt:lpstr>
      <vt:lpstr>PowerPoint Presentation</vt:lpstr>
      <vt:lpstr>Mixed Methods Research (MMR)</vt:lpstr>
      <vt:lpstr>What is Mixed Methods Research (MMR)?</vt:lpstr>
      <vt:lpstr>What is Mixed Methods Research (MMR)?</vt:lpstr>
      <vt:lpstr>What is mixed methods research (Continued) </vt:lpstr>
      <vt:lpstr>PowerPoint Presentation</vt:lpstr>
      <vt:lpstr>PowerPoint Presentation</vt:lpstr>
      <vt:lpstr>Multi versus Mixed Methods </vt:lpstr>
      <vt:lpstr>The Rise of MMR</vt:lpstr>
      <vt:lpstr>Philosophy in mixed methods research </vt:lpstr>
      <vt:lpstr>MMR involves collecting both quantitative and qualitative data </vt:lpstr>
      <vt:lpstr>Why Mixed Methods?</vt:lpstr>
      <vt:lpstr>Why? </vt:lpstr>
      <vt:lpstr>Qualitative versus quantitative research </vt:lpstr>
      <vt:lpstr>Qualitative versus quantitative research (Continued) </vt:lpstr>
      <vt:lpstr>When do you use mixed methods research?</vt:lpstr>
      <vt:lpstr>Rationales for mixed methods research adopted from (Doyle, Brady, &amp; Byrne, 2016)  </vt:lpstr>
      <vt:lpstr>Planning of MMR</vt:lpstr>
      <vt:lpstr>Planning of MMR (Continued)</vt:lpstr>
      <vt:lpstr>Notations of MMR </vt:lpstr>
      <vt:lpstr>Mixed methods designs (According to the order or timing of implementation of the data collection)</vt:lpstr>
      <vt:lpstr>PowerPoint Presentation</vt:lpstr>
      <vt:lpstr>Sequential explanatory design (‘QUAN → qual’) </vt:lpstr>
      <vt:lpstr>Sequential explanatory design </vt:lpstr>
      <vt:lpstr>Sequential Explanatory Design </vt:lpstr>
      <vt:lpstr>Sequential Explanatory Design </vt:lpstr>
      <vt:lpstr>Example on Sequential Explanatory Study </vt:lpstr>
      <vt:lpstr>Another example on Sequential Explanatory Design  </vt:lpstr>
      <vt:lpstr>Collaboration amongst clinical nursing leadership teams: a mixed-methods sequential explanatory study</vt:lpstr>
      <vt:lpstr>Collaboration amongst clinical nursing leadership teams: a mixed-methods sequential explanatory study</vt:lpstr>
      <vt:lpstr>Collaboration amongst clinical nursing leadership teams: a mixed-methods sequential explanatory study</vt:lpstr>
      <vt:lpstr>Example of Sequential Explanatory mixed methods design protocol </vt:lpstr>
      <vt:lpstr>Drawbacks of Sequential Explanatory Design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Mixed methods research </dc:title>
  <dc:creator>Rania Albsoul</dc:creator>
  <cp:lastModifiedBy>Rania Absoul</cp:lastModifiedBy>
  <cp:revision>94</cp:revision>
  <dcterms:created xsi:type="dcterms:W3CDTF">2019-11-26T09:21:20Z</dcterms:created>
  <dcterms:modified xsi:type="dcterms:W3CDTF">2022-05-17T06:17:15Z</dcterms:modified>
</cp:coreProperties>
</file>