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57" r:id="rId3"/>
    <p:sldId id="259" r:id="rId4"/>
    <p:sldId id="260" r:id="rId5"/>
    <p:sldId id="261" r:id="rId6"/>
    <p:sldId id="262" r:id="rId7"/>
    <p:sldId id="258" r:id="rId8"/>
    <p:sldId id="263" r:id="rId9"/>
    <p:sldId id="264" r:id="rId10"/>
    <p:sldId id="266" r:id="rId11"/>
    <p:sldId id="267" r:id="rId12"/>
    <p:sldId id="268" r:id="rId13"/>
    <p:sldId id="269" r:id="rId14"/>
    <p:sldId id="270" r:id="rId15"/>
    <p:sldId id="271" r:id="rId16"/>
    <p:sldId id="272" r:id="rId17"/>
    <p:sldId id="299" r:id="rId18"/>
    <p:sldId id="298" r:id="rId19"/>
    <p:sldId id="297" r:id="rId20"/>
    <p:sldId id="273" r:id="rId21"/>
    <p:sldId id="420" r:id="rId22"/>
    <p:sldId id="300" r:id="rId23"/>
    <p:sldId id="274" r:id="rId24"/>
    <p:sldId id="276" r:id="rId25"/>
    <p:sldId id="275" r:id="rId26"/>
    <p:sldId id="265" r:id="rId27"/>
    <p:sldId id="277" r:id="rId28"/>
    <p:sldId id="303" r:id="rId29"/>
    <p:sldId id="305" r:id="rId30"/>
    <p:sldId id="302" r:id="rId31"/>
    <p:sldId id="304" r:id="rId32"/>
    <p:sldId id="278" r:id="rId33"/>
    <p:sldId id="279" r:id="rId34"/>
    <p:sldId id="281" r:id="rId35"/>
    <p:sldId id="282" r:id="rId36"/>
    <p:sldId id="283" r:id="rId37"/>
    <p:sldId id="280" r:id="rId38"/>
    <p:sldId id="284" r:id="rId39"/>
    <p:sldId id="285" r:id="rId40"/>
    <p:sldId id="306" r:id="rId41"/>
    <p:sldId id="286" r:id="rId42"/>
    <p:sldId id="287" r:id="rId43"/>
    <p:sldId id="295" r:id="rId44"/>
    <p:sldId id="288" r:id="rId45"/>
    <p:sldId id="307" r:id="rId46"/>
    <p:sldId id="289" r:id="rId47"/>
    <p:sldId id="421" r:id="rId48"/>
    <p:sldId id="296" r:id="rId49"/>
    <p:sldId id="290" r:id="rId50"/>
    <p:sldId id="308" r:id="rId51"/>
    <p:sldId id="292" r:id="rId52"/>
    <p:sldId id="293" r:id="rId53"/>
    <p:sldId id="352" r:id="rId54"/>
    <p:sldId id="353" r:id="rId55"/>
    <p:sldId id="385" r:id="rId56"/>
    <p:sldId id="354" r:id="rId57"/>
    <p:sldId id="386" r:id="rId58"/>
    <p:sldId id="395" r:id="rId59"/>
    <p:sldId id="357" r:id="rId60"/>
    <p:sldId id="358" r:id="rId61"/>
    <p:sldId id="359" r:id="rId62"/>
    <p:sldId id="380" r:id="rId63"/>
    <p:sldId id="360" r:id="rId64"/>
    <p:sldId id="387" r:id="rId65"/>
    <p:sldId id="361" r:id="rId66"/>
    <p:sldId id="388" r:id="rId67"/>
    <p:sldId id="362" r:id="rId68"/>
    <p:sldId id="389" r:id="rId69"/>
    <p:sldId id="363" r:id="rId70"/>
    <p:sldId id="396" r:id="rId71"/>
    <p:sldId id="397" r:id="rId72"/>
    <p:sldId id="399" r:id="rId73"/>
    <p:sldId id="400" r:id="rId74"/>
    <p:sldId id="398" r:id="rId75"/>
    <p:sldId id="401" r:id="rId76"/>
    <p:sldId id="422" r:id="rId77"/>
    <p:sldId id="402" r:id="rId78"/>
    <p:sldId id="403" r:id="rId79"/>
    <p:sldId id="404" r:id="rId80"/>
    <p:sldId id="405" r:id="rId81"/>
    <p:sldId id="406" r:id="rId82"/>
    <p:sldId id="408" r:id="rId83"/>
    <p:sldId id="414" r:id="rId84"/>
    <p:sldId id="409" r:id="rId85"/>
    <p:sldId id="415" r:id="rId86"/>
    <p:sldId id="410" r:id="rId87"/>
    <p:sldId id="416" r:id="rId88"/>
    <p:sldId id="412" r:id="rId89"/>
    <p:sldId id="417" r:id="rId90"/>
    <p:sldId id="411" r:id="rId91"/>
    <p:sldId id="418" r:id="rId92"/>
    <p:sldId id="413" r:id="rId93"/>
    <p:sldId id="419" r:id="rId94"/>
    <p:sldId id="407" r:id="rId95"/>
    <p:sldId id="42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5616" autoAdjust="0"/>
  </p:normalViewPr>
  <p:slideViewPr>
    <p:cSldViewPr snapToGrid="0">
      <p:cViewPr varScale="1">
        <p:scale>
          <a:sx n="67" d="100"/>
          <a:sy n="67" d="100"/>
        </p:scale>
        <p:origin x="126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90056-96E8-4269-B483-B27D90EA6ED0}" type="datetimeFigureOut">
              <a:rPr lang="en-US" smtClean="0"/>
              <a:t>9/4/2022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FAECB-E82E-4FCD-B0FF-005FF183BDBD}" type="slidenum">
              <a:rPr lang="en-US" smtClean="0"/>
              <a:t>‹#›</a:t>
            </a:fld>
            <a:endParaRPr lang="en-US"/>
          </a:p>
        </p:txBody>
      </p:sp>
    </p:spTree>
    <p:extLst>
      <p:ext uri="{BB962C8B-B14F-4D97-AF65-F5344CB8AC3E}">
        <p14:creationId xmlns:p14="http://schemas.microsoft.com/office/powerpoint/2010/main" val="423752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1</a:t>
            </a:fld>
            <a:endParaRPr lang="en-US"/>
          </a:p>
        </p:txBody>
      </p:sp>
    </p:spTree>
    <p:extLst>
      <p:ext uri="{BB962C8B-B14F-4D97-AF65-F5344CB8AC3E}">
        <p14:creationId xmlns:p14="http://schemas.microsoft.com/office/powerpoint/2010/main" val="121126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panose="02020603060405020304" pitchFamily="18" charset="0"/>
              </a:rPr>
              <a:t>Sensing something important had happened, he recognized that the screen was responding to the nearby production of an unknown ray transmitted invisibly through the room. He named the new rays “x-rays,” using the mathematical symbol “x” for something unknown. It didn’t take long before almost everyone was taking x-rays of almost everything imaginable.</a:t>
            </a:r>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10</a:t>
            </a:fld>
            <a:endParaRPr lang="en-US"/>
          </a:p>
        </p:txBody>
      </p:sp>
    </p:spTree>
    <p:extLst>
      <p:ext uri="{BB962C8B-B14F-4D97-AF65-F5344CB8AC3E}">
        <p14:creationId xmlns:p14="http://schemas.microsoft.com/office/powerpoint/2010/main" val="168768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anose="02020603060405020304" pitchFamily="18" charset="0"/>
              </a:rPr>
              <a:t>, in which the photographic film was replaced by a photosensitive cassette or plate that could be processed by an electronic reader and the resulting image could be stored in a digital format. This electronic processing no longer required a darkroom to develop the film or a large room to store the films. Countless images could be stored in the space of one spinning hard disk on a computer server. Even more important, the images could be viewed by anyone with the right to do so, anywhere in the world, at any time</a:t>
            </a:r>
          </a:p>
          <a:p>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14</a:t>
            </a:fld>
            <a:endParaRPr lang="en-US"/>
          </a:p>
        </p:txBody>
      </p:sp>
    </p:spTree>
    <p:extLst>
      <p:ext uri="{BB962C8B-B14F-4D97-AF65-F5344CB8AC3E}">
        <p14:creationId xmlns:p14="http://schemas.microsoft.com/office/powerpoint/2010/main" val="335698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anose="02020603060405020304" pitchFamily="18" charset="0"/>
              </a:rPr>
              <a:t>Images produced through the use of ionizing radiation (i.e., the production of x-rays, but without added contrast material such as barium or iodine) are called conventional radiographs or, more often, plain films. ■ The major advantage of conventional radiographs is that the images are relatively inexpensive to produce, can be obtained almost anywhere by using portable or mobile machines, and are still the most widely obtained imaging studies. ■ They require a source to produce the x-rays (the “x-ray machine”), a method to record the image (a film, cassette, or photosensitive plate), and a way to process the recorded image (using either chemicals or a digital reader). ■ Common uses for conventional radiography include the ubiquitous chest x-ray, plain films of the abdomen, and virtually every initial image of the skeletal system to evaluate for fractures or arthritis. ■ The major disadvantages of conventional radiography are the limited range of densities it can demonstrate and that it uses ionizing radiation.</a:t>
            </a:r>
          </a:p>
          <a:p>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20</a:t>
            </a:fld>
            <a:endParaRPr lang="en-US"/>
          </a:p>
        </p:txBody>
      </p:sp>
    </p:spTree>
    <p:extLst>
      <p:ext uri="{BB962C8B-B14F-4D97-AF65-F5344CB8AC3E}">
        <p14:creationId xmlns:p14="http://schemas.microsoft.com/office/powerpoint/2010/main" val="386955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panose="02020603060405020304" pitchFamily="18" charset="0"/>
              </a:rPr>
              <a:t>beam and multiple detectors in various arrays (which themselves rotate continuously around the patient), along with sophisticated computer algorithms to process the data, a large number of two-dimensional, </a:t>
            </a:r>
            <a:r>
              <a:rPr lang="en-US" dirty="0" err="1">
                <a:latin typeface="Times" panose="02020603060405020304" pitchFamily="18" charset="0"/>
              </a:rPr>
              <a:t>slicelike</a:t>
            </a:r>
            <a:r>
              <a:rPr lang="en-US" dirty="0">
                <a:latin typeface="Times" panose="02020603060405020304" pitchFamily="18" charset="0"/>
              </a:rPr>
              <a:t> images (each of which is millimeters in size) can be formatted in multiple imaging planes</a:t>
            </a:r>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27</a:t>
            </a:fld>
            <a:endParaRPr lang="en-US"/>
          </a:p>
        </p:txBody>
      </p:sp>
    </p:spTree>
    <p:extLst>
      <p:ext uri="{BB962C8B-B14F-4D97-AF65-F5344CB8AC3E}">
        <p14:creationId xmlns:p14="http://schemas.microsoft.com/office/powerpoint/2010/main" val="219549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panose="02020603060405020304" pitchFamily="18" charset="0"/>
              </a:rPr>
              <a:t>named after Sir Godfrey Hounsfield, the man credited with developing the first CT scanner (for which he won the Nobel Prize in Medicine in 1979 with Allan Cormack).</a:t>
            </a:r>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32</a:t>
            </a:fld>
            <a:endParaRPr lang="en-US"/>
          </a:p>
        </p:txBody>
      </p:sp>
    </p:spTree>
    <p:extLst>
      <p:ext uri="{BB962C8B-B14F-4D97-AF65-F5344CB8AC3E}">
        <p14:creationId xmlns:p14="http://schemas.microsoft.com/office/powerpoint/2010/main" val="52206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anose="02020603060405020304" pitchFamily="18" charset="0"/>
              </a:rPr>
              <a:t>The CT number will vary according to the density of the tissue scanned and is a measure of how much of the x-ray beam is absorbed by the tissues at each point in the scan. By convention, air is assigned a Hounsfield number of −1000 HU and bone about 400 HU to 600 HU. Fat is −40 to −100 HU, water is 0, and soft tissue is 20 HU to 100 HU</a:t>
            </a:r>
          </a:p>
          <a:p>
            <a:endParaRPr lang="en-US" dirty="0"/>
          </a:p>
        </p:txBody>
      </p:sp>
      <p:sp>
        <p:nvSpPr>
          <p:cNvPr id="4" name="Slide Number Placeholder 3"/>
          <p:cNvSpPr>
            <a:spLocks noGrp="1"/>
          </p:cNvSpPr>
          <p:nvPr>
            <p:ph type="sldNum" sz="quarter" idx="5"/>
          </p:nvPr>
        </p:nvSpPr>
        <p:spPr/>
        <p:txBody>
          <a:bodyPr/>
          <a:lstStyle/>
          <a:p>
            <a:fld id="{F90FAECB-E82E-4FCD-B0FF-005FF183BDBD}" type="slidenum">
              <a:rPr lang="en-US" smtClean="0"/>
              <a:t>33</a:t>
            </a:fld>
            <a:endParaRPr lang="en-US"/>
          </a:p>
        </p:txBody>
      </p:sp>
    </p:spTree>
    <p:extLst>
      <p:ext uri="{BB962C8B-B14F-4D97-AF65-F5344CB8AC3E}">
        <p14:creationId xmlns:p14="http://schemas.microsoft.com/office/powerpoint/2010/main" val="376722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Transmitted radiation is the radiation that passes through the patient and interacts with the detector to create the image (wavy white line in </a:t>
            </a:r>
            <a:r>
              <a:rPr lang="en-US" dirty="0" err="1"/>
              <a:t>eFig</a:t>
            </a:r>
            <a:r>
              <a:rPr lang="en-US" dirty="0"/>
              <a:t>. 1-2). Unfortunately, only about 5% to 15% of the radiation produced by the source becomes transmitted radiation.</a:t>
            </a:r>
          </a:p>
          <a:p>
            <a:endParaRPr lang="en-US" dirty="0"/>
          </a:p>
          <a:p>
            <a:r>
              <a:rPr lang="en-US" dirty="0"/>
              <a:t>Absorbed radiation is the radiation that interacts with the tissues of the patient, depositing its energy in those tissue; it is the source of the patient radiation exposure</a:t>
            </a:r>
          </a:p>
          <a:p>
            <a:endParaRPr lang="en-US" dirty="0"/>
          </a:p>
          <a:p>
            <a:r>
              <a:rPr lang="en-US" dirty="0"/>
              <a:t>Scatter radiation is not transmitted or absorbed by the patient. As radiation passes through the patient, some of the radiation changes its original path, with the scatter leaving the patient along a different course. Scatter radiation can degrade the quality of the image and can be an exposure source to personnel</a:t>
            </a:r>
          </a:p>
        </p:txBody>
      </p:sp>
      <p:sp>
        <p:nvSpPr>
          <p:cNvPr id="4" name="Slide Number Placeholder 3"/>
          <p:cNvSpPr>
            <a:spLocks noGrp="1"/>
          </p:cNvSpPr>
          <p:nvPr>
            <p:ph type="sldNum" sz="quarter" idx="5"/>
          </p:nvPr>
        </p:nvSpPr>
        <p:spPr/>
        <p:txBody>
          <a:bodyPr/>
          <a:lstStyle/>
          <a:p>
            <a:fld id="{F90FAECB-E82E-4FCD-B0FF-005FF183BDBD}" type="slidenum">
              <a:rPr lang="en-US" smtClean="0"/>
              <a:t>71</a:t>
            </a:fld>
            <a:endParaRPr lang="en-US"/>
          </a:p>
        </p:txBody>
      </p:sp>
    </p:spTree>
    <p:extLst>
      <p:ext uri="{BB962C8B-B14F-4D97-AF65-F5344CB8AC3E}">
        <p14:creationId xmlns:p14="http://schemas.microsoft.com/office/powerpoint/2010/main" val="148698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damage that occurs when a threshold level is met. Both the probability and the severity of the effect are proportional to increasing dose, where the dose is usually given in one exposure or several exposures over a very short period of time. These effects occur when the level of radiation-induced cell damage exceeds the cell’s ability to repair the damage. Some examples of deterministic effects and threshold doses. </a:t>
            </a:r>
          </a:p>
          <a:p>
            <a:endParaRPr lang="en-US" dirty="0"/>
          </a:p>
          <a:p>
            <a:r>
              <a:rPr lang="en-US" dirty="0"/>
              <a:t>Stochastic effects (random): Damage that may occur at any level of exposure, without a threshold dose. These effects occur by chance, and while their probability increases with an increasing dose, their severity is independent of the dose. These effects are due to damage of cellular components, usually DNA, by free radicals, leading to abnormal cell function if repair is incomplete or incorrect. Stochastic effects are “invisible damage” and may not manifest until many years after exposure</a:t>
            </a:r>
          </a:p>
        </p:txBody>
      </p:sp>
      <p:sp>
        <p:nvSpPr>
          <p:cNvPr id="4" name="Slide Number Placeholder 3"/>
          <p:cNvSpPr>
            <a:spLocks noGrp="1"/>
          </p:cNvSpPr>
          <p:nvPr>
            <p:ph type="sldNum" sz="quarter" idx="5"/>
          </p:nvPr>
        </p:nvSpPr>
        <p:spPr/>
        <p:txBody>
          <a:bodyPr/>
          <a:lstStyle/>
          <a:p>
            <a:fld id="{F90FAECB-E82E-4FCD-B0FF-005FF183BDBD}" type="slidenum">
              <a:rPr lang="en-US" smtClean="0"/>
              <a:t>75</a:t>
            </a:fld>
            <a:endParaRPr lang="en-US"/>
          </a:p>
        </p:txBody>
      </p:sp>
    </p:spTree>
    <p:extLst>
      <p:ext uri="{BB962C8B-B14F-4D97-AF65-F5344CB8AC3E}">
        <p14:creationId xmlns:p14="http://schemas.microsoft.com/office/powerpoint/2010/main" val="139264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41D1-AA76-4F3D-9566-DA2FE3F72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060C4-0113-4F37-A8E9-39CACF0B54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88EC6-7D53-4316-8AFB-29F8B2A2E463}"/>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5" name="Footer Placeholder 4">
            <a:extLst>
              <a:ext uri="{FF2B5EF4-FFF2-40B4-BE49-F238E27FC236}">
                <a16:creationId xmlns:a16="http://schemas.microsoft.com/office/drawing/2014/main" id="{7E74B925-3553-45C8-83EE-B01E4A402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11D19-8B99-4331-89C5-4C310D73A198}"/>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32854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2872-10CE-40F0-BF05-DF9C01350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725F1-8F26-4FF7-851F-EAC44141E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54C05-D097-4106-9696-3188BD22FEAA}"/>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5" name="Footer Placeholder 4">
            <a:extLst>
              <a:ext uri="{FF2B5EF4-FFF2-40B4-BE49-F238E27FC236}">
                <a16:creationId xmlns:a16="http://schemas.microsoft.com/office/drawing/2014/main" id="{05DA0DE7-500C-48BA-A6A8-4F8FD82A1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29799-EB0A-4AC3-B731-9F1726B94A1F}"/>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284044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F812B-C5B4-41CD-A224-556CFDF7A3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D2F8C4-3272-449E-A14E-6D67AEA741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231B7-FA4D-4B97-9855-B0BE40A46752}"/>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5" name="Footer Placeholder 4">
            <a:extLst>
              <a:ext uri="{FF2B5EF4-FFF2-40B4-BE49-F238E27FC236}">
                <a16:creationId xmlns:a16="http://schemas.microsoft.com/office/drawing/2014/main" id="{25504481-8CFA-44EC-B664-9F91F184F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9B9EB-0540-4F05-AAEE-32AA92EA9357}"/>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287465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B8AB5A-E4C4-4C4A-9522-CCC877B4E7BB}"/>
              </a:ext>
            </a:extLst>
          </p:cNvPr>
          <p:cNvSpPr>
            <a:spLocks noGrp="1"/>
          </p:cNvSpPr>
          <p:nvPr>
            <p:ph type="dt" sz="half" idx="14"/>
          </p:nvPr>
        </p:nvSpPr>
        <p:spPr/>
        <p:txBody>
          <a:bodyPr/>
          <a:lstStyle>
            <a:lvl1pPr>
              <a:defRPr/>
            </a:lvl1pPr>
          </a:lstStyle>
          <a:p>
            <a:pPr>
              <a:defRPr/>
            </a:pPr>
            <a:fld id="{144FBE45-7A44-415F-91A4-D40EFFC24659}" type="datetimeFigureOut">
              <a:rPr lang="en-US"/>
              <a:pPr>
                <a:defRPr/>
              </a:pPr>
              <a:t>9/4/2022</a:t>
            </a:fld>
            <a:endParaRPr lang="en-US"/>
          </a:p>
        </p:txBody>
      </p:sp>
      <p:sp>
        <p:nvSpPr>
          <p:cNvPr id="5" name="Footer Placeholder 4">
            <a:extLst>
              <a:ext uri="{FF2B5EF4-FFF2-40B4-BE49-F238E27FC236}">
                <a16:creationId xmlns:a16="http://schemas.microsoft.com/office/drawing/2014/main" id="{2CF438FF-1644-4797-A371-08D461719A3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BBDA69-B079-44BD-939F-7918CB587C35}"/>
              </a:ext>
            </a:extLst>
          </p:cNvPr>
          <p:cNvSpPr>
            <a:spLocks noGrp="1"/>
          </p:cNvSpPr>
          <p:nvPr>
            <p:ph type="sldNum" sz="quarter" idx="16"/>
          </p:nvPr>
        </p:nvSpPr>
        <p:spPr/>
        <p:txBody>
          <a:bodyPr/>
          <a:lstStyle>
            <a:lvl1pPr>
              <a:defRPr/>
            </a:lvl1pPr>
          </a:lstStyle>
          <a:p>
            <a:pPr>
              <a:defRPr/>
            </a:pPr>
            <a:fld id="{42F44EBA-86E3-4F72-89CE-0E2FE9D997E3}" type="slidenum">
              <a:rPr lang="en-US"/>
              <a:pPr>
                <a:defRPr/>
              </a:pPr>
              <a:t>‹#›</a:t>
            </a:fld>
            <a:endParaRPr lang="en-US"/>
          </a:p>
        </p:txBody>
      </p:sp>
    </p:spTree>
    <p:extLst>
      <p:ext uri="{BB962C8B-B14F-4D97-AF65-F5344CB8AC3E}">
        <p14:creationId xmlns:p14="http://schemas.microsoft.com/office/powerpoint/2010/main" val="32011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FA77-9AE9-414C-B17F-0084B778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8E1982-78E8-4112-9853-7B69C420E6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BA0E6-6A52-407E-9C24-6567859BD96C}"/>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5" name="Footer Placeholder 4">
            <a:extLst>
              <a:ext uri="{FF2B5EF4-FFF2-40B4-BE49-F238E27FC236}">
                <a16:creationId xmlns:a16="http://schemas.microsoft.com/office/drawing/2014/main" id="{F83D80B8-37DA-4EC2-9E62-424F4C86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E443A-EF7C-4ED5-A6EE-19EA6B989D20}"/>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158479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201E-D54B-4CB0-A222-A64D4CC33E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6009E5-C1C6-4ED7-BD8F-A3D61693F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0807F-F4D8-4392-BC17-A139A64DD6A4}"/>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5" name="Footer Placeholder 4">
            <a:extLst>
              <a:ext uri="{FF2B5EF4-FFF2-40B4-BE49-F238E27FC236}">
                <a16:creationId xmlns:a16="http://schemas.microsoft.com/office/drawing/2014/main" id="{02B1013F-426E-4AE4-A9A3-DEBFC532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61139-1B5C-44EA-A628-04541ABF0601}"/>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236757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92B2-61F4-43E8-B13C-063DFDBEF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2230B-2060-4E9B-90B7-415045E1D8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10F12-598B-44DE-A1A6-757C9A32E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173BE-F187-4B55-9155-54DB067E096F}"/>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6" name="Footer Placeholder 5">
            <a:extLst>
              <a:ext uri="{FF2B5EF4-FFF2-40B4-BE49-F238E27FC236}">
                <a16:creationId xmlns:a16="http://schemas.microsoft.com/office/drawing/2014/main" id="{3DD55EB3-AE07-4883-9218-365B321B3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6C82B-3BDF-4EFE-8F58-9AEB2BA93D69}"/>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191729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2B17-6924-4338-913C-78329889A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1C517-DDB1-411A-A147-B8F1649B2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AAD92-2430-4AD3-B5D5-BF7418B7A8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787E0D-53C3-4B2E-B083-53C85F966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8C762-DC1C-49AB-A8A0-AD2DF0B21B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85A77C-D23C-417C-87FE-ECF3056AE580}"/>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8" name="Footer Placeholder 7">
            <a:extLst>
              <a:ext uri="{FF2B5EF4-FFF2-40B4-BE49-F238E27FC236}">
                <a16:creationId xmlns:a16="http://schemas.microsoft.com/office/drawing/2014/main" id="{65B2D19A-F639-4D2B-90D3-7DD23F3D4C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EE8BA-A078-4CFF-8294-F4878F8F2A9C}"/>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188663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A0D8-3782-422B-8DBF-F496695DCE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5EF33-0C96-425D-9A60-6FC2C68349F6}"/>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4" name="Footer Placeholder 3">
            <a:extLst>
              <a:ext uri="{FF2B5EF4-FFF2-40B4-BE49-F238E27FC236}">
                <a16:creationId xmlns:a16="http://schemas.microsoft.com/office/drawing/2014/main" id="{8C794BFF-226D-4BFE-9148-6C7C3702AB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8CF9C-8A23-4F5D-8281-41389775B9A2}"/>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330902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74806-5687-439B-8B4E-5F12651EF4D4}"/>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3" name="Footer Placeholder 2">
            <a:extLst>
              <a:ext uri="{FF2B5EF4-FFF2-40B4-BE49-F238E27FC236}">
                <a16:creationId xmlns:a16="http://schemas.microsoft.com/office/drawing/2014/main" id="{1F39551E-566E-487E-B18D-CE31052D8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70205D-F311-4CCA-A0CC-0598A430A9BA}"/>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234109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8D72-0849-40A7-980A-F674D9CBE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FC3313-F777-4B92-843F-76E27BDB2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5BF01-FC09-483C-9518-BFCEA6288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4606AE-B8D5-46D3-9D7D-C5D825E166BB}"/>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6" name="Footer Placeholder 5">
            <a:extLst>
              <a:ext uri="{FF2B5EF4-FFF2-40B4-BE49-F238E27FC236}">
                <a16:creationId xmlns:a16="http://schemas.microsoft.com/office/drawing/2014/main" id="{13A9B7D8-CF65-4BC0-B0D8-8DA7E838A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85F13-5B9C-49B0-A318-32B1554D41B1}"/>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282366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04C5-AEF9-4CC8-9814-ECEC9FFCF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6703EF-3760-46A7-885D-E44C07458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79C2E3-0404-4E63-A1F7-B4B3CF1B7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66D60-D87E-4E83-A575-245CC4514C89}"/>
              </a:ext>
            </a:extLst>
          </p:cNvPr>
          <p:cNvSpPr>
            <a:spLocks noGrp="1"/>
          </p:cNvSpPr>
          <p:nvPr>
            <p:ph type="dt" sz="half" idx="10"/>
          </p:nvPr>
        </p:nvSpPr>
        <p:spPr/>
        <p:txBody>
          <a:bodyPr/>
          <a:lstStyle/>
          <a:p>
            <a:fld id="{91EA498F-C30F-4155-8FC1-69298456F3B0}" type="datetimeFigureOut">
              <a:rPr lang="en-US" smtClean="0"/>
              <a:t>9/4/2022</a:t>
            </a:fld>
            <a:endParaRPr lang="en-US"/>
          </a:p>
        </p:txBody>
      </p:sp>
      <p:sp>
        <p:nvSpPr>
          <p:cNvPr id="6" name="Footer Placeholder 5">
            <a:extLst>
              <a:ext uri="{FF2B5EF4-FFF2-40B4-BE49-F238E27FC236}">
                <a16:creationId xmlns:a16="http://schemas.microsoft.com/office/drawing/2014/main" id="{2718D084-269F-4CED-95EE-102705CB8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5F697-8CFF-4302-919C-E59CC168EDF7}"/>
              </a:ext>
            </a:extLst>
          </p:cNvPr>
          <p:cNvSpPr>
            <a:spLocks noGrp="1"/>
          </p:cNvSpPr>
          <p:nvPr>
            <p:ph type="sldNum" sz="quarter" idx="12"/>
          </p:nvPr>
        </p:nvSpPr>
        <p:spPr/>
        <p:txBody>
          <a:bodyPr/>
          <a:lstStyle/>
          <a:p>
            <a:fld id="{E18F9106-EAAE-4868-8899-8B746E8FCF9D}" type="slidenum">
              <a:rPr lang="en-US" smtClean="0"/>
              <a:t>‹#›</a:t>
            </a:fld>
            <a:endParaRPr lang="en-US"/>
          </a:p>
        </p:txBody>
      </p:sp>
    </p:spTree>
    <p:extLst>
      <p:ext uri="{BB962C8B-B14F-4D97-AF65-F5344CB8AC3E}">
        <p14:creationId xmlns:p14="http://schemas.microsoft.com/office/powerpoint/2010/main" val="402477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692F3-7F10-4C1C-9759-25721C55B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F0F49-3B48-4056-8B99-D540D6383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314EA-BAF3-4DB1-95CD-E8C1F9C43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A498F-C30F-4155-8FC1-69298456F3B0}" type="datetimeFigureOut">
              <a:rPr lang="en-US" smtClean="0"/>
              <a:t>9/4/2022</a:t>
            </a:fld>
            <a:endParaRPr lang="en-US"/>
          </a:p>
        </p:txBody>
      </p:sp>
      <p:sp>
        <p:nvSpPr>
          <p:cNvPr id="5" name="Footer Placeholder 4">
            <a:extLst>
              <a:ext uri="{FF2B5EF4-FFF2-40B4-BE49-F238E27FC236}">
                <a16:creationId xmlns:a16="http://schemas.microsoft.com/office/drawing/2014/main" id="{A4EB111B-46A3-475E-98C0-4817E6020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6AD6DC-D1A9-4397-8C6B-033D28897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F9106-EAAE-4868-8899-8B746E8FCF9D}" type="slidenum">
              <a:rPr lang="en-US" smtClean="0"/>
              <a:t>‹#›</a:t>
            </a:fld>
            <a:endParaRPr lang="en-US"/>
          </a:p>
        </p:txBody>
      </p:sp>
    </p:spTree>
    <p:extLst>
      <p:ext uri="{BB962C8B-B14F-4D97-AF65-F5344CB8AC3E}">
        <p14:creationId xmlns:p14="http://schemas.microsoft.com/office/powerpoint/2010/main" val="234022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8AE7-436E-495B-895B-1EF35D1B3285}"/>
              </a:ext>
            </a:extLst>
          </p:cNvPr>
          <p:cNvSpPr>
            <a:spLocks noGrp="1"/>
          </p:cNvSpPr>
          <p:nvPr>
            <p:ph type="ctrTitle"/>
          </p:nvPr>
        </p:nvSpPr>
        <p:spPr/>
        <p:txBody>
          <a:bodyPr/>
          <a:lstStyle/>
          <a:p>
            <a:r>
              <a:rPr lang="en-US" dirty="0">
                <a:latin typeface="Times" panose="02020603060405020304" pitchFamily="18" charset="0"/>
              </a:rPr>
              <a:t>Introduction to Radiology</a:t>
            </a:r>
          </a:p>
        </p:txBody>
      </p:sp>
      <p:sp>
        <p:nvSpPr>
          <p:cNvPr id="3" name="Subtitle 2">
            <a:extLst>
              <a:ext uri="{FF2B5EF4-FFF2-40B4-BE49-F238E27FC236}">
                <a16:creationId xmlns:a16="http://schemas.microsoft.com/office/drawing/2014/main" id="{BB37E420-34B3-4DE3-8141-3233E3E17ABE}"/>
              </a:ext>
            </a:extLst>
          </p:cNvPr>
          <p:cNvSpPr>
            <a:spLocks noGrp="1"/>
          </p:cNvSpPr>
          <p:nvPr>
            <p:ph type="subTitle" idx="1"/>
          </p:nvPr>
        </p:nvSpPr>
        <p:spPr/>
        <p:txBody>
          <a:bodyPr/>
          <a:lstStyle/>
          <a:p>
            <a:r>
              <a:rPr lang="en-US" sz="4400" dirty="0" err="1"/>
              <a:t>Jafar</a:t>
            </a:r>
            <a:r>
              <a:rPr lang="en-US" sz="4400" dirty="0"/>
              <a:t> S. </a:t>
            </a:r>
            <a:r>
              <a:rPr lang="en-US" sz="4400" dirty="0" err="1"/>
              <a:t>Sadaqah</a:t>
            </a:r>
            <a:br>
              <a:rPr lang="en-US" dirty="0"/>
            </a:br>
            <a:r>
              <a:rPr lang="en-US" dirty="0"/>
              <a:t>Radiology department </a:t>
            </a:r>
          </a:p>
          <a:p>
            <a:r>
              <a:rPr lang="en-US" dirty="0"/>
              <a:t>Jordan University Hospital </a:t>
            </a:r>
          </a:p>
        </p:txBody>
      </p:sp>
    </p:spTree>
    <p:extLst>
      <p:ext uri="{BB962C8B-B14F-4D97-AF65-F5344CB8AC3E}">
        <p14:creationId xmlns:p14="http://schemas.microsoft.com/office/powerpoint/2010/main" val="343388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81B8-38A7-495C-98E5-41D3E139BC7B}"/>
              </a:ext>
            </a:extLst>
          </p:cNvPr>
          <p:cNvSpPr>
            <a:spLocks noGrp="1"/>
          </p:cNvSpPr>
          <p:nvPr>
            <p:ph type="title"/>
          </p:nvPr>
        </p:nvSpPr>
        <p:spPr>
          <a:xfrm>
            <a:off x="392430" y="324512"/>
            <a:ext cx="10515600" cy="1325563"/>
          </a:xfrm>
        </p:spPr>
        <p:txBody>
          <a:bodyPr/>
          <a:lstStyle/>
          <a:p>
            <a:r>
              <a:rPr lang="en-US" dirty="0">
                <a:latin typeface="Times" panose="02020603060405020304" pitchFamily="18" charset="0"/>
              </a:rPr>
              <a:t>First Image.</a:t>
            </a:r>
          </a:p>
        </p:txBody>
      </p:sp>
      <p:sp>
        <p:nvSpPr>
          <p:cNvPr id="3" name="Content Placeholder 2">
            <a:extLst>
              <a:ext uri="{FF2B5EF4-FFF2-40B4-BE49-F238E27FC236}">
                <a16:creationId xmlns:a16="http://schemas.microsoft.com/office/drawing/2014/main" id="{DD06E928-921A-4973-841E-0BE04B615D79}"/>
              </a:ext>
            </a:extLst>
          </p:cNvPr>
          <p:cNvSpPr>
            <a:spLocks noGrp="1"/>
          </p:cNvSpPr>
          <p:nvPr>
            <p:ph idx="1"/>
          </p:nvPr>
        </p:nvSpPr>
        <p:spPr>
          <a:xfrm>
            <a:off x="392430" y="1786228"/>
            <a:ext cx="4396740" cy="4351338"/>
          </a:xfrm>
        </p:spPr>
        <p:txBody>
          <a:bodyPr>
            <a:normAutofit lnSpcReduction="10000"/>
          </a:bodyPr>
          <a:lstStyle/>
          <a:p>
            <a:r>
              <a:rPr lang="en-US" dirty="0">
                <a:latin typeface="Times" panose="02020603060405020304" pitchFamily="18" charset="0"/>
              </a:rPr>
              <a:t>In 1895, </a:t>
            </a:r>
            <a:r>
              <a:rPr lang="en-US" dirty="0" err="1">
                <a:latin typeface="Times" panose="02020603060405020304" pitchFamily="18" charset="0"/>
              </a:rPr>
              <a:t>Wilihelm</a:t>
            </a:r>
            <a:r>
              <a:rPr lang="en-US" dirty="0">
                <a:latin typeface="Times" panose="02020603060405020304" pitchFamily="18" charset="0"/>
              </a:rPr>
              <a:t> </a:t>
            </a:r>
            <a:r>
              <a:rPr lang="en-US" dirty="0" err="1">
                <a:latin typeface="Times" panose="02020603060405020304" pitchFamily="18" charset="0"/>
              </a:rPr>
              <a:t>Röntgen</a:t>
            </a:r>
            <a:r>
              <a:rPr lang="en-US" dirty="0">
                <a:latin typeface="Times" panose="02020603060405020304" pitchFamily="18" charset="0"/>
              </a:rPr>
              <a:t> (or Roentgen), working in a darkened laboratory in Würzburg, Germany, noticed that a screen painted with a fluorescent material in the same room, but a few feet from a cathode ray tube he had energized and made lightproof, started to glow (fluoresce). </a:t>
            </a:r>
          </a:p>
        </p:txBody>
      </p:sp>
      <p:pic>
        <p:nvPicPr>
          <p:cNvPr id="7" name="Picture 2" descr="Image result for first xray">
            <a:extLst>
              <a:ext uri="{FF2B5EF4-FFF2-40B4-BE49-F238E27FC236}">
                <a16:creationId xmlns:a16="http://schemas.microsoft.com/office/drawing/2014/main" id="{1A065D84-3301-47EE-AF3E-0721914D0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620" y="0"/>
            <a:ext cx="68280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18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CAC4B-5C2A-410B-B256-A194F45D9EFC}"/>
              </a:ext>
            </a:extLst>
          </p:cNvPr>
          <p:cNvSpPr>
            <a:spLocks noGrp="1"/>
          </p:cNvSpPr>
          <p:nvPr>
            <p:ph idx="1"/>
          </p:nvPr>
        </p:nvSpPr>
        <p:spPr>
          <a:xfrm>
            <a:off x="0" y="1231264"/>
            <a:ext cx="4692594" cy="5729605"/>
          </a:xfrm>
        </p:spPr>
        <p:txBody>
          <a:bodyPr/>
          <a:lstStyle/>
          <a:p>
            <a:r>
              <a:rPr lang="en-US" dirty="0">
                <a:latin typeface="Times" panose="02020603060405020304" pitchFamily="18" charset="0"/>
              </a:rPr>
              <a:t>For about 100 years after that, radiographic images survived their brief birth as a burst of ionizing radiation nestled comfortably on a piece of film. In some places, film is the medium still used, but it’s much less common.</a:t>
            </a:r>
          </a:p>
        </p:txBody>
      </p:sp>
      <p:pic>
        <p:nvPicPr>
          <p:cNvPr id="5" name="Picture 2" descr="Diagnostic Imaging — Vet Nursing Education">
            <a:extLst>
              <a:ext uri="{FF2B5EF4-FFF2-40B4-BE49-F238E27FC236}">
                <a16:creationId xmlns:a16="http://schemas.microsoft.com/office/drawing/2014/main" id="{4B9DF69B-F213-47F4-A8C8-D435934AA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743" y="0"/>
            <a:ext cx="71972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1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7FB13-677D-4A42-B264-F6DFFDE43BCD}"/>
              </a:ext>
            </a:extLst>
          </p:cNvPr>
          <p:cNvSpPr>
            <a:spLocks noGrp="1"/>
          </p:cNvSpPr>
          <p:nvPr>
            <p:ph idx="1"/>
          </p:nvPr>
        </p:nvSpPr>
        <p:spPr>
          <a:xfrm>
            <a:off x="0" y="320040"/>
            <a:ext cx="5874509" cy="6858000"/>
          </a:xfrm>
        </p:spPr>
        <p:txBody>
          <a:bodyPr>
            <a:normAutofit/>
          </a:bodyPr>
          <a:lstStyle/>
          <a:p>
            <a:r>
              <a:rPr lang="en-US" dirty="0">
                <a:latin typeface="Times" panose="02020603060405020304" pitchFamily="18" charset="0"/>
              </a:rPr>
              <a:t>Today, like in 1895, conventional radiographic images (usually shortened to x-rays) are produced by a combination of ionizing radiation and light striking a photosensitive surface, which, in turn, produces a latent image that is subsequently processed. At first, the processing of film was carried out in a darkroom containing trays with various chemicals; the films were then, literally, hung out and then up to dry</a:t>
            </a:r>
          </a:p>
        </p:txBody>
      </p:sp>
      <p:pic>
        <p:nvPicPr>
          <p:cNvPr id="1026" name="Picture 2" descr="MEDICAL PHYSICS INTERNATIONAL">
            <a:extLst>
              <a:ext uri="{FF2B5EF4-FFF2-40B4-BE49-F238E27FC236}">
                <a16:creationId xmlns:a16="http://schemas.microsoft.com/office/drawing/2014/main" id="{3973DE57-EEB1-4366-AFB5-10C67266F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509" y="0"/>
            <a:ext cx="63174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5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880CA-47CC-483F-9A39-44B9EB3F44D2}"/>
              </a:ext>
            </a:extLst>
          </p:cNvPr>
          <p:cNvPicPr>
            <a:picLocks noChangeAspect="1"/>
          </p:cNvPicPr>
          <p:nvPr/>
        </p:nvPicPr>
        <p:blipFill>
          <a:blip r:embed="rId2"/>
          <a:stretch>
            <a:fillRect/>
          </a:stretch>
        </p:blipFill>
        <p:spPr>
          <a:xfrm>
            <a:off x="2505074" y="0"/>
            <a:ext cx="6863715" cy="6830233"/>
          </a:xfrm>
          <a:prstGeom prst="rect">
            <a:avLst/>
          </a:prstGeom>
        </p:spPr>
      </p:pic>
    </p:spTree>
    <p:extLst>
      <p:ext uri="{BB962C8B-B14F-4D97-AF65-F5344CB8AC3E}">
        <p14:creationId xmlns:p14="http://schemas.microsoft.com/office/powerpoint/2010/main" val="196359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1F00B-3749-45EE-8EA4-8B5752D56A0D}"/>
              </a:ext>
            </a:extLst>
          </p:cNvPr>
          <p:cNvSpPr>
            <a:spLocks noGrp="1"/>
          </p:cNvSpPr>
          <p:nvPr>
            <p:ph idx="1"/>
          </p:nvPr>
        </p:nvSpPr>
        <p:spPr>
          <a:xfrm>
            <a:off x="3055620" y="122555"/>
            <a:ext cx="6385560" cy="4351338"/>
          </a:xfrm>
        </p:spPr>
        <p:txBody>
          <a:bodyPr/>
          <a:lstStyle/>
          <a:p>
            <a:pPr marL="0" indent="0">
              <a:buNone/>
            </a:pPr>
            <a:r>
              <a:rPr lang="en-US" dirty="0">
                <a:latin typeface="Times" panose="02020603060405020304" pitchFamily="18" charset="0"/>
              </a:rPr>
              <a:t>Digital radiography came into being</a:t>
            </a:r>
          </a:p>
        </p:txBody>
      </p:sp>
      <p:pic>
        <p:nvPicPr>
          <p:cNvPr id="8" name="Picture 7">
            <a:extLst>
              <a:ext uri="{FF2B5EF4-FFF2-40B4-BE49-F238E27FC236}">
                <a16:creationId xmlns:a16="http://schemas.microsoft.com/office/drawing/2014/main" id="{240DE144-A18E-4FD1-B2D7-46B847EA2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9" y="605790"/>
            <a:ext cx="10397137" cy="6129655"/>
          </a:xfrm>
          <a:prstGeom prst="rect">
            <a:avLst/>
          </a:prstGeom>
        </p:spPr>
      </p:pic>
    </p:spTree>
    <p:extLst>
      <p:ext uri="{BB962C8B-B14F-4D97-AF65-F5344CB8AC3E}">
        <p14:creationId xmlns:p14="http://schemas.microsoft.com/office/powerpoint/2010/main" val="104805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63B4-3F3A-4313-97D7-880B07F4E9D1}"/>
              </a:ext>
            </a:extLst>
          </p:cNvPr>
          <p:cNvSpPr>
            <a:spLocks noGrp="1"/>
          </p:cNvSpPr>
          <p:nvPr>
            <p:ph type="title"/>
          </p:nvPr>
        </p:nvSpPr>
        <p:spPr>
          <a:xfrm>
            <a:off x="838200" y="321582"/>
            <a:ext cx="10515600" cy="1325563"/>
          </a:xfrm>
        </p:spPr>
        <p:txBody>
          <a:bodyPr/>
          <a:lstStyle/>
          <a:p>
            <a:r>
              <a:rPr lang="en-US" dirty="0">
                <a:latin typeface="Times" panose="02020603060405020304" pitchFamily="18" charset="0"/>
              </a:rPr>
              <a:t>PACS</a:t>
            </a:r>
          </a:p>
        </p:txBody>
      </p:sp>
      <p:sp>
        <p:nvSpPr>
          <p:cNvPr id="3" name="Content Placeholder 2">
            <a:extLst>
              <a:ext uri="{FF2B5EF4-FFF2-40B4-BE49-F238E27FC236}">
                <a16:creationId xmlns:a16="http://schemas.microsoft.com/office/drawing/2014/main" id="{3BC95BB8-E2B5-4591-B04E-45D8AF137FF3}"/>
              </a:ext>
            </a:extLst>
          </p:cNvPr>
          <p:cNvSpPr>
            <a:spLocks noGrp="1"/>
          </p:cNvSpPr>
          <p:nvPr>
            <p:ph idx="1"/>
          </p:nvPr>
        </p:nvSpPr>
        <p:spPr/>
        <p:txBody>
          <a:bodyPr/>
          <a:lstStyle/>
          <a:p>
            <a:r>
              <a:rPr lang="en-US" dirty="0">
                <a:latin typeface="Times" panose="02020603060405020304" pitchFamily="18" charset="0"/>
              </a:rPr>
              <a:t>The images were maintained on computer servers, where they could be stored and archived for posterity and from which they could be communicated to others. This system is referred to as PACS, which stands for picture archiving, communications, and storage.</a:t>
            </a:r>
          </a:p>
        </p:txBody>
      </p:sp>
    </p:spTree>
    <p:extLst>
      <p:ext uri="{BB962C8B-B14F-4D97-AF65-F5344CB8AC3E}">
        <p14:creationId xmlns:p14="http://schemas.microsoft.com/office/powerpoint/2010/main" val="2283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8D7D-75B4-4C65-850A-B12CCD35DDD6}"/>
              </a:ext>
            </a:extLst>
          </p:cNvPr>
          <p:cNvSpPr>
            <a:spLocks noGrp="1"/>
          </p:cNvSpPr>
          <p:nvPr>
            <p:ph type="title"/>
          </p:nvPr>
        </p:nvSpPr>
        <p:spPr/>
        <p:txBody>
          <a:bodyPr/>
          <a:lstStyle/>
          <a:p>
            <a:endParaRPr lang="en-US" dirty="0">
              <a:latin typeface="Times" panose="02020603060405020304" pitchFamily="18" charset="0"/>
            </a:endParaRPr>
          </a:p>
        </p:txBody>
      </p:sp>
      <p:sp>
        <p:nvSpPr>
          <p:cNvPr id="3" name="Content Placeholder 2">
            <a:extLst>
              <a:ext uri="{FF2B5EF4-FFF2-40B4-BE49-F238E27FC236}">
                <a16:creationId xmlns:a16="http://schemas.microsoft.com/office/drawing/2014/main" id="{522F4DE4-8D57-4A91-808A-F70ECB2A17B0}"/>
              </a:ext>
            </a:extLst>
          </p:cNvPr>
          <p:cNvSpPr>
            <a:spLocks noGrp="1"/>
          </p:cNvSpPr>
          <p:nvPr>
            <p:ph idx="1"/>
          </p:nvPr>
        </p:nvSpPr>
        <p:spPr/>
        <p:txBody>
          <a:bodyPr/>
          <a:lstStyle/>
          <a:p>
            <a:r>
              <a:rPr lang="en-US" dirty="0">
                <a:latin typeface="Times" panose="02020603060405020304" pitchFamily="18" charset="0"/>
              </a:rPr>
              <a:t>Using PACS systems, images created using all modalities can be stored and retrieved. Conventional radiography, computed tomography (CT), ultrasonography, magnetic resonance imaging (MRI), fluoroscopy, and nuclear medicine are examples of images that can be stored in this way.</a:t>
            </a:r>
          </a:p>
        </p:txBody>
      </p:sp>
    </p:spTree>
    <p:extLst>
      <p:ext uri="{BB962C8B-B14F-4D97-AF65-F5344CB8AC3E}">
        <p14:creationId xmlns:p14="http://schemas.microsoft.com/office/powerpoint/2010/main" val="118941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E6F4-812F-44B3-A86D-3DA1C17190B7}"/>
              </a:ext>
            </a:extLst>
          </p:cNvPr>
          <p:cNvSpPr>
            <a:spLocks noGrp="1"/>
          </p:cNvSpPr>
          <p:nvPr>
            <p:ph type="title"/>
          </p:nvPr>
        </p:nvSpPr>
        <p:spPr/>
        <p:txBody>
          <a:bodyPr/>
          <a:lstStyle/>
          <a:p>
            <a:endParaRPr lang="en-US" dirty="0">
              <a:latin typeface="Times" panose="02020603060405020304" pitchFamily="18" charset="0"/>
            </a:endParaRPr>
          </a:p>
        </p:txBody>
      </p:sp>
      <p:sp>
        <p:nvSpPr>
          <p:cNvPr id="3" name="Content Placeholder 2">
            <a:extLst>
              <a:ext uri="{FF2B5EF4-FFF2-40B4-BE49-F238E27FC236}">
                <a16:creationId xmlns:a16="http://schemas.microsoft.com/office/drawing/2014/main" id="{632D02AF-6932-4814-9BBB-5C561EDC42F8}"/>
              </a:ext>
            </a:extLst>
          </p:cNvPr>
          <p:cNvSpPr>
            <a:spLocks noGrp="1"/>
          </p:cNvSpPr>
          <p:nvPr>
            <p:ph idx="1"/>
          </p:nvPr>
        </p:nvSpPr>
        <p:spPr>
          <a:xfrm>
            <a:off x="838200" y="1836511"/>
            <a:ext cx="10515600" cy="4351338"/>
          </a:xfrm>
        </p:spPr>
        <p:txBody>
          <a:bodyPr/>
          <a:lstStyle/>
          <a:p>
            <a:r>
              <a:rPr lang="en-US" sz="2800" dirty="0">
                <a:latin typeface="Times" panose="02020603060405020304" pitchFamily="18" charset="0"/>
              </a:rPr>
              <a:t>Radiology is medical specialty using medical imaging technologies to diagnose and treat the patient.</a:t>
            </a:r>
          </a:p>
          <a:p>
            <a:endParaRPr lang="en-US" dirty="0">
              <a:latin typeface="Times" panose="02020603060405020304" pitchFamily="18" charset="0"/>
            </a:endParaRPr>
          </a:p>
          <a:p>
            <a:pPr marL="0" indent="0">
              <a:buNone/>
            </a:pPr>
            <a:endParaRPr lang="en-US" sz="2800" dirty="0">
              <a:latin typeface="Times" panose="02020603060405020304" pitchFamily="18" charset="0"/>
            </a:endParaRPr>
          </a:p>
          <a:p>
            <a:pPr eaLnBrk="1" fontAlgn="auto" hangingPunct="1">
              <a:defRPr/>
            </a:pPr>
            <a:r>
              <a:rPr lang="en-US" sz="2400" dirty="0">
                <a:latin typeface="Times" panose="02020603060405020304" pitchFamily="18" charset="0"/>
              </a:rPr>
              <a:t>Medical imaging: Is non-invasive visualization of internal organs.</a:t>
            </a:r>
          </a:p>
          <a:p>
            <a:pPr lvl="1" eaLnBrk="1" fontAlgn="auto" hangingPunct="1">
              <a:defRPr/>
            </a:pPr>
            <a:r>
              <a:rPr lang="en-US" sz="2400" dirty="0">
                <a:latin typeface="Times" panose="02020603060405020304" pitchFamily="18" charset="0"/>
              </a:rPr>
              <a:t>Requires recognition of NORMAL anatomy.</a:t>
            </a:r>
          </a:p>
          <a:p>
            <a:pPr lvl="1" eaLnBrk="1" fontAlgn="auto" hangingPunct="1">
              <a:defRPr/>
            </a:pPr>
            <a:r>
              <a:rPr lang="en-US" sz="2400" dirty="0">
                <a:latin typeface="Times" panose="02020603060405020304" pitchFamily="18" charset="0"/>
              </a:rPr>
              <a:t>It’s primary purpose is to identify pathologic conditions.</a:t>
            </a:r>
          </a:p>
          <a:p>
            <a:endParaRPr lang="en-US" sz="2800" dirty="0">
              <a:latin typeface="Times" panose="02020603060405020304" pitchFamily="18" charset="0"/>
            </a:endParaRPr>
          </a:p>
          <a:p>
            <a:endParaRPr lang="en-US" dirty="0">
              <a:latin typeface="Times" panose="02020603060405020304" pitchFamily="18" charset="0"/>
            </a:endParaRPr>
          </a:p>
        </p:txBody>
      </p:sp>
    </p:spTree>
    <p:extLst>
      <p:ext uri="{BB962C8B-B14F-4D97-AF65-F5344CB8AC3E}">
        <p14:creationId xmlns:p14="http://schemas.microsoft.com/office/powerpoint/2010/main" val="350193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DB6E-F698-44E8-B0CD-8574163C76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8E32A2-7454-4586-A266-1C099AF974DB}"/>
              </a:ext>
            </a:extLst>
          </p:cNvPr>
          <p:cNvSpPr>
            <a:spLocks noGrp="1"/>
          </p:cNvSpPr>
          <p:nvPr>
            <p:ph idx="1"/>
          </p:nvPr>
        </p:nvSpPr>
        <p:spPr/>
        <p:txBody>
          <a:bodyPr/>
          <a:lstStyle/>
          <a:p>
            <a:endParaRPr lang="en-US"/>
          </a:p>
        </p:txBody>
      </p:sp>
      <p:pic>
        <p:nvPicPr>
          <p:cNvPr id="4" name="Content Placeholder 6">
            <a:extLst>
              <a:ext uri="{FF2B5EF4-FFF2-40B4-BE49-F238E27FC236}">
                <a16:creationId xmlns:a16="http://schemas.microsoft.com/office/drawing/2014/main" id="{7BBE24BC-8F07-4101-9CF6-E4F14E791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914" y="34625"/>
            <a:ext cx="7032171" cy="6788750"/>
          </a:xfrm>
          <a:prstGeom prst="rect">
            <a:avLst/>
          </a:prstGeom>
        </p:spPr>
      </p:pic>
    </p:spTree>
    <p:extLst>
      <p:ext uri="{BB962C8B-B14F-4D97-AF65-F5344CB8AC3E}">
        <p14:creationId xmlns:p14="http://schemas.microsoft.com/office/powerpoint/2010/main" val="31696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gure 1 | Medical Image Analysis using Convolutional Neural Networks: A  Review | SpringerLink">
            <a:extLst>
              <a:ext uri="{FF2B5EF4-FFF2-40B4-BE49-F238E27FC236}">
                <a16:creationId xmlns:a16="http://schemas.microsoft.com/office/drawing/2014/main" id="{03935911-5048-402D-AEF7-14C433B18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7" y="91130"/>
            <a:ext cx="6863670" cy="667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185D0-570A-472E-A57E-3E45F51C8FF1}"/>
              </a:ext>
            </a:extLst>
          </p:cNvPr>
          <p:cNvSpPr>
            <a:spLocks noGrp="1"/>
          </p:cNvSpPr>
          <p:nvPr>
            <p:ph idx="1"/>
          </p:nvPr>
        </p:nvSpPr>
        <p:spPr>
          <a:xfrm>
            <a:off x="163830" y="2968625"/>
            <a:ext cx="12683490" cy="4351338"/>
          </a:xfrm>
        </p:spPr>
        <p:txBody>
          <a:bodyPr>
            <a:normAutofit/>
          </a:bodyPr>
          <a:lstStyle/>
          <a:p>
            <a:pPr marL="0" indent="0">
              <a:buNone/>
            </a:pPr>
            <a:r>
              <a:rPr lang="en-US" sz="3600" dirty="0">
                <a:latin typeface="Times" panose="02020603060405020304" pitchFamily="18" charset="0"/>
              </a:rPr>
              <a:t>It’s always exciting when a class starts out with a surprise quiz. </a:t>
            </a:r>
          </a:p>
        </p:txBody>
      </p:sp>
    </p:spTree>
    <p:extLst>
      <p:ext uri="{BB962C8B-B14F-4D97-AF65-F5344CB8AC3E}">
        <p14:creationId xmlns:p14="http://schemas.microsoft.com/office/powerpoint/2010/main" val="41442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5878-C905-4A0F-AA6C-8B0308CC5BFD}"/>
              </a:ext>
            </a:extLst>
          </p:cNvPr>
          <p:cNvSpPr>
            <a:spLocks noGrp="1"/>
          </p:cNvSpPr>
          <p:nvPr>
            <p:ph type="title"/>
          </p:nvPr>
        </p:nvSpPr>
        <p:spPr/>
        <p:txBody>
          <a:bodyPr/>
          <a:lstStyle/>
          <a:p>
            <a:r>
              <a:rPr lang="en-US" dirty="0">
                <a:latin typeface="Times" panose="02020603060405020304" pitchFamily="18" charset="0"/>
              </a:rPr>
              <a:t>CONVENTIONAL RADIOGRAPHY </a:t>
            </a:r>
          </a:p>
        </p:txBody>
      </p:sp>
      <p:sp>
        <p:nvSpPr>
          <p:cNvPr id="3" name="Content Placeholder 2">
            <a:extLst>
              <a:ext uri="{FF2B5EF4-FFF2-40B4-BE49-F238E27FC236}">
                <a16:creationId xmlns:a16="http://schemas.microsoft.com/office/drawing/2014/main" id="{169B5580-2137-4941-B528-38425D78BF15}"/>
              </a:ext>
            </a:extLst>
          </p:cNvPr>
          <p:cNvSpPr>
            <a:spLocks noGrp="1"/>
          </p:cNvSpPr>
          <p:nvPr>
            <p:ph idx="1"/>
          </p:nvPr>
        </p:nvSpPr>
        <p:spPr/>
        <p:txBody>
          <a:bodyPr>
            <a:normAutofit/>
          </a:bodyPr>
          <a:lstStyle/>
          <a:p>
            <a:r>
              <a:rPr lang="en-US" dirty="0">
                <a:latin typeface="Times" panose="02020603060405020304" pitchFamily="18" charset="0"/>
              </a:rPr>
              <a:t>Images produced through the use of ionizing radiation.</a:t>
            </a:r>
          </a:p>
          <a:p>
            <a:r>
              <a:rPr lang="en-US" dirty="0">
                <a:latin typeface="Times" panose="02020603060405020304" pitchFamily="18" charset="0"/>
              </a:rPr>
              <a:t>Advantage: Relatively inexpensive, can be obtained almost anywhere by using portable or mobile machines, and are still the most widely obtained imaging studies. </a:t>
            </a:r>
          </a:p>
          <a:p>
            <a:r>
              <a:rPr lang="en-US" dirty="0">
                <a:latin typeface="Times" panose="02020603060405020304" pitchFamily="18" charset="0"/>
              </a:rPr>
              <a:t>They require a source to produce the x-rays (the “x-ray machine”), a method to record the image (a film, cassette, or photosensitive plate), and a way to process the recorded image (using either chemicals or a digital reader). </a:t>
            </a:r>
          </a:p>
        </p:txBody>
      </p:sp>
    </p:spTree>
    <p:extLst>
      <p:ext uri="{BB962C8B-B14F-4D97-AF65-F5344CB8AC3E}">
        <p14:creationId xmlns:p14="http://schemas.microsoft.com/office/powerpoint/2010/main" val="245467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CC95-AA26-4FC7-94F6-08DB142D20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8B359E-F804-4220-A728-7D0445104C20}"/>
              </a:ext>
            </a:extLst>
          </p:cNvPr>
          <p:cNvSpPr>
            <a:spLocks noGrp="1"/>
          </p:cNvSpPr>
          <p:nvPr>
            <p:ph idx="1"/>
          </p:nvPr>
        </p:nvSpPr>
        <p:spPr/>
        <p:txBody>
          <a:bodyPr/>
          <a:lstStyle/>
          <a:p>
            <a:endParaRPr lang="en-US"/>
          </a:p>
        </p:txBody>
      </p:sp>
      <p:pic>
        <p:nvPicPr>
          <p:cNvPr id="1026" name="Picture 2" descr="X-rays and ionizing radiation">
            <a:extLst>
              <a:ext uri="{FF2B5EF4-FFF2-40B4-BE49-F238E27FC236}">
                <a16:creationId xmlns:a16="http://schemas.microsoft.com/office/drawing/2014/main" id="{30EE4F20-1FAF-4913-BC53-344511A9F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755" y="96282"/>
            <a:ext cx="9254490" cy="666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6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2D897-0C65-4AEC-8514-58B7592FA0CC}"/>
              </a:ext>
            </a:extLst>
          </p:cNvPr>
          <p:cNvSpPr>
            <a:spLocks noGrp="1"/>
          </p:cNvSpPr>
          <p:nvPr>
            <p:ph idx="1"/>
          </p:nvPr>
        </p:nvSpPr>
        <p:spPr>
          <a:xfrm>
            <a:off x="0" y="1992086"/>
            <a:ext cx="12192000" cy="4351338"/>
          </a:xfrm>
        </p:spPr>
        <p:txBody>
          <a:bodyPr/>
          <a:lstStyle/>
          <a:p>
            <a:r>
              <a:rPr lang="en-US" dirty="0">
                <a:latin typeface="Times" panose="02020603060405020304" pitchFamily="18" charset="0"/>
              </a:rPr>
              <a:t> Common uses for conventional radiography include the ubiquitous chest x-ray, plain films of the abdomen, and virtually every initial image of the skeletal system to evaluate for fractures or arthritis. </a:t>
            </a:r>
          </a:p>
          <a:p>
            <a:r>
              <a:rPr lang="en-US" dirty="0">
                <a:latin typeface="Times" panose="02020603060405020304" pitchFamily="18" charset="0"/>
              </a:rPr>
              <a:t>The major disadvantages of conventional radiography are the limited range of densities it can demonstrate and that it uses ionizing radiation.</a:t>
            </a:r>
            <a:endParaRPr lang="en-US" dirty="0"/>
          </a:p>
        </p:txBody>
      </p:sp>
    </p:spTree>
    <p:extLst>
      <p:ext uri="{BB962C8B-B14F-4D97-AF65-F5344CB8AC3E}">
        <p14:creationId xmlns:p14="http://schemas.microsoft.com/office/powerpoint/2010/main" val="370185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8F2D-5507-47FA-9C6D-DDA67D47C73F}"/>
              </a:ext>
            </a:extLst>
          </p:cNvPr>
          <p:cNvSpPr>
            <a:spLocks noGrp="1"/>
          </p:cNvSpPr>
          <p:nvPr>
            <p:ph type="title"/>
          </p:nvPr>
        </p:nvSpPr>
        <p:spPr>
          <a:xfrm>
            <a:off x="1458685" y="2389868"/>
            <a:ext cx="10515600" cy="1325563"/>
          </a:xfrm>
        </p:spPr>
        <p:txBody>
          <a:bodyPr>
            <a:normAutofit/>
          </a:bodyPr>
          <a:lstStyle/>
          <a:p>
            <a:r>
              <a:rPr lang="en-US" sz="7200" dirty="0">
                <a:latin typeface="Times" panose="02020603060405020304" pitchFamily="18" charset="0"/>
              </a:rPr>
              <a:t>The five basic densities </a:t>
            </a:r>
          </a:p>
        </p:txBody>
      </p:sp>
    </p:spTree>
    <p:extLst>
      <p:ext uri="{BB962C8B-B14F-4D97-AF65-F5344CB8AC3E}">
        <p14:creationId xmlns:p14="http://schemas.microsoft.com/office/powerpoint/2010/main" val="211908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FCE8-479F-48B4-8394-F8DE1D45BE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DBEFE5-6329-420F-B25F-C2D1E53D243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C1607B1-B464-48DE-88EE-7FE261A8168A}"/>
              </a:ext>
            </a:extLst>
          </p:cNvPr>
          <p:cNvPicPr>
            <a:picLocks noChangeAspect="1"/>
          </p:cNvPicPr>
          <p:nvPr/>
        </p:nvPicPr>
        <p:blipFill>
          <a:blip r:embed="rId2"/>
          <a:stretch>
            <a:fillRect/>
          </a:stretch>
        </p:blipFill>
        <p:spPr>
          <a:xfrm>
            <a:off x="0" y="0"/>
            <a:ext cx="12192000" cy="6859853"/>
          </a:xfrm>
          <a:prstGeom prst="rect">
            <a:avLst/>
          </a:prstGeom>
        </p:spPr>
      </p:pic>
    </p:spTree>
    <p:extLst>
      <p:ext uri="{BB962C8B-B14F-4D97-AF65-F5344CB8AC3E}">
        <p14:creationId xmlns:p14="http://schemas.microsoft.com/office/powerpoint/2010/main" val="3448008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94AF-F6BB-4526-B2A7-5AF67730B7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7C37EB-C3F2-4A84-B16A-54AC3386D3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C8B9C25-565D-486F-B398-C399D98AA1A0}"/>
              </a:ext>
            </a:extLst>
          </p:cNvPr>
          <p:cNvPicPr>
            <a:picLocks noChangeAspect="1"/>
          </p:cNvPicPr>
          <p:nvPr/>
        </p:nvPicPr>
        <p:blipFill>
          <a:blip r:embed="rId2"/>
          <a:stretch>
            <a:fillRect/>
          </a:stretch>
        </p:blipFill>
        <p:spPr>
          <a:xfrm>
            <a:off x="183452" y="0"/>
            <a:ext cx="11950160" cy="6858000"/>
          </a:xfrm>
          <a:prstGeom prst="rect">
            <a:avLst/>
          </a:prstGeom>
        </p:spPr>
      </p:pic>
    </p:spTree>
    <p:extLst>
      <p:ext uri="{BB962C8B-B14F-4D97-AF65-F5344CB8AC3E}">
        <p14:creationId xmlns:p14="http://schemas.microsoft.com/office/powerpoint/2010/main" val="44506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C12BD-8951-4DA6-BBB8-E500DAF2B740}"/>
              </a:ext>
            </a:extLst>
          </p:cNvPr>
          <p:cNvSpPr>
            <a:spLocks noGrp="1"/>
          </p:cNvSpPr>
          <p:nvPr>
            <p:ph idx="1"/>
          </p:nvPr>
        </p:nvSpPr>
        <p:spPr>
          <a:xfrm>
            <a:off x="0" y="228600"/>
            <a:ext cx="5889171" cy="6629400"/>
          </a:xfrm>
        </p:spPr>
        <p:txBody>
          <a:bodyPr>
            <a:normAutofit/>
          </a:bodyPr>
          <a:lstStyle/>
          <a:p>
            <a:r>
              <a:rPr lang="en-US" dirty="0">
                <a:latin typeface="Times" panose="02020603060405020304" pitchFamily="18" charset="0"/>
              </a:rPr>
              <a:t>Radiation has the potential to produce cell mutations, which could lead to many forms of cancer or anomalies.</a:t>
            </a:r>
          </a:p>
          <a:p>
            <a:pPr marL="0" indent="0">
              <a:buNone/>
            </a:pPr>
            <a:endParaRPr lang="en-US" dirty="0">
              <a:latin typeface="Times" panose="02020603060405020304" pitchFamily="18" charset="0"/>
            </a:endParaRPr>
          </a:p>
          <a:p>
            <a:endParaRPr lang="en-US" dirty="0">
              <a:latin typeface="Times" panose="02020603060405020304" pitchFamily="18" charset="0"/>
            </a:endParaRPr>
          </a:p>
          <a:p>
            <a:r>
              <a:rPr lang="en-US" dirty="0">
                <a:latin typeface="Times" panose="02020603060405020304" pitchFamily="18" charset="0"/>
              </a:rPr>
              <a:t>Only medically necessary diagnostic examinations should be performed.</a:t>
            </a:r>
          </a:p>
          <a:p>
            <a:pPr marL="0" indent="0">
              <a:buNone/>
            </a:pPr>
            <a:endParaRPr lang="en-US" dirty="0">
              <a:latin typeface="Times" panose="02020603060405020304" pitchFamily="18" charset="0"/>
            </a:endParaRPr>
          </a:p>
          <a:p>
            <a:pPr marL="0" indent="0">
              <a:buNone/>
            </a:pPr>
            <a:endParaRPr lang="en-US" dirty="0">
              <a:latin typeface="Times" panose="02020603060405020304" pitchFamily="18" charset="0"/>
            </a:endParaRPr>
          </a:p>
          <a:p>
            <a:r>
              <a:rPr lang="en-US" dirty="0">
                <a:latin typeface="Times" panose="02020603060405020304" pitchFamily="18" charset="0"/>
              </a:rPr>
              <a:t>Imaging using x-rays should be avoided during potentially teratogenic times, such as pregnancy. </a:t>
            </a:r>
          </a:p>
        </p:txBody>
      </p:sp>
      <p:pic>
        <p:nvPicPr>
          <p:cNvPr id="4098" name="Picture 2" descr="Caution: If Pregnant Tell The Xray Technologist Portrait With Icon - Wall  Sign">
            <a:extLst>
              <a:ext uri="{FF2B5EF4-FFF2-40B4-BE49-F238E27FC236}">
                <a16:creationId xmlns:a16="http://schemas.microsoft.com/office/drawing/2014/main" id="{F41A291A-6459-4D8C-94E0-89C6DB7BA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543"/>
            <a:ext cx="5755393" cy="677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98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8066-7909-4599-B61A-ADB1B81BD486}"/>
              </a:ext>
            </a:extLst>
          </p:cNvPr>
          <p:cNvSpPr>
            <a:spLocks noGrp="1"/>
          </p:cNvSpPr>
          <p:nvPr>
            <p:ph type="title"/>
          </p:nvPr>
        </p:nvSpPr>
        <p:spPr>
          <a:xfrm>
            <a:off x="838200" y="18255"/>
            <a:ext cx="10515600" cy="1325563"/>
          </a:xfrm>
        </p:spPr>
        <p:txBody>
          <a:bodyPr/>
          <a:lstStyle/>
          <a:p>
            <a:r>
              <a:rPr lang="en-US" dirty="0">
                <a:latin typeface="Times" panose="02020603060405020304" pitchFamily="18" charset="0"/>
              </a:rPr>
              <a:t>Computerized Tomography</a:t>
            </a:r>
          </a:p>
        </p:txBody>
      </p:sp>
      <p:sp>
        <p:nvSpPr>
          <p:cNvPr id="3" name="Content Placeholder 2">
            <a:extLst>
              <a:ext uri="{FF2B5EF4-FFF2-40B4-BE49-F238E27FC236}">
                <a16:creationId xmlns:a16="http://schemas.microsoft.com/office/drawing/2014/main" id="{924D8D16-0077-4464-B88E-B27D9097ED3B}"/>
              </a:ext>
            </a:extLst>
          </p:cNvPr>
          <p:cNvSpPr>
            <a:spLocks noGrp="1"/>
          </p:cNvSpPr>
          <p:nvPr>
            <p:ph idx="1"/>
          </p:nvPr>
        </p:nvSpPr>
        <p:spPr>
          <a:xfrm>
            <a:off x="838200" y="1414968"/>
            <a:ext cx="4419600" cy="4351338"/>
          </a:xfrm>
        </p:spPr>
        <p:txBody>
          <a:bodyPr/>
          <a:lstStyle/>
          <a:p>
            <a:r>
              <a:rPr lang="en-US" dirty="0">
                <a:latin typeface="Times" panose="02020603060405020304" pitchFamily="18" charset="0"/>
              </a:rPr>
              <a:t>CT (or “CAT”) scanners, first introduced in the 1970s.</a:t>
            </a:r>
          </a:p>
          <a:p>
            <a:r>
              <a:rPr lang="en-US" dirty="0">
                <a:latin typeface="Times" panose="02020603060405020304" pitchFamily="18" charset="0"/>
              </a:rPr>
              <a:t>Using a gantry with a rotating x-ray beam.</a:t>
            </a:r>
          </a:p>
        </p:txBody>
      </p:sp>
      <p:pic>
        <p:nvPicPr>
          <p:cNvPr id="1026" name="Picture 2">
            <a:extLst>
              <a:ext uri="{FF2B5EF4-FFF2-40B4-BE49-F238E27FC236}">
                <a16:creationId xmlns:a16="http://schemas.microsoft.com/office/drawing/2014/main" id="{F3CBEAF2-CC79-49FE-9A7A-B4DF8D940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848" y="1262568"/>
            <a:ext cx="6679152" cy="544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0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3BB1348-AF9F-442A-962F-4EAB5A7C2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03"/>
            <a:ext cx="12192000" cy="52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5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5533-B166-45E2-931D-3C713F9468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E69702-BA7A-4B9D-B0C5-26DA2489107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3E113C-2A7B-4F5A-A678-FFFFA5996501}"/>
              </a:ext>
            </a:extLst>
          </p:cNvPr>
          <p:cNvPicPr>
            <a:picLocks noChangeAspect="1"/>
          </p:cNvPicPr>
          <p:nvPr/>
        </p:nvPicPr>
        <p:blipFill rotWithShape="1">
          <a:blip r:embed="rId2"/>
          <a:srcRect l="4732" t="17143" r="33482" b="20318"/>
          <a:stretch/>
        </p:blipFill>
        <p:spPr>
          <a:xfrm>
            <a:off x="0" y="0"/>
            <a:ext cx="12192000" cy="6858000"/>
          </a:xfrm>
          <a:prstGeom prst="rect">
            <a:avLst/>
          </a:prstGeom>
        </p:spPr>
      </p:pic>
    </p:spTree>
    <p:extLst>
      <p:ext uri="{BB962C8B-B14F-4D97-AF65-F5344CB8AC3E}">
        <p14:creationId xmlns:p14="http://schemas.microsoft.com/office/powerpoint/2010/main" val="329304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8D27-BCA0-403A-B28E-A5845EEEBD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C90B14-18C1-4507-8862-34C1D23A2BE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5C71DA9-C8E8-410C-AA4F-FD0F671AB44A}"/>
              </a:ext>
            </a:extLst>
          </p:cNvPr>
          <p:cNvPicPr>
            <a:picLocks noChangeAspect="1"/>
          </p:cNvPicPr>
          <p:nvPr/>
        </p:nvPicPr>
        <p:blipFill rotWithShape="1">
          <a:blip r:embed="rId2"/>
          <a:srcRect b="7272"/>
          <a:stretch/>
        </p:blipFill>
        <p:spPr>
          <a:xfrm>
            <a:off x="3170708" y="0"/>
            <a:ext cx="5607532" cy="6851624"/>
          </a:xfrm>
          <a:prstGeom prst="rect">
            <a:avLst/>
          </a:prstGeom>
        </p:spPr>
      </p:pic>
    </p:spTree>
    <p:extLst>
      <p:ext uri="{BB962C8B-B14F-4D97-AF65-F5344CB8AC3E}">
        <p14:creationId xmlns:p14="http://schemas.microsoft.com/office/powerpoint/2010/main" val="1369224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F9D7-9443-4313-9539-C4A2BC1BC1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811D84-69E7-41A4-A426-A318E11C9F94}"/>
              </a:ext>
            </a:extLst>
          </p:cNvPr>
          <p:cNvSpPr>
            <a:spLocks noGrp="1"/>
          </p:cNvSpPr>
          <p:nvPr>
            <p:ph idx="1"/>
          </p:nvPr>
        </p:nvSpPr>
        <p:spPr/>
        <p:txBody>
          <a:bodyPr/>
          <a:lstStyle/>
          <a:p>
            <a:endParaRPr lang="en-US"/>
          </a:p>
        </p:txBody>
      </p:sp>
      <p:pic>
        <p:nvPicPr>
          <p:cNvPr id="2052" name="Picture 4">
            <a:extLst>
              <a:ext uri="{FF2B5EF4-FFF2-40B4-BE49-F238E27FC236}">
                <a16:creationId xmlns:a16="http://schemas.microsoft.com/office/drawing/2014/main" id="{C49E7DEA-1B6C-48D1-A209-D2375B25C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4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94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65A5-9142-46E1-B7A0-BC162A23BC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A420E3-47AE-47C0-98EF-F28436DAC765}"/>
              </a:ext>
            </a:extLst>
          </p:cNvPr>
          <p:cNvSpPr>
            <a:spLocks noGrp="1"/>
          </p:cNvSpPr>
          <p:nvPr>
            <p:ph idx="1"/>
          </p:nvPr>
        </p:nvSpPr>
        <p:spPr/>
        <p:txBody>
          <a:bodyPr/>
          <a:lstStyle/>
          <a:p>
            <a:endParaRPr lang="en-US"/>
          </a:p>
        </p:txBody>
      </p:sp>
      <p:pic>
        <p:nvPicPr>
          <p:cNvPr id="5" name="Picture 2" descr="CT Scanner Table Weight Capacities Compared">
            <a:extLst>
              <a:ext uri="{FF2B5EF4-FFF2-40B4-BE49-F238E27FC236}">
                <a16:creationId xmlns:a16="http://schemas.microsoft.com/office/drawing/2014/main" id="{B327CACD-CE9B-4BE6-8F4A-D0A9EDD82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34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355A7-F93F-491B-BC17-31344ED38750}"/>
              </a:ext>
            </a:extLst>
          </p:cNvPr>
          <p:cNvSpPr>
            <a:spLocks noGrp="1"/>
          </p:cNvSpPr>
          <p:nvPr>
            <p:ph idx="1"/>
          </p:nvPr>
        </p:nvSpPr>
        <p:spPr>
          <a:xfrm>
            <a:off x="402771" y="0"/>
            <a:ext cx="11473543" cy="3691109"/>
          </a:xfrm>
        </p:spPr>
        <p:txBody>
          <a:bodyPr>
            <a:normAutofit/>
          </a:bodyPr>
          <a:lstStyle/>
          <a:p>
            <a:r>
              <a:rPr lang="en-US" sz="3200" dirty="0">
                <a:latin typeface="Times" panose="02020603060405020304" pitchFamily="18" charset="0"/>
              </a:rPr>
              <a:t>A CT image is composed of a matrix of thousands of tiny squares called pixels, each of which is computer-assigned a CT number from −1000 to +1000 measured in Hounsfield units (HUs).</a:t>
            </a:r>
          </a:p>
        </p:txBody>
      </p:sp>
      <p:pic>
        <p:nvPicPr>
          <p:cNvPr id="3074" name="Picture 2" descr="Computed Tomography: Physical Principles and Recent Technical Advances -  Journal of Medical Imaging and Radiation Sciences">
            <a:extLst>
              <a:ext uri="{FF2B5EF4-FFF2-40B4-BE49-F238E27FC236}">
                <a16:creationId xmlns:a16="http://schemas.microsoft.com/office/drawing/2014/main" id="{0A646793-A9E5-4C01-910E-B6746189E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86" y="1462515"/>
            <a:ext cx="11473543" cy="535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3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0665CD-AF21-40C0-8A58-F38ADA5D61F8}"/>
              </a:ext>
            </a:extLst>
          </p:cNvPr>
          <p:cNvSpPr>
            <a:spLocks noGrp="1"/>
          </p:cNvSpPr>
          <p:nvPr>
            <p:ph idx="1"/>
          </p:nvPr>
        </p:nvSpPr>
        <p:spPr>
          <a:xfrm>
            <a:off x="152398" y="323395"/>
            <a:ext cx="11865431" cy="5075919"/>
          </a:xfrm>
        </p:spPr>
        <p:txBody>
          <a:bodyPr>
            <a:normAutofit/>
          </a:bodyPr>
          <a:lstStyle/>
          <a:p>
            <a:r>
              <a:rPr lang="en-US" dirty="0">
                <a:latin typeface="Times" panose="02020603060405020304" pitchFamily="18" charset="0"/>
              </a:rPr>
              <a:t>The CT number will vary according to the density of the tissue scanned.</a:t>
            </a:r>
          </a:p>
        </p:txBody>
      </p:sp>
      <p:pic>
        <p:nvPicPr>
          <p:cNvPr id="7" name="Picture 6">
            <a:extLst>
              <a:ext uri="{FF2B5EF4-FFF2-40B4-BE49-F238E27FC236}">
                <a16:creationId xmlns:a16="http://schemas.microsoft.com/office/drawing/2014/main" id="{9D5D5E1A-9DC2-4C95-A967-924F6371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7" y="1016490"/>
            <a:ext cx="11375571" cy="5841510"/>
          </a:xfrm>
          <a:prstGeom prst="rect">
            <a:avLst/>
          </a:prstGeom>
        </p:spPr>
      </p:pic>
    </p:spTree>
    <p:extLst>
      <p:ext uri="{BB962C8B-B14F-4D97-AF65-F5344CB8AC3E}">
        <p14:creationId xmlns:p14="http://schemas.microsoft.com/office/powerpoint/2010/main" val="154118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039E6-2E2F-4602-B988-8CA6D7AD0B5E}"/>
              </a:ext>
            </a:extLst>
          </p:cNvPr>
          <p:cNvSpPr>
            <a:spLocks noGrp="1"/>
          </p:cNvSpPr>
          <p:nvPr>
            <p:ph idx="1"/>
          </p:nvPr>
        </p:nvSpPr>
        <p:spPr>
          <a:xfrm>
            <a:off x="59871" y="4778829"/>
            <a:ext cx="12072257" cy="4351338"/>
          </a:xfrm>
        </p:spPr>
        <p:txBody>
          <a:bodyPr>
            <a:normAutofit/>
          </a:bodyPr>
          <a:lstStyle/>
          <a:p>
            <a:pPr marL="0" indent="0">
              <a:buNone/>
            </a:pPr>
            <a:r>
              <a:rPr lang="en-US" sz="3600" dirty="0">
                <a:latin typeface="Times" panose="02020603060405020304" pitchFamily="18" charset="0"/>
              </a:rPr>
              <a:t>Denser substances that absorb more x-rays have high CT numbers, are said to demonstrate increased attenuation, and are displayed as whiter densities on CT scans.</a:t>
            </a:r>
          </a:p>
        </p:txBody>
      </p:sp>
      <p:pic>
        <p:nvPicPr>
          <p:cNvPr id="6" name="Picture 5">
            <a:extLst>
              <a:ext uri="{FF2B5EF4-FFF2-40B4-BE49-F238E27FC236}">
                <a16:creationId xmlns:a16="http://schemas.microsoft.com/office/drawing/2014/main" id="{22A4192C-3C2D-42B0-8A8C-839985B87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4665976"/>
          </a:xfrm>
          <a:prstGeom prst="rect">
            <a:avLst/>
          </a:prstGeom>
        </p:spPr>
      </p:pic>
    </p:spTree>
    <p:extLst>
      <p:ext uri="{BB962C8B-B14F-4D97-AF65-F5344CB8AC3E}">
        <p14:creationId xmlns:p14="http://schemas.microsoft.com/office/powerpoint/2010/main" val="229946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CDCA-F458-436F-8FB4-D3411B4BE419}"/>
              </a:ext>
            </a:extLst>
          </p:cNvPr>
          <p:cNvSpPr>
            <a:spLocks noGrp="1"/>
          </p:cNvSpPr>
          <p:nvPr>
            <p:ph type="title"/>
          </p:nvPr>
        </p:nvSpPr>
        <p:spPr>
          <a:xfrm>
            <a:off x="838200" y="321582"/>
            <a:ext cx="10515600" cy="1325563"/>
          </a:xfrm>
        </p:spPr>
        <p:txBody>
          <a:bodyPr/>
          <a:lstStyle/>
          <a:p>
            <a:endParaRPr lang="en-US">
              <a:latin typeface="Times" panose="02020603060405020304" pitchFamily="18" charset="0"/>
            </a:endParaRPr>
          </a:p>
        </p:txBody>
      </p:sp>
      <p:sp>
        <p:nvSpPr>
          <p:cNvPr id="3" name="Content Placeholder 2">
            <a:extLst>
              <a:ext uri="{FF2B5EF4-FFF2-40B4-BE49-F238E27FC236}">
                <a16:creationId xmlns:a16="http://schemas.microsoft.com/office/drawing/2014/main" id="{525633FD-34C6-4396-B88D-15AFBD520BEA}"/>
              </a:ext>
            </a:extLst>
          </p:cNvPr>
          <p:cNvSpPr>
            <a:spLocks noGrp="1"/>
          </p:cNvSpPr>
          <p:nvPr>
            <p:ph idx="1"/>
          </p:nvPr>
        </p:nvSpPr>
        <p:spPr>
          <a:xfrm>
            <a:off x="0" y="5183074"/>
            <a:ext cx="11734800" cy="4351338"/>
          </a:xfrm>
        </p:spPr>
        <p:txBody>
          <a:bodyPr/>
          <a:lstStyle/>
          <a:p>
            <a:pPr marL="0" indent="0">
              <a:buNone/>
            </a:pPr>
            <a:r>
              <a:rPr lang="en-US" dirty="0">
                <a:latin typeface="Times" panose="02020603060405020304" pitchFamily="18" charset="0"/>
              </a:rPr>
              <a:t>Less dense substances that absorb fewer x-rays have low CT numbers, are said to demonstrate decreased attenuation, and are displayed as blacker densities on CT scans. </a:t>
            </a:r>
          </a:p>
        </p:txBody>
      </p:sp>
      <p:pic>
        <p:nvPicPr>
          <p:cNvPr id="5" name="Picture 4">
            <a:extLst>
              <a:ext uri="{FF2B5EF4-FFF2-40B4-BE49-F238E27FC236}">
                <a16:creationId xmlns:a16="http://schemas.microsoft.com/office/drawing/2014/main" id="{93BA8848-E61E-46A0-85E9-C6B2DDA30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665976"/>
          </a:xfrm>
          <a:prstGeom prst="rect">
            <a:avLst/>
          </a:prstGeom>
        </p:spPr>
      </p:pic>
    </p:spTree>
    <p:extLst>
      <p:ext uri="{BB962C8B-B14F-4D97-AF65-F5344CB8AC3E}">
        <p14:creationId xmlns:p14="http://schemas.microsoft.com/office/powerpoint/2010/main" val="200862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17861-98CD-42BB-8F65-DBD32A79648B}"/>
              </a:ext>
            </a:extLst>
          </p:cNvPr>
          <p:cNvSpPr>
            <a:spLocks noGrp="1"/>
          </p:cNvSpPr>
          <p:nvPr>
            <p:ph idx="1"/>
          </p:nvPr>
        </p:nvSpPr>
        <p:spPr>
          <a:xfrm>
            <a:off x="76200" y="847498"/>
            <a:ext cx="4942114" cy="5163004"/>
          </a:xfrm>
        </p:spPr>
        <p:txBody>
          <a:bodyPr>
            <a:normAutofit/>
          </a:bodyPr>
          <a:lstStyle/>
          <a:p>
            <a:pPr marL="0" indent="0">
              <a:buNone/>
            </a:pPr>
            <a:r>
              <a:rPr lang="en-US" sz="3600" dirty="0">
                <a:latin typeface="Times" panose="02020603060405020304" pitchFamily="18" charset="0"/>
              </a:rPr>
              <a:t>Postprocessing allows for additional manipulation of the raw data to best demonstrate the abnormality without repeating a study and without </a:t>
            </a:r>
            <a:r>
              <a:rPr lang="en-US" sz="3600" dirty="0" err="1">
                <a:latin typeface="Times" panose="02020603060405020304" pitchFamily="18" charset="0"/>
              </a:rPr>
              <a:t>reexposing</a:t>
            </a:r>
            <a:r>
              <a:rPr lang="en-US" sz="3600" dirty="0">
                <a:latin typeface="Times" panose="02020603060405020304" pitchFamily="18" charset="0"/>
              </a:rPr>
              <a:t> the patient to radiation</a:t>
            </a:r>
          </a:p>
        </p:txBody>
      </p:sp>
      <p:pic>
        <p:nvPicPr>
          <p:cNvPr id="5" name="Picture 4">
            <a:extLst>
              <a:ext uri="{FF2B5EF4-FFF2-40B4-BE49-F238E27FC236}">
                <a16:creationId xmlns:a16="http://schemas.microsoft.com/office/drawing/2014/main" id="{B8B9B169-D415-4D2F-A638-94AE4FD30EE7}"/>
              </a:ext>
            </a:extLst>
          </p:cNvPr>
          <p:cNvPicPr>
            <a:picLocks noChangeAspect="1"/>
          </p:cNvPicPr>
          <p:nvPr/>
        </p:nvPicPr>
        <p:blipFill>
          <a:blip r:embed="rId2"/>
          <a:stretch>
            <a:fillRect/>
          </a:stretch>
        </p:blipFill>
        <p:spPr>
          <a:xfrm>
            <a:off x="5802087" y="0"/>
            <a:ext cx="6389914" cy="6802732"/>
          </a:xfrm>
          <a:prstGeom prst="rect">
            <a:avLst/>
          </a:prstGeom>
        </p:spPr>
      </p:pic>
    </p:spTree>
    <p:extLst>
      <p:ext uri="{BB962C8B-B14F-4D97-AF65-F5344CB8AC3E}">
        <p14:creationId xmlns:p14="http://schemas.microsoft.com/office/powerpoint/2010/main" val="220259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49836-BEB8-40E2-A5B1-96D1DCF218B5}"/>
              </a:ext>
            </a:extLst>
          </p:cNvPr>
          <p:cNvSpPr>
            <a:spLocks noGrp="1"/>
          </p:cNvSpPr>
          <p:nvPr>
            <p:ph idx="1"/>
          </p:nvPr>
        </p:nvSpPr>
        <p:spPr>
          <a:xfrm>
            <a:off x="0" y="541111"/>
            <a:ext cx="4556637" cy="5892346"/>
          </a:xfrm>
        </p:spPr>
        <p:txBody>
          <a:bodyPr>
            <a:normAutofit/>
          </a:bodyPr>
          <a:lstStyle/>
          <a:p>
            <a:r>
              <a:rPr lang="en-US" dirty="0">
                <a:latin typeface="Times" panose="02020603060405020304" pitchFamily="18" charset="0"/>
              </a:rPr>
              <a:t>CT images are displayed or viewed using a range of Hounsfield numbers preselected to best demonstrate the tissues being studied (e.g., from −100 to +300). </a:t>
            </a:r>
          </a:p>
          <a:p>
            <a:r>
              <a:rPr lang="en-US" dirty="0">
                <a:latin typeface="Times" panose="02020603060405020304" pitchFamily="18" charset="0"/>
              </a:rPr>
              <a:t>Anything within that range of CT numbers is displayed over the levels of density in the available gray scale. </a:t>
            </a:r>
          </a:p>
        </p:txBody>
      </p:sp>
      <p:pic>
        <p:nvPicPr>
          <p:cNvPr id="5122" name="Picture 2">
            <a:extLst>
              <a:ext uri="{FF2B5EF4-FFF2-40B4-BE49-F238E27FC236}">
                <a16:creationId xmlns:a16="http://schemas.microsoft.com/office/drawing/2014/main" id="{B407B01C-DAC8-4108-A1E3-9EA30AC32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637" y="0"/>
            <a:ext cx="76359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13AD0F5-E6DA-4339-8742-EC3A359C3ADF}"/>
              </a:ext>
            </a:extLst>
          </p:cNvPr>
          <p:cNvPicPr>
            <a:picLocks noGrp="1" noChangeAspect="1"/>
          </p:cNvPicPr>
          <p:nvPr>
            <p:ph idx="1"/>
          </p:nvPr>
        </p:nvPicPr>
        <p:blipFill>
          <a:blip r:embed="rId2"/>
          <a:stretch>
            <a:fillRect/>
          </a:stretch>
        </p:blipFill>
        <p:spPr>
          <a:xfrm>
            <a:off x="97972" y="1690688"/>
            <a:ext cx="12178659" cy="3907971"/>
          </a:xfrm>
        </p:spPr>
      </p:pic>
    </p:spTree>
    <p:extLst>
      <p:ext uri="{BB962C8B-B14F-4D97-AF65-F5344CB8AC3E}">
        <p14:creationId xmlns:p14="http://schemas.microsoft.com/office/powerpoint/2010/main" val="2587316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4797-D18A-43FC-87EC-B2351FA2CF6B}"/>
              </a:ext>
            </a:extLst>
          </p:cNvPr>
          <p:cNvSpPr>
            <a:spLocks noGrp="1"/>
          </p:cNvSpPr>
          <p:nvPr>
            <p:ph type="title"/>
          </p:nvPr>
        </p:nvSpPr>
        <p:spPr>
          <a:xfrm>
            <a:off x="838200" y="234496"/>
            <a:ext cx="10515600" cy="1325563"/>
          </a:xfrm>
        </p:spPr>
        <p:txBody>
          <a:bodyPr/>
          <a:lstStyle/>
          <a:p>
            <a:r>
              <a:rPr lang="en-US" dirty="0">
                <a:latin typeface="Times" panose="02020603060405020304" pitchFamily="18" charset="0"/>
              </a:rPr>
              <a:t>Ultrasonography </a:t>
            </a:r>
          </a:p>
        </p:txBody>
      </p:sp>
      <p:sp>
        <p:nvSpPr>
          <p:cNvPr id="3" name="Content Placeholder 2">
            <a:extLst>
              <a:ext uri="{FF2B5EF4-FFF2-40B4-BE49-F238E27FC236}">
                <a16:creationId xmlns:a16="http://schemas.microsoft.com/office/drawing/2014/main" id="{85B3C492-4F94-4F41-9073-825F5610AC36}"/>
              </a:ext>
            </a:extLst>
          </p:cNvPr>
          <p:cNvSpPr>
            <a:spLocks noGrp="1"/>
          </p:cNvSpPr>
          <p:nvPr>
            <p:ph idx="1"/>
          </p:nvPr>
        </p:nvSpPr>
        <p:spPr>
          <a:xfrm>
            <a:off x="838200" y="1825625"/>
            <a:ext cx="5595257" cy="4351338"/>
          </a:xfrm>
        </p:spPr>
        <p:txBody>
          <a:bodyPr>
            <a:normAutofit/>
          </a:bodyPr>
          <a:lstStyle/>
          <a:p>
            <a:r>
              <a:rPr lang="en-US" dirty="0">
                <a:latin typeface="Times" panose="02020603060405020304" pitchFamily="18" charset="0"/>
              </a:rPr>
              <a:t>Ultrasound probes utilize acoustic energy above the audible frequency of humans to produce images.</a:t>
            </a:r>
          </a:p>
          <a:p>
            <a:r>
              <a:rPr lang="en-US" dirty="0">
                <a:latin typeface="Times" panose="02020603060405020304" pitchFamily="18" charset="0"/>
              </a:rPr>
              <a:t>An ultrasound probe or transducer both produces the ultrasonic signal and records it. </a:t>
            </a:r>
          </a:p>
          <a:p>
            <a:r>
              <a:rPr lang="en-US" dirty="0">
                <a:latin typeface="Times" panose="02020603060405020304" pitchFamily="18" charset="0"/>
              </a:rPr>
              <a:t>The signal is processed for its characteristics by an onboard computer. </a:t>
            </a:r>
          </a:p>
        </p:txBody>
      </p:sp>
      <p:pic>
        <p:nvPicPr>
          <p:cNvPr id="8194" name="Picture 2" descr="Ultrasound machine stock photo. Image of hygiene, hospital ...">
            <a:extLst>
              <a:ext uri="{FF2B5EF4-FFF2-40B4-BE49-F238E27FC236}">
                <a16:creationId xmlns:a16="http://schemas.microsoft.com/office/drawing/2014/main" id="{C0585D9A-BF5E-4770-820F-E5CEFFA62A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28"/>
          <a:stretch/>
        </p:blipFill>
        <p:spPr bwMode="auto">
          <a:xfrm>
            <a:off x="6596743" y="0"/>
            <a:ext cx="55952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9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9142-A1D4-4081-9310-E76C63435F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F8C9A7-2411-452F-A9D8-1F887B696EC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1F4993C-103F-46B3-95E2-E8C96DD6B8D7}"/>
              </a:ext>
            </a:extLst>
          </p:cNvPr>
          <p:cNvPicPr>
            <a:picLocks noChangeAspect="1"/>
          </p:cNvPicPr>
          <p:nvPr/>
        </p:nvPicPr>
        <p:blipFill rotWithShape="1">
          <a:blip r:embed="rId2"/>
          <a:srcRect b="6669"/>
          <a:stretch/>
        </p:blipFill>
        <p:spPr>
          <a:xfrm>
            <a:off x="3070334" y="2029"/>
            <a:ext cx="5536455" cy="6845661"/>
          </a:xfrm>
          <a:prstGeom prst="rect">
            <a:avLst/>
          </a:prstGeom>
        </p:spPr>
      </p:pic>
    </p:spTree>
    <p:extLst>
      <p:ext uri="{BB962C8B-B14F-4D97-AF65-F5344CB8AC3E}">
        <p14:creationId xmlns:p14="http://schemas.microsoft.com/office/powerpoint/2010/main" val="1726501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7D1E-6827-4E71-9ADF-B1B76B69BD5F}"/>
              </a:ext>
            </a:extLst>
          </p:cNvPr>
          <p:cNvSpPr>
            <a:spLocks noGrp="1"/>
          </p:cNvSpPr>
          <p:nvPr>
            <p:ph type="title"/>
          </p:nvPr>
        </p:nvSpPr>
        <p:spPr/>
        <p:txBody>
          <a:bodyPr/>
          <a:lstStyle/>
          <a:p>
            <a:endParaRPr lang="en-US">
              <a:latin typeface="Times" panose="02020603060405020304" pitchFamily="18" charset="0"/>
            </a:endParaRPr>
          </a:p>
        </p:txBody>
      </p:sp>
      <p:sp>
        <p:nvSpPr>
          <p:cNvPr id="3" name="Content Placeholder 2">
            <a:extLst>
              <a:ext uri="{FF2B5EF4-FFF2-40B4-BE49-F238E27FC236}">
                <a16:creationId xmlns:a16="http://schemas.microsoft.com/office/drawing/2014/main" id="{E4689071-F9E1-4177-850E-2BDA1E98D1A2}"/>
              </a:ext>
            </a:extLst>
          </p:cNvPr>
          <p:cNvSpPr>
            <a:spLocks noGrp="1"/>
          </p:cNvSpPr>
          <p:nvPr>
            <p:ph idx="1"/>
          </p:nvPr>
        </p:nvSpPr>
        <p:spPr/>
        <p:txBody>
          <a:bodyPr/>
          <a:lstStyle/>
          <a:p>
            <a:r>
              <a:rPr lang="en-US" dirty="0">
                <a:latin typeface="Times" panose="02020603060405020304" pitchFamily="18" charset="0"/>
              </a:rPr>
              <a:t>Ultrasound images are recorded digitally and are easily stored in a PACS system. </a:t>
            </a:r>
          </a:p>
          <a:p>
            <a:r>
              <a:rPr lang="en-US" dirty="0">
                <a:latin typeface="Times" panose="02020603060405020304" pitchFamily="18" charset="0"/>
              </a:rPr>
              <a:t>Images are displayed either as static images or in the form of a movie (or “cine”). </a:t>
            </a:r>
          </a:p>
          <a:p>
            <a:r>
              <a:rPr lang="en-US" dirty="0">
                <a:latin typeface="Times" panose="02020603060405020304" pitchFamily="18" charset="0"/>
              </a:rPr>
              <a:t>Ultrasound scanners are relatively inexpensive compared with CT and MRI scanners. </a:t>
            </a:r>
          </a:p>
          <a:p>
            <a:r>
              <a:rPr lang="en-US" dirty="0">
                <a:latin typeface="Times" panose="02020603060405020304" pitchFamily="18" charset="0"/>
              </a:rPr>
              <a:t>They are widely available and can be made portable to the point of being handheld.</a:t>
            </a:r>
          </a:p>
        </p:txBody>
      </p:sp>
    </p:spTree>
    <p:extLst>
      <p:ext uri="{BB962C8B-B14F-4D97-AF65-F5344CB8AC3E}">
        <p14:creationId xmlns:p14="http://schemas.microsoft.com/office/powerpoint/2010/main" val="860348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792DF-2B18-4016-B7E8-D29BA139B312}"/>
              </a:ext>
            </a:extLst>
          </p:cNvPr>
          <p:cNvSpPr>
            <a:spLocks noGrp="1"/>
          </p:cNvSpPr>
          <p:nvPr>
            <p:ph idx="1"/>
          </p:nvPr>
        </p:nvSpPr>
        <p:spPr>
          <a:xfrm>
            <a:off x="131717" y="346574"/>
            <a:ext cx="5181600" cy="5663747"/>
          </a:xfrm>
        </p:spPr>
        <p:txBody>
          <a:bodyPr>
            <a:normAutofit/>
          </a:bodyPr>
          <a:lstStyle/>
          <a:p>
            <a:r>
              <a:rPr lang="en-US" sz="3600" dirty="0">
                <a:latin typeface="Times" panose="02020603060405020304" pitchFamily="18" charset="0"/>
              </a:rPr>
              <a:t>Because ultrasonography utilizes no ionizing radiation, it is particularly useful in obtaining images of children and women of childbearing age and during pregnancy.</a:t>
            </a:r>
          </a:p>
        </p:txBody>
      </p:sp>
      <p:pic>
        <p:nvPicPr>
          <p:cNvPr id="9218" name="Picture 2" descr="3D/4D Ultrasound | StarCare OBGYN">
            <a:extLst>
              <a:ext uri="{FF2B5EF4-FFF2-40B4-BE49-F238E27FC236}">
                <a16:creationId xmlns:a16="http://schemas.microsoft.com/office/drawing/2014/main" id="{E0F75FC7-08DB-41B6-863A-8361DEC69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284" y="0"/>
            <a:ext cx="67787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36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A483-97E9-4760-8C7A-682745542F78}"/>
              </a:ext>
            </a:extLst>
          </p:cNvPr>
          <p:cNvSpPr>
            <a:spLocks noGrp="1"/>
          </p:cNvSpPr>
          <p:nvPr>
            <p:ph type="title"/>
          </p:nvPr>
        </p:nvSpPr>
        <p:spPr/>
        <p:txBody>
          <a:bodyPr/>
          <a:lstStyle/>
          <a:p>
            <a:r>
              <a:rPr lang="en-US" dirty="0">
                <a:latin typeface="Times" panose="02020603060405020304" pitchFamily="18" charset="0"/>
              </a:rPr>
              <a:t>Applications</a:t>
            </a:r>
          </a:p>
        </p:txBody>
      </p:sp>
      <p:sp>
        <p:nvSpPr>
          <p:cNvPr id="3" name="Content Placeholder 2">
            <a:extLst>
              <a:ext uri="{FF2B5EF4-FFF2-40B4-BE49-F238E27FC236}">
                <a16:creationId xmlns:a16="http://schemas.microsoft.com/office/drawing/2014/main" id="{BF593D4A-F08A-4CAC-8672-9DABCD52CEE6}"/>
              </a:ext>
            </a:extLst>
          </p:cNvPr>
          <p:cNvSpPr>
            <a:spLocks noGrp="1"/>
          </p:cNvSpPr>
          <p:nvPr>
            <p:ph idx="1"/>
          </p:nvPr>
        </p:nvSpPr>
        <p:spPr/>
        <p:txBody>
          <a:bodyPr>
            <a:normAutofit/>
          </a:bodyPr>
          <a:lstStyle/>
          <a:p>
            <a:r>
              <a:rPr lang="en-US" dirty="0">
                <a:latin typeface="Times" panose="02020603060405020304" pitchFamily="18" charset="0"/>
              </a:rPr>
              <a:t>First choice in imaging the female pelvis and in pediatric patients. </a:t>
            </a:r>
          </a:p>
          <a:p>
            <a:r>
              <a:rPr lang="en-US" dirty="0">
                <a:latin typeface="Times" panose="02020603060405020304" pitchFamily="18" charset="0"/>
              </a:rPr>
              <a:t>In differentiating cystic versus solid lesions in patients of all ages. </a:t>
            </a:r>
          </a:p>
          <a:p>
            <a:r>
              <a:rPr lang="en-US" dirty="0">
                <a:latin typeface="Times" panose="02020603060405020304" pitchFamily="18" charset="0"/>
              </a:rPr>
              <a:t>In noninvasive vascular imaging. </a:t>
            </a:r>
          </a:p>
          <a:p>
            <a:r>
              <a:rPr lang="en-US" dirty="0">
                <a:latin typeface="Times" panose="02020603060405020304" pitchFamily="18" charset="0"/>
              </a:rPr>
              <a:t>In imaging of the fetus and placenta during pregnancy, and in real-time, image-guided fluid aspiration and biopsy. </a:t>
            </a:r>
          </a:p>
          <a:p>
            <a:r>
              <a:rPr lang="en-US" dirty="0">
                <a:latin typeface="Times" panose="02020603060405020304" pitchFamily="18" charset="0"/>
              </a:rPr>
              <a:t>Other common uses are evaluation of cystic versus solid breast masses, thyroid nodules, and tendons and in assessment of the brain, hips, and spine in newborns. </a:t>
            </a:r>
          </a:p>
        </p:txBody>
      </p:sp>
    </p:spTree>
    <p:extLst>
      <p:ext uri="{BB962C8B-B14F-4D97-AF65-F5344CB8AC3E}">
        <p14:creationId xmlns:p14="http://schemas.microsoft.com/office/powerpoint/2010/main" val="3722189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538F-ABC8-4ECB-BB99-A3112AC28A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5DC64C-552F-44AE-BD91-A2ABBE5470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599C614-8792-4F35-ABCA-2C7526207BA8}"/>
              </a:ext>
            </a:extLst>
          </p:cNvPr>
          <p:cNvPicPr>
            <a:picLocks noChangeAspect="1"/>
          </p:cNvPicPr>
          <p:nvPr/>
        </p:nvPicPr>
        <p:blipFill rotWithShape="1">
          <a:blip r:embed="rId2"/>
          <a:srcRect b="19514"/>
          <a:stretch/>
        </p:blipFill>
        <p:spPr>
          <a:xfrm>
            <a:off x="0" y="53655"/>
            <a:ext cx="4097449" cy="3274065"/>
          </a:xfrm>
          <a:prstGeom prst="rect">
            <a:avLst/>
          </a:prstGeom>
        </p:spPr>
      </p:pic>
      <p:pic>
        <p:nvPicPr>
          <p:cNvPr id="7" name="Picture 6">
            <a:extLst>
              <a:ext uri="{FF2B5EF4-FFF2-40B4-BE49-F238E27FC236}">
                <a16:creationId xmlns:a16="http://schemas.microsoft.com/office/drawing/2014/main" id="{1FFC648A-74D5-4651-B8E6-C8569BE63724}"/>
              </a:ext>
            </a:extLst>
          </p:cNvPr>
          <p:cNvPicPr>
            <a:picLocks noChangeAspect="1"/>
          </p:cNvPicPr>
          <p:nvPr/>
        </p:nvPicPr>
        <p:blipFill rotWithShape="1">
          <a:blip r:embed="rId3"/>
          <a:srcRect l="11938" r="9236" b="15274"/>
          <a:stretch/>
        </p:blipFill>
        <p:spPr>
          <a:xfrm>
            <a:off x="4278086" y="0"/>
            <a:ext cx="7783286" cy="3274065"/>
          </a:xfrm>
          <a:prstGeom prst="rect">
            <a:avLst/>
          </a:prstGeom>
        </p:spPr>
      </p:pic>
      <p:pic>
        <p:nvPicPr>
          <p:cNvPr id="9" name="Picture 8">
            <a:extLst>
              <a:ext uri="{FF2B5EF4-FFF2-40B4-BE49-F238E27FC236}">
                <a16:creationId xmlns:a16="http://schemas.microsoft.com/office/drawing/2014/main" id="{F18445C3-28F1-4FC9-B7AD-995F08DE4BD6}"/>
              </a:ext>
            </a:extLst>
          </p:cNvPr>
          <p:cNvPicPr>
            <a:picLocks noChangeAspect="1"/>
          </p:cNvPicPr>
          <p:nvPr/>
        </p:nvPicPr>
        <p:blipFill rotWithShape="1">
          <a:blip r:embed="rId4"/>
          <a:srcRect l="1706" r="3781" b="26276"/>
          <a:stretch/>
        </p:blipFill>
        <p:spPr>
          <a:xfrm>
            <a:off x="130628" y="3349094"/>
            <a:ext cx="12061371" cy="3508906"/>
          </a:xfrm>
          <a:prstGeom prst="rect">
            <a:avLst/>
          </a:prstGeom>
        </p:spPr>
      </p:pic>
    </p:spTree>
    <p:extLst>
      <p:ext uri="{BB962C8B-B14F-4D97-AF65-F5344CB8AC3E}">
        <p14:creationId xmlns:p14="http://schemas.microsoft.com/office/powerpoint/2010/main" val="2173009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8692-3A8A-411C-9163-3A683D14C8AB}"/>
              </a:ext>
            </a:extLst>
          </p:cNvPr>
          <p:cNvSpPr>
            <a:spLocks noGrp="1"/>
          </p:cNvSpPr>
          <p:nvPr>
            <p:ph type="title"/>
          </p:nvPr>
        </p:nvSpPr>
        <p:spPr>
          <a:xfrm>
            <a:off x="838200" y="321582"/>
            <a:ext cx="10515600" cy="1325563"/>
          </a:xfrm>
        </p:spPr>
        <p:txBody>
          <a:bodyPr/>
          <a:lstStyle/>
          <a:p>
            <a:r>
              <a:rPr lang="en-US" dirty="0">
                <a:latin typeface="Times" panose="02020603060405020304" pitchFamily="18" charset="0"/>
              </a:rPr>
              <a:t>Magnetic Resonance Imaging</a:t>
            </a:r>
          </a:p>
        </p:txBody>
      </p:sp>
      <p:sp>
        <p:nvSpPr>
          <p:cNvPr id="3" name="Content Placeholder 2">
            <a:extLst>
              <a:ext uri="{FF2B5EF4-FFF2-40B4-BE49-F238E27FC236}">
                <a16:creationId xmlns:a16="http://schemas.microsoft.com/office/drawing/2014/main" id="{E2552119-7CA5-4244-9F06-CEB73DFB0F2A}"/>
              </a:ext>
            </a:extLst>
          </p:cNvPr>
          <p:cNvSpPr>
            <a:spLocks noGrp="1"/>
          </p:cNvSpPr>
          <p:nvPr>
            <p:ph idx="1"/>
          </p:nvPr>
        </p:nvSpPr>
        <p:spPr>
          <a:xfrm>
            <a:off x="838200" y="1825625"/>
            <a:ext cx="6368143" cy="4351338"/>
          </a:xfrm>
        </p:spPr>
        <p:txBody>
          <a:bodyPr/>
          <a:lstStyle/>
          <a:p>
            <a:r>
              <a:rPr lang="en-US" dirty="0">
                <a:latin typeface="Times" panose="02020603060405020304" pitchFamily="18" charset="0"/>
              </a:rPr>
              <a:t>MRI utilizes the potential energy stored in the body’s hydrogen atoms.</a:t>
            </a:r>
          </a:p>
          <a:p>
            <a:r>
              <a:rPr lang="en-US" dirty="0">
                <a:latin typeface="Times" panose="02020603060405020304" pitchFamily="18" charset="0"/>
              </a:rPr>
              <a:t>The atoms are manipulated by very strong magnetic fields and radiofrequency pulses to produce enough localizing and tissue-specific energy to allow highly sophisticated computer programs to generate two- and </a:t>
            </a:r>
            <a:r>
              <a:rPr lang="en-US" dirty="0" err="1">
                <a:latin typeface="Times" panose="02020603060405020304" pitchFamily="18" charset="0"/>
              </a:rPr>
              <a:t>threedimensional</a:t>
            </a:r>
            <a:r>
              <a:rPr lang="en-US" dirty="0">
                <a:latin typeface="Times" panose="02020603060405020304" pitchFamily="18" charset="0"/>
              </a:rPr>
              <a:t> images </a:t>
            </a:r>
          </a:p>
        </p:txBody>
      </p:sp>
      <p:pic>
        <p:nvPicPr>
          <p:cNvPr id="10242" name="Picture 2" descr="The Physics of MRI and How We Use It to Reveal the Mysteries of the Mind ·  Frontiers for Young Minds">
            <a:extLst>
              <a:ext uri="{FF2B5EF4-FFF2-40B4-BE49-F238E27FC236}">
                <a16:creationId xmlns:a16="http://schemas.microsoft.com/office/drawing/2014/main" id="{C867B60E-EC54-4B34-AB86-22431E388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2239282"/>
            <a:ext cx="4312104"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53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57A04-C075-4130-B26B-5C4C866952D8}"/>
              </a:ext>
            </a:extLst>
          </p:cNvPr>
          <p:cNvSpPr>
            <a:spLocks noGrp="1"/>
          </p:cNvSpPr>
          <p:nvPr>
            <p:ph idx="1"/>
          </p:nvPr>
        </p:nvSpPr>
        <p:spPr>
          <a:xfrm>
            <a:off x="0" y="486682"/>
            <a:ext cx="4822371" cy="5609317"/>
          </a:xfrm>
        </p:spPr>
        <p:txBody>
          <a:bodyPr>
            <a:normAutofit fontScale="92500"/>
          </a:bodyPr>
          <a:lstStyle/>
          <a:p>
            <a:r>
              <a:rPr lang="en-US" sz="4000" dirty="0">
                <a:latin typeface="Times" panose="02020603060405020304" pitchFamily="18" charset="0"/>
              </a:rPr>
              <a:t>MRI scanners are not as widely available as CT scanners. They are expensive to acquire and require careful site construction to operate properly. In general, they also have a relatively high ongoing operating cost.</a:t>
            </a:r>
          </a:p>
          <a:p>
            <a:endParaRPr lang="en-US" sz="4000" dirty="0"/>
          </a:p>
        </p:txBody>
      </p:sp>
      <p:pic>
        <p:nvPicPr>
          <p:cNvPr id="11266" name="Picture 2" descr="Avenue Building Company ABC healthcare construction experts in building  diagnostic mri ct scanner pet-ct scanner installations mammography and  x-ray machines in nhs and private clinics">
            <a:extLst>
              <a:ext uri="{FF2B5EF4-FFF2-40B4-BE49-F238E27FC236}">
                <a16:creationId xmlns:a16="http://schemas.microsoft.com/office/drawing/2014/main" id="{94FEC3BA-C01B-4EB4-AA18-F65704003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0" y="0"/>
            <a:ext cx="7207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19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857E-2775-4A3C-89CB-CD83044D9746}"/>
              </a:ext>
            </a:extLst>
          </p:cNvPr>
          <p:cNvSpPr>
            <a:spLocks noGrp="1"/>
          </p:cNvSpPr>
          <p:nvPr>
            <p:ph type="title"/>
          </p:nvPr>
        </p:nvSpPr>
        <p:spPr/>
        <p:txBody>
          <a:bodyPr/>
          <a:lstStyle/>
          <a:p>
            <a:endParaRPr lang="en-US">
              <a:latin typeface="Times" panose="02020603060405020304" pitchFamily="18" charset="0"/>
            </a:endParaRPr>
          </a:p>
        </p:txBody>
      </p:sp>
      <p:sp>
        <p:nvSpPr>
          <p:cNvPr id="3" name="Content Placeholder 2">
            <a:extLst>
              <a:ext uri="{FF2B5EF4-FFF2-40B4-BE49-F238E27FC236}">
                <a16:creationId xmlns:a16="http://schemas.microsoft.com/office/drawing/2014/main" id="{A025DE1D-9D86-4FCE-B268-6D1BE69FA699}"/>
              </a:ext>
            </a:extLst>
          </p:cNvPr>
          <p:cNvSpPr>
            <a:spLocks noGrp="1"/>
          </p:cNvSpPr>
          <p:nvPr>
            <p:ph idx="1"/>
          </p:nvPr>
        </p:nvSpPr>
        <p:spPr/>
        <p:txBody>
          <a:bodyPr>
            <a:normAutofit/>
          </a:bodyPr>
          <a:lstStyle/>
          <a:p>
            <a:r>
              <a:rPr lang="en-US" dirty="0">
                <a:latin typeface="Times" panose="02020603060405020304" pitchFamily="18" charset="0"/>
              </a:rPr>
              <a:t>No ionizing radiation and produce much higher contrast between different types of soft tissues than is possible with CT. </a:t>
            </a:r>
          </a:p>
          <a:p>
            <a:r>
              <a:rPr lang="en-US" dirty="0">
                <a:latin typeface="Times" panose="02020603060405020304" pitchFamily="18" charset="0"/>
              </a:rPr>
              <a:t>MRI is widely used in neurologic imaging and is particularly sensitive in imaging soft tissues such as the muscles, tendons, and ligaments. </a:t>
            </a:r>
          </a:p>
          <a:p>
            <a:r>
              <a:rPr lang="en-US" dirty="0">
                <a:latin typeface="Times" panose="02020603060405020304" pitchFamily="18" charset="0"/>
              </a:rPr>
              <a:t>There are safety issues (e.g., cardiac pacemakers) and for ferromagnetic projectiles in the MRI scanner environment (e.g., metal oxygen tanks in the room). </a:t>
            </a:r>
          </a:p>
        </p:txBody>
      </p:sp>
    </p:spTree>
    <p:extLst>
      <p:ext uri="{BB962C8B-B14F-4D97-AF65-F5344CB8AC3E}">
        <p14:creationId xmlns:p14="http://schemas.microsoft.com/office/powerpoint/2010/main" val="453597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F7FB-37F9-4A57-9549-76C50DFED5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A2525E-6B56-45DA-9586-D47DE3540191}"/>
              </a:ext>
            </a:extLst>
          </p:cNvPr>
          <p:cNvSpPr>
            <a:spLocks noGrp="1"/>
          </p:cNvSpPr>
          <p:nvPr>
            <p:ph idx="1"/>
          </p:nvPr>
        </p:nvSpPr>
        <p:spPr/>
        <p:txBody>
          <a:bodyPr/>
          <a:lstStyle/>
          <a:p>
            <a:endParaRPr lang="en-US"/>
          </a:p>
        </p:txBody>
      </p:sp>
      <p:pic>
        <p:nvPicPr>
          <p:cNvPr id="2050" name="Picture 2" descr="Do M.R.I. Scans Cause Any Harm? - The New York Times">
            <a:extLst>
              <a:ext uri="{FF2B5EF4-FFF2-40B4-BE49-F238E27FC236}">
                <a16:creationId xmlns:a16="http://schemas.microsoft.com/office/drawing/2014/main" id="{ADD6BA66-1046-4123-8FD9-4DEC26DA2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0"/>
            <a:ext cx="7087552" cy="686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81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7CE-D2B3-4060-8CF4-2D582435CA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DB2EB9-37B6-4EA7-8B2E-700F6D9496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92F901A-1CC8-4AAA-AE66-1CCF4C4BAAFB}"/>
              </a:ext>
            </a:extLst>
          </p:cNvPr>
          <p:cNvPicPr>
            <a:picLocks noChangeAspect="1"/>
          </p:cNvPicPr>
          <p:nvPr/>
        </p:nvPicPr>
        <p:blipFill>
          <a:blip r:embed="rId2"/>
          <a:stretch>
            <a:fillRect/>
          </a:stretch>
        </p:blipFill>
        <p:spPr>
          <a:xfrm>
            <a:off x="0" y="98425"/>
            <a:ext cx="4124325" cy="6759575"/>
          </a:xfrm>
          <a:prstGeom prst="rect">
            <a:avLst/>
          </a:prstGeom>
        </p:spPr>
      </p:pic>
      <p:pic>
        <p:nvPicPr>
          <p:cNvPr id="7" name="Picture 6">
            <a:extLst>
              <a:ext uri="{FF2B5EF4-FFF2-40B4-BE49-F238E27FC236}">
                <a16:creationId xmlns:a16="http://schemas.microsoft.com/office/drawing/2014/main" id="{94CD3196-7DC6-480F-94EB-19D5210AE523}"/>
              </a:ext>
            </a:extLst>
          </p:cNvPr>
          <p:cNvPicPr>
            <a:picLocks noChangeAspect="1"/>
          </p:cNvPicPr>
          <p:nvPr/>
        </p:nvPicPr>
        <p:blipFill>
          <a:blip r:embed="rId3"/>
          <a:stretch>
            <a:fillRect/>
          </a:stretch>
        </p:blipFill>
        <p:spPr>
          <a:xfrm>
            <a:off x="3933827" y="98425"/>
            <a:ext cx="4133850" cy="6661150"/>
          </a:xfrm>
          <a:prstGeom prst="rect">
            <a:avLst/>
          </a:prstGeom>
        </p:spPr>
      </p:pic>
      <p:pic>
        <p:nvPicPr>
          <p:cNvPr id="9" name="Picture 8">
            <a:extLst>
              <a:ext uri="{FF2B5EF4-FFF2-40B4-BE49-F238E27FC236}">
                <a16:creationId xmlns:a16="http://schemas.microsoft.com/office/drawing/2014/main" id="{6FDB8A43-DB1C-409C-858B-0FD5ED8AEE9F}"/>
              </a:ext>
            </a:extLst>
          </p:cNvPr>
          <p:cNvPicPr>
            <a:picLocks noChangeAspect="1"/>
          </p:cNvPicPr>
          <p:nvPr/>
        </p:nvPicPr>
        <p:blipFill>
          <a:blip r:embed="rId4"/>
          <a:stretch>
            <a:fillRect/>
          </a:stretch>
        </p:blipFill>
        <p:spPr>
          <a:xfrm>
            <a:off x="8058152" y="98425"/>
            <a:ext cx="4019550" cy="6759575"/>
          </a:xfrm>
          <a:prstGeom prst="rect">
            <a:avLst/>
          </a:prstGeom>
        </p:spPr>
      </p:pic>
    </p:spTree>
    <p:extLst>
      <p:ext uri="{BB962C8B-B14F-4D97-AF65-F5344CB8AC3E}">
        <p14:creationId xmlns:p14="http://schemas.microsoft.com/office/powerpoint/2010/main" val="1242190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37C1-2922-419E-AA03-120995AA5120}"/>
              </a:ext>
            </a:extLst>
          </p:cNvPr>
          <p:cNvSpPr>
            <a:spLocks noGrp="1"/>
          </p:cNvSpPr>
          <p:nvPr>
            <p:ph type="title"/>
          </p:nvPr>
        </p:nvSpPr>
        <p:spPr>
          <a:xfrm>
            <a:off x="838200" y="321582"/>
            <a:ext cx="10515600" cy="1325563"/>
          </a:xfrm>
        </p:spPr>
        <p:txBody>
          <a:bodyPr/>
          <a:lstStyle/>
          <a:p>
            <a:r>
              <a:rPr lang="en-US" dirty="0" err="1">
                <a:latin typeface="Times" panose="02020603060405020304" pitchFamily="18" charset="0"/>
              </a:rPr>
              <a:t>Flouroscopy</a:t>
            </a:r>
            <a:endParaRPr lang="en-US" dirty="0">
              <a:latin typeface="Times" panose="02020603060405020304" pitchFamily="18" charset="0"/>
            </a:endParaRPr>
          </a:p>
        </p:txBody>
      </p:sp>
      <p:sp>
        <p:nvSpPr>
          <p:cNvPr id="3" name="Content Placeholder 2">
            <a:extLst>
              <a:ext uri="{FF2B5EF4-FFF2-40B4-BE49-F238E27FC236}">
                <a16:creationId xmlns:a16="http://schemas.microsoft.com/office/drawing/2014/main" id="{83816294-0DAE-4343-A72F-E41A48BF74CE}"/>
              </a:ext>
            </a:extLst>
          </p:cNvPr>
          <p:cNvSpPr>
            <a:spLocks noGrp="1"/>
          </p:cNvSpPr>
          <p:nvPr>
            <p:ph idx="1"/>
          </p:nvPr>
        </p:nvSpPr>
        <p:spPr/>
        <p:txBody>
          <a:bodyPr/>
          <a:lstStyle/>
          <a:p>
            <a:r>
              <a:rPr lang="en-US" dirty="0">
                <a:latin typeface="Times" panose="02020603060405020304" pitchFamily="18" charset="0"/>
              </a:rPr>
              <a:t>Fluoroscopy (or “</a:t>
            </a:r>
            <a:r>
              <a:rPr lang="en-US" dirty="0" err="1">
                <a:latin typeface="Times" panose="02020603060405020304" pitchFamily="18" charset="0"/>
              </a:rPr>
              <a:t>fluoro</a:t>
            </a:r>
            <a:r>
              <a:rPr lang="en-US" dirty="0">
                <a:latin typeface="Times" panose="02020603060405020304" pitchFamily="18" charset="0"/>
              </a:rPr>
              <a:t>”) is a modality in which ionizing radiation (x-rays) is used in performing real-time visualization of the body in a way that allows for evaluation of the motion of body parts, real-time positioning changes of bones and joints, and the location and path of externally administered barium or iodine contrast agents through the gastrointestinal and genitourinary tracts and blood vessels. Images can be viewed as they are acquired on video screens and captured as either a series of static images or moving (video) images.</a:t>
            </a:r>
          </a:p>
        </p:txBody>
      </p:sp>
    </p:spTree>
    <p:extLst>
      <p:ext uri="{BB962C8B-B14F-4D97-AF65-F5344CB8AC3E}">
        <p14:creationId xmlns:p14="http://schemas.microsoft.com/office/powerpoint/2010/main" val="150431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200E-F18C-42B2-8BE2-53EEAE431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0FF0DC-790E-4A4C-860D-41E2697BB93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66269D-CDAA-4C50-8CED-ED53B892E7B7}"/>
              </a:ext>
            </a:extLst>
          </p:cNvPr>
          <p:cNvPicPr>
            <a:picLocks noChangeAspect="1"/>
          </p:cNvPicPr>
          <p:nvPr/>
        </p:nvPicPr>
        <p:blipFill rotWithShape="1">
          <a:blip r:embed="rId2"/>
          <a:srcRect b="6978"/>
          <a:stretch/>
        </p:blipFill>
        <p:spPr>
          <a:xfrm>
            <a:off x="2504876" y="0"/>
            <a:ext cx="7424920" cy="6858000"/>
          </a:xfrm>
          <a:prstGeom prst="rect">
            <a:avLst/>
          </a:prstGeom>
        </p:spPr>
      </p:pic>
    </p:spTree>
    <p:extLst>
      <p:ext uri="{BB962C8B-B14F-4D97-AF65-F5344CB8AC3E}">
        <p14:creationId xmlns:p14="http://schemas.microsoft.com/office/powerpoint/2010/main" val="1445143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64E0-807A-4DDE-99D2-B835273A7D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ECF475-281A-4D24-BDCE-76955344D0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3242C94-BF56-4CF4-BC34-3D6DC3B9AE52}"/>
              </a:ext>
            </a:extLst>
          </p:cNvPr>
          <p:cNvPicPr>
            <a:picLocks noChangeAspect="1"/>
          </p:cNvPicPr>
          <p:nvPr/>
        </p:nvPicPr>
        <p:blipFill>
          <a:blip r:embed="rId2"/>
          <a:stretch>
            <a:fillRect/>
          </a:stretch>
        </p:blipFill>
        <p:spPr>
          <a:xfrm>
            <a:off x="2536372" y="-653"/>
            <a:ext cx="6411685" cy="6858653"/>
          </a:xfrm>
          <a:prstGeom prst="rect">
            <a:avLst/>
          </a:prstGeom>
        </p:spPr>
      </p:pic>
    </p:spTree>
    <p:extLst>
      <p:ext uri="{BB962C8B-B14F-4D97-AF65-F5344CB8AC3E}">
        <p14:creationId xmlns:p14="http://schemas.microsoft.com/office/powerpoint/2010/main" val="390950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251A-19BF-4B70-A34C-8988CBAB8AEC}"/>
              </a:ext>
            </a:extLst>
          </p:cNvPr>
          <p:cNvSpPr>
            <a:spLocks noGrp="1"/>
          </p:cNvSpPr>
          <p:nvPr>
            <p:ph type="title"/>
          </p:nvPr>
        </p:nvSpPr>
        <p:spPr/>
        <p:txBody>
          <a:bodyPr/>
          <a:lstStyle/>
          <a:p>
            <a:endParaRPr lang="en-US">
              <a:latin typeface="Times" panose="02020603060405020304" pitchFamily="18" charset="0"/>
            </a:endParaRPr>
          </a:p>
        </p:txBody>
      </p:sp>
      <p:sp>
        <p:nvSpPr>
          <p:cNvPr id="3" name="Content Placeholder 2">
            <a:extLst>
              <a:ext uri="{FF2B5EF4-FFF2-40B4-BE49-F238E27FC236}">
                <a16:creationId xmlns:a16="http://schemas.microsoft.com/office/drawing/2014/main" id="{9AB4C8DD-9D2B-4CEB-AC2A-49C63E4BCAD9}"/>
              </a:ext>
            </a:extLst>
          </p:cNvPr>
          <p:cNvSpPr>
            <a:spLocks noGrp="1"/>
          </p:cNvSpPr>
          <p:nvPr>
            <p:ph idx="1"/>
          </p:nvPr>
        </p:nvSpPr>
        <p:spPr>
          <a:xfrm>
            <a:off x="838200" y="1869168"/>
            <a:ext cx="10515600" cy="4351338"/>
          </a:xfrm>
        </p:spPr>
        <p:txBody>
          <a:bodyPr/>
          <a:lstStyle/>
          <a:p>
            <a:r>
              <a:rPr lang="en-US" dirty="0">
                <a:latin typeface="Times" panose="02020603060405020304" pitchFamily="18" charset="0"/>
              </a:rPr>
              <a:t>In interventional radiology, iodinated contrast is selectively injected into blood vessels or other ducts that can be imaged fluoroscopically to demonstrate normal anatomy, pathology, or the position of catheters or other devices</a:t>
            </a:r>
          </a:p>
        </p:txBody>
      </p:sp>
    </p:spTree>
    <p:extLst>
      <p:ext uri="{BB962C8B-B14F-4D97-AF65-F5344CB8AC3E}">
        <p14:creationId xmlns:p14="http://schemas.microsoft.com/office/powerpoint/2010/main" val="776121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09A5-42B7-4807-B7D5-0CC3CAF2ED2C}"/>
              </a:ext>
            </a:extLst>
          </p:cNvPr>
          <p:cNvSpPr>
            <a:spLocks noGrp="1"/>
          </p:cNvSpPr>
          <p:nvPr>
            <p:ph type="title"/>
          </p:nvPr>
        </p:nvSpPr>
        <p:spPr/>
        <p:txBody>
          <a:bodyPr/>
          <a:lstStyle/>
          <a:p>
            <a:endParaRPr lang="en-US">
              <a:latin typeface="Times" panose="02020603060405020304" pitchFamily="18" charset="0"/>
            </a:endParaRPr>
          </a:p>
        </p:txBody>
      </p:sp>
      <p:sp>
        <p:nvSpPr>
          <p:cNvPr id="3" name="Content Placeholder 2">
            <a:extLst>
              <a:ext uri="{FF2B5EF4-FFF2-40B4-BE49-F238E27FC236}">
                <a16:creationId xmlns:a16="http://schemas.microsoft.com/office/drawing/2014/main" id="{5AFB6D20-B52D-4B0A-98C8-43EE243F937C}"/>
              </a:ext>
            </a:extLst>
          </p:cNvPr>
          <p:cNvSpPr>
            <a:spLocks noGrp="1"/>
          </p:cNvSpPr>
          <p:nvPr>
            <p:ph idx="1"/>
          </p:nvPr>
        </p:nvSpPr>
        <p:spPr/>
        <p:txBody>
          <a:bodyPr/>
          <a:lstStyle/>
          <a:p>
            <a:r>
              <a:rPr lang="en-US" dirty="0">
                <a:latin typeface="Times" panose="02020603060405020304" pitchFamily="18" charset="0"/>
              </a:rPr>
              <a:t>Radiation doses in fluoroscopy can be substantially higher than those used in conventional radiography because so many images are acquired for every minute of fluoroscopy time. Therefore the dose is reduced by using the shortest possible fluoroscopy time to obtain diagnostic images</a:t>
            </a:r>
          </a:p>
        </p:txBody>
      </p:sp>
    </p:spTree>
    <p:extLst>
      <p:ext uri="{BB962C8B-B14F-4D97-AF65-F5344CB8AC3E}">
        <p14:creationId xmlns:p14="http://schemas.microsoft.com/office/powerpoint/2010/main" val="263148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4837-5A98-4B04-8060-28CF8895043C}"/>
              </a:ext>
            </a:extLst>
          </p:cNvPr>
          <p:cNvSpPr>
            <a:spLocks noGrp="1"/>
          </p:cNvSpPr>
          <p:nvPr>
            <p:ph type="title"/>
          </p:nvPr>
        </p:nvSpPr>
        <p:spPr/>
        <p:txBody>
          <a:bodyPr/>
          <a:lstStyle/>
          <a:p>
            <a:pPr algn="ctr">
              <a:defRPr/>
            </a:pPr>
            <a:r>
              <a:rPr lang="en-US" dirty="0">
                <a:latin typeface="Times" panose="02020603060405020304" pitchFamily="18" charset="0"/>
              </a:rPr>
              <a:t>Patient Encounter</a:t>
            </a:r>
          </a:p>
        </p:txBody>
      </p:sp>
      <p:sp>
        <p:nvSpPr>
          <p:cNvPr id="3" name="Content Placeholder 2">
            <a:extLst>
              <a:ext uri="{FF2B5EF4-FFF2-40B4-BE49-F238E27FC236}">
                <a16:creationId xmlns:a16="http://schemas.microsoft.com/office/drawing/2014/main" id="{5559B5F0-AAE4-4DA0-831E-D84D1D8AF942}"/>
              </a:ext>
            </a:extLst>
          </p:cNvPr>
          <p:cNvSpPr>
            <a:spLocks noGrp="1"/>
          </p:cNvSpPr>
          <p:nvPr>
            <p:ph sz="quarter" idx="13"/>
          </p:nvPr>
        </p:nvSpPr>
        <p:spPr/>
        <p:txBody>
          <a:bodyPr>
            <a:normAutofit/>
          </a:bodyPr>
          <a:lstStyle/>
          <a:p>
            <a:pPr lvl="1" eaLnBrk="1" fontAlgn="auto" hangingPunct="1">
              <a:defRPr/>
            </a:pPr>
            <a:r>
              <a:rPr lang="en-US" sz="2000" dirty="0">
                <a:latin typeface="Times" panose="02020603060405020304" pitchFamily="18" charset="0"/>
              </a:rPr>
              <a:t>History</a:t>
            </a:r>
          </a:p>
          <a:p>
            <a:pPr lvl="1" eaLnBrk="1" fontAlgn="auto" hangingPunct="1">
              <a:defRPr/>
            </a:pPr>
            <a:r>
              <a:rPr lang="en-US" sz="2000" dirty="0">
                <a:latin typeface="Times" panose="02020603060405020304" pitchFamily="18" charset="0"/>
              </a:rPr>
              <a:t>Clinical examination</a:t>
            </a:r>
          </a:p>
          <a:p>
            <a:pPr lvl="1" eaLnBrk="1" fontAlgn="auto" hangingPunct="1">
              <a:defRPr/>
            </a:pPr>
            <a:r>
              <a:rPr lang="en-US" sz="2000" dirty="0">
                <a:latin typeface="Times" panose="02020603060405020304" pitchFamily="18" charset="0"/>
              </a:rPr>
              <a:t>Labs</a:t>
            </a:r>
          </a:p>
          <a:p>
            <a:pPr lvl="1" eaLnBrk="1" fontAlgn="auto" hangingPunct="1">
              <a:defRPr/>
            </a:pPr>
            <a:r>
              <a:rPr lang="en-US" sz="2000" dirty="0">
                <a:latin typeface="Times" panose="02020603060405020304" pitchFamily="18" charset="0"/>
              </a:rPr>
              <a:t>Differential diagnosis and plan</a:t>
            </a:r>
          </a:p>
          <a:p>
            <a:pPr lvl="1" eaLnBrk="1" fontAlgn="auto" hangingPunct="1">
              <a:defRPr/>
            </a:pPr>
            <a:r>
              <a:rPr lang="en-US" sz="2000" dirty="0">
                <a:latin typeface="Times" panose="02020603060405020304" pitchFamily="18" charset="0"/>
              </a:rPr>
              <a:t>Indication to perform imaging study</a:t>
            </a:r>
          </a:p>
          <a:p>
            <a:pPr lvl="1" eaLnBrk="1" fontAlgn="auto" hangingPunct="1">
              <a:defRPr/>
            </a:pPr>
            <a:r>
              <a:rPr lang="en-US" sz="2000" dirty="0">
                <a:latin typeface="Times" panose="02020603060405020304" pitchFamily="18" charset="0"/>
              </a:rPr>
              <a:t>Choice of imaging modality</a:t>
            </a:r>
          </a:p>
          <a:p>
            <a:pPr lvl="2" eaLnBrk="1" fontAlgn="auto" hangingPunct="1">
              <a:defRPr/>
            </a:pPr>
            <a:r>
              <a:rPr lang="en-US" dirty="0" err="1">
                <a:latin typeface="Times" panose="02020603060405020304" pitchFamily="18" charset="0"/>
              </a:rPr>
              <a:t>i.e</a:t>
            </a:r>
            <a:r>
              <a:rPr lang="en-US" dirty="0">
                <a:latin typeface="Times" panose="02020603060405020304" pitchFamily="18" charset="0"/>
              </a:rPr>
              <a:t> </a:t>
            </a:r>
            <a:r>
              <a:rPr lang="en-US" dirty="0">
                <a:latin typeface="Times" panose="02020603060405020304" pitchFamily="18" charset="0"/>
                <a:sym typeface="Wingdings" panose="05000000000000000000" pitchFamily="2" charset="2"/>
              </a:rPr>
              <a:t>ILD, Temporal bones  HRCT</a:t>
            </a:r>
          </a:p>
          <a:p>
            <a:pPr lvl="2" eaLnBrk="1" fontAlgn="auto" hangingPunct="1">
              <a:defRPr/>
            </a:pPr>
            <a:r>
              <a:rPr lang="en-US" dirty="0">
                <a:latin typeface="Times" panose="02020603060405020304" pitchFamily="18" charset="0"/>
                <a:sym typeface="Wingdings" panose="05000000000000000000" pitchFamily="2" charset="2"/>
              </a:rPr>
              <a:t>Looking for urinary tract stones  Urinary tract CT</a:t>
            </a:r>
          </a:p>
          <a:p>
            <a:pPr lvl="2" eaLnBrk="1" fontAlgn="auto" hangingPunct="1">
              <a:defRPr/>
            </a:pPr>
            <a:r>
              <a:rPr lang="en-US" dirty="0">
                <a:latin typeface="Times" panose="02020603060405020304" pitchFamily="18" charset="0"/>
                <a:sym typeface="Wingdings" panose="05000000000000000000" pitchFamily="2" charset="2"/>
              </a:rPr>
              <a:t>Looking for causes of acute abdomen  Abdomen and Pelvis CT </a:t>
            </a:r>
          </a:p>
          <a:p>
            <a:pPr marL="914400" lvl="2" indent="0" algn="ctr">
              <a:buNone/>
              <a:defRPr/>
            </a:pPr>
            <a:r>
              <a:rPr lang="en-US" sz="2400" dirty="0">
                <a:solidFill>
                  <a:srgbClr val="FF0000"/>
                </a:solidFill>
                <a:latin typeface="Times" panose="02020603060405020304" pitchFamily="18" charset="0"/>
              </a:rPr>
              <a:t>With / without contrast??</a:t>
            </a:r>
          </a:p>
          <a:p>
            <a:pPr lvl="2" eaLnBrk="1" fontAlgn="auto" hangingPunct="1">
              <a:defRPr/>
            </a:pPr>
            <a:endParaRPr lang="en-US" dirty="0">
              <a:latin typeface="Times" panose="02020603060405020304" pitchFamily="18" charset="0"/>
            </a:endParaRPr>
          </a:p>
          <a:p>
            <a:pPr lvl="2" eaLnBrk="1" fontAlgn="auto" hangingPunct="1">
              <a:defRPr/>
            </a:pPr>
            <a:endParaRPr lang="en-US" dirty="0">
              <a:latin typeface="Times" panose="02020603060405020304" pitchFamily="18" charset="0"/>
              <a:sym typeface="Wingdings" panose="05000000000000000000" pitchFamily="2" charset="2"/>
            </a:endParaRPr>
          </a:p>
          <a:p>
            <a:pPr lvl="3" eaLnBrk="1" fontAlgn="auto" hangingPunct="1">
              <a:defRPr/>
            </a:pPr>
            <a:endParaRPr lang="en-US" dirty="0">
              <a:latin typeface="Times" panose="0202060306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BC9A-F823-4FC1-980A-402E9BDBB81A}"/>
              </a:ext>
            </a:extLst>
          </p:cNvPr>
          <p:cNvSpPr>
            <a:spLocks noGrp="1"/>
          </p:cNvSpPr>
          <p:nvPr>
            <p:ph type="title"/>
          </p:nvPr>
        </p:nvSpPr>
        <p:spPr/>
        <p:txBody>
          <a:bodyPr/>
          <a:lstStyle/>
          <a:p>
            <a:pPr algn="ctr">
              <a:defRPr/>
            </a:pPr>
            <a:r>
              <a:rPr lang="en-US" dirty="0">
                <a:latin typeface="Times" panose="02020603060405020304" pitchFamily="18" charset="0"/>
              </a:rPr>
              <a:t>Contrast</a:t>
            </a:r>
          </a:p>
        </p:txBody>
      </p:sp>
      <p:sp>
        <p:nvSpPr>
          <p:cNvPr id="3" name="Content Placeholder 2">
            <a:extLst>
              <a:ext uri="{FF2B5EF4-FFF2-40B4-BE49-F238E27FC236}">
                <a16:creationId xmlns:a16="http://schemas.microsoft.com/office/drawing/2014/main" id="{9C4855B2-06B6-4F76-B30F-B1941F443C9F}"/>
              </a:ext>
            </a:extLst>
          </p:cNvPr>
          <p:cNvSpPr>
            <a:spLocks noGrp="1"/>
          </p:cNvSpPr>
          <p:nvPr>
            <p:ph sz="quarter" idx="13"/>
          </p:nvPr>
        </p:nvSpPr>
        <p:spPr/>
        <p:txBody>
          <a:bodyPr/>
          <a:lstStyle/>
          <a:p>
            <a:pPr eaLnBrk="1" fontAlgn="auto" hangingPunct="1">
              <a:defRPr/>
            </a:pPr>
            <a:r>
              <a:rPr lang="en-US" sz="2400" dirty="0">
                <a:latin typeface="Times" panose="02020603060405020304" pitchFamily="18" charset="0"/>
              </a:rPr>
              <a:t>Contrast can be administered IV, IA, Oral or Rectal</a:t>
            </a:r>
          </a:p>
          <a:p>
            <a:pPr eaLnBrk="1" fontAlgn="auto" hangingPunct="1">
              <a:defRPr/>
            </a:pPr>
            <a:r>
              <a:rPr lang="en-US" sz="2400" dirty="0">
                <a:latin typeface="Times" panose="02020603060405020304" pitchFamily="18" charset="0"/>
              </a:rPr>
              <a:t>IV contrast administration ? </a:t>
            </a:r>
          </a:p>
          <a:p>
            <a:pPr lvl="1" eaLnBrk="1" fontAlgn="auto" hangingPunct="1">
              <a:defRPr/>
            </a:pPr>
            <a:r>
              <a:rPr lang="en-US" dirty="0">
                <a:latin typeface="Times" panose="02020603060405020304" pitchFamily="18" charset="0"/>
              </a:rPr>
              <a:t>Valid clinical indication for contrast medium administration</a:t>
            </a:r>
          </a:p>
          <a:p>
            <a:pPr lvl="1" eaLnBrk="1" fontAlgn="auto" hangingPunct="1">
              <a:defRPr/>
            </a:pPr>
            <a:r>
              <a:rPr lang="en-US" dirty="0">
                <a:latin typeface="Times" panose="02020603060405020304" pitchFamily="18" charset="0"/>
              </a:rPr>
              <a:t>Justification ( Benefit VS Side effects </a:t>
            </a:r>
            <a:r>
              <a:rPr lang="en-US" dirty="0">
                <a:solidFill>
                  <a:srgbClr val="FF0000"/>
                </a:solidFill>
                <a:latin typeface="Times" panose="02020603060405020304" pitchFamily="18" charset="0"/>
              </a:rPr>
              <a:t>allergic like and physiologic </a:t>
            </a:r>
            <a:r>
              <a:rPr lang="en-US" dirty="0">
                <a:latin typeface="Times" panose="02020603060405020304" pitchFamily="18" charset="0"/>
              </a:rPr>
              <a:t>)</a:t>
            </a:r>
          </a:p>
          <a:p>
            <a:pPr lvl="1" eaLnBrk="1" fontAlgn="auto" hangingPunct="1">
              <a:defRPr/>
            </a:pPr>
            <a:r>
              <a:rPr lang="en-US" dirty="0">
                <a:latin typeface="Times" panose="02020603060405020304" pitchFamily="18" charset="0"/>
              </a:rPr>
              <a:t>Imaging alternatives that would provide the same or better diagnostic information</a:t>
            </a:r>
          </a:p>
          <a:p>
            <a:pPr marL="457200" lvl="1" indent="0">
              <a:buNone/>
              <a:defRPr/>
            </a:pPr>
            <a:endParaRPr lang="en-US" dirty="0">
              <a:latin typeface="Times" panose="02020603060405020304" pitchFamily="18" charset="0"/>
            </a:endParaRPr>
          </a:p>
          <a:p>
            <a:pPr eaLnBrk="1" fontAlgn="auto" hangingPunct="1">
              <a:defRPr/>
            </a:pPr>
            <a:endParaRPr lang="en-US" dirty="0">
              <a:latin typeface="Times" panose="02020603060405020304" pitchFamily="18" charset="0"/>
            </a:endParaRPr>
          </a:p>
          <a:p>
            <a:pPr marL="457200" lvl="1" indent="0">
              <a:buNone/>
              <a:defRPr/>
            </a:pPr>
            <a:endParaRPr lang="en-US" dirty="0">
              <a:latin typeface="Times" panose="02020603060405020304" pitchFamily="18" charset="0"/>
            </a:endParaRPr>
          </a:p>
          <a:p>
            <a:pPr lvl="1" eaLnBrk="1" fontAlgn="auto" hangingPunct="1">
              <a:defRPr/>
            </a:pPr>
            <a:endParaRPr lang="en-US" dirty="0">
              <a:latin typeface="Times" panose="02020603060405020304" pitchFamily="18" charset="0"/>
            </a:endParaRPr>
          </a:p>
          <a:p>
            <a:pPr eaLnBrk="1" fontAlgn="auto" hangingPunct="1">
              <a:defRPr/>
            </a:pPr>
            <a:endParaRPr lang="en-US" dirty="0">
              <a:latin typeface="Times" panose="0202060306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C882-7025-4497-9F3F-E22846E9C00A}"/>
              </a:ext>
            </a:extLst>
          </p:cNvPr>
          <p:cNvSpPr>
            <a:spLocks noGrp="1"/>
          </p:cNvSpPr>
          <p:nvPr>
            <p:ph type="title"/>
          </p:nvPr>
        </p:nvSpPr>
        <p:spPr/>
        <p:txBody>
          <a:bodyPr/>
          <a:lstStyle/>
          <a:p>
            <a:pPr algn="ctr">
              <a:defRPr/>
            </a:pPr>
            <a:r>
              <a:rPr lang="en-US" dirty="0">
                <a:latin typeface="Times" panose="02020603060405020304" pitchFamily="18" charset="0"/>
              </a:rPr>
              <a:t>Contrast (Cont’d)</a:t>
            </a:r>
          </a:p>
        </p:txBody>
      </p:sp>
      <p:sp>
        <p:nvSpPr>
          <p:cNvPr id="3" name="Content Placeholder 2">
            <a:extLst>
              <a:ext uri="{FF2B5EF4-FFF2-40B4-BE49-F238E27FC236}">
                <a16:creationId xmlns:a16="http://schemas.microsoft.com/office/drawing/2014/main" id="{E81C645F-39BC-49A4-85E3-93D4B9426C68}"/>
              </a:ext>
            </a:extLst>
          </p:cNvPr>
          <p:cNvSpPr>
            <a:spLocks noGrp="1"/>
          </p:cNvSpPr>
          <p:nvPr>
            <p:ph sz="quarter" idx="13"/>
          </p:nvPr>
        </p:nvSpPr>
        <p:spPr/>
        <p:txBody>
          <a:bodyPr>
            <a:normAutofit/>
          </a:bodyPr>
          <a:lstStyle/>
          <a:p>
            <a:pPr marL="0" indent="0">
              <a:buNone/>
              <a:defRPr/>
            </a:pPr>
            <a:endParaRPr lang="en-US" sz="1800" dirty="0">
              <a:latin typeface="Times" panose="02020603060405020304" pitchFamily="18" charset="0"/>
            </a:endParaRPr>
          </a:p>
          <a:p>
            <a:pPr eaLnBrk="1" fontAlgn="auto" hangingPunct="1">
              <a:defRPr/>
            </a:pPr>
            <a:r>
              <a:rPr lang="en-US" sz="2400" dirty="0">
                <a:latin typeface="Times" panose="02020603060405020304" pitchFamily="18" charset="0"/>
              </a:rPr>
              <a:t>Before administration IV contrast</a:t>
            </a:r>
          </a:p>
          <a:p>
            <a:pPr lvl="1" eaLnBrk="1" fontAlgn="auto" hangingPunct="1">
              <a:defRPr/>
            </a:pPr>
            <a:r>
              <a:rPr lang="en-US" dirty="0">
                <a:latin typeface="Times" panose="02020603060405020304" pitchFamily="18" charset="0"/>
              </a:rPr>
              <a:t>Patient consent form</a:t>
            </a:r>
          </a:p>
          <a:p>
            <a:pPr lvl="1" eaLnBrk="1" fontAlgn="auto" hangingPunct="1">
              <a:defRPr/>
            </a:pPr>
            <a:r>
              <a:rPr lang="en-US" dirty="0">
                <a:latin typeface="Times" panose="02020603060405020304" pitchFamily="18" charset="0"/>
              </a:rPr>
              <a:t>Check Serum Cr levels / eGFR</a:t>
            </a:r>
          </a:p>
          <a:p>
            <a:pPr lvl="1" eaLnBrk="1" fontAlgn="auto" hangingPunct="1">
              <a:defRPr/>
            </a:pPr>
            <a:r>
              <a:rPr lang="en-US" dirty="0">
                <a:latin typeface="Times" panose="02020603060405020304" pitchFamily="18" charset="0"/>
              </a:rPr>
              <a:t>Check Contraindications and the need for premedication.</a:t>
            </a:r>
          </a:p>
          <a:p>
            <a:pPr lvl="2" eaLnBrk="1" fontAlgn="auto" hangingPunct="1">
              <a:defRPr/>
            </a:pPr>
            <a:r>
              <a:rPr lang="en-US" sz="2400" dirty="0">
                <a:latin typeface="Times" panose="02020603060405020304" pitchFamily="18" charset="0"/>
              </a:rPr>
              <a:t>Contraindication: Prior allergic like reactions to contrast medium</a:t>
            </a:r>
          </a:p>
          <a:p>
            <a:pPr lvl="2" eaLnBrk="1" fontAlgn="auto" hangingPunct="1">
              <a:defRPr/>
            </a:pPr>
            <a:r>
              <a:rPr lang="en-US" sz="2400" dirty="0">
                <a:latin typeface="Times" panose="02020603060405020304" pitchFamily="18" charset="0"/>
              </a:rPr>
              <a:t>Premedication </a:t>
            </a:r>
            <a:r>
              <a:rPr lang="en-US" sz="2400" dirty="0" err="1">
                <a:latin typeface="Times" panose="02020603060405020304" pitchFamily="18" charset="0"/>
              </a:rPr>
              <a:t>i.e</a:t>
            </a:r>
            <a:r>
              <a:rPr lang="en-US" sz="2400" dirty="0">
                <a:latin typeface="Times" panose="02020603060405020304" pitchFamily="18" charset="0"/>
              </a:rPr>
              <a:t> Allergy to medications, Asthma…etc.</a:t>
            </a:r>
          </a:p>
          <a:p>
            <a:pPr>
              <a:defRPr/>
            </a:pPr>
            <a:endParaRPr lang="en-US" dirty="0">
              <a:latin typeface="Times" panose="0202060306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59FD-C66D-4777-8632-B774BFDE8A3F}"/>
              </a:ext>
            </a:extLst>
          </p:cNvPr>
          <p:cNvSpPr>
            <a:spLocks noGrp="1"/>
          </p:cNvSpPr>
          <p:nvPr>
            <p:ph type="title"/>
          </p:nvPr>
        </p:nvSpPr>
        <p:spPr/>
        <p:txBody>
          <a:bodyPr/>
          <a:lstStyle/>
          <a:p>
            <a:pPr algn="ctr">
              <a:defRPr/>
            </a:pPr>
            <a:r>
              <a:rPr lang="en-US" dirty="0">
                <a:latin typeface="Times" panose="02020603060405020304" pitchFamily="18" charset="0"/>
              </a:rPr>
              <a:t>IV iodinated contrast media</a:t>
            </a:r>
          </a:p>
        </p:txBody>
      </p:sp>
      <p:sp>
        <p:nvSpPr>
          <p:cNvPr id="3" name="Content Placeholder 2">
            <a:extLst>
              <a:ext uri="{FF2B5EF4-FFF2-40B4-BE49-F238E27FC236}">
                <a16:creationId xmlns:a16="http://schemas.microsoft.com/office/drawing/2014/main" id="{A3BD4E16-B0F9-4053-975F-FF2617F16902}"/>
              </a:ext>
            </a:extLst>
          </p:cNvPr>
          <p:cNvSpPr>
            <a:spLocks noGrp="1"/>
          </p:cNvSpPr>
          <p:nvPr>
            <p:ph sz="quarter" idx="13"/>
          </p:nvPr>
        </p:nvSpPr>
        <p:spPr>
          <a:xfrm>
            <a:off x="812800" y="1641764"/>
            <a:ext cx="10566400" cy="4114800"/>
          </a:xfrm>
        </p:spPr>
        <p:txBody>
          <a:bodyPr>
            <a:noAutofit/>
          </a:bodyPr>
          <a:lstStyle/>
          <a:p>
            <a:pPr algn="just" eaLnBrk="1" fontAlgn="auto" hangingPunct="1">
              <a:defRPr/>
            </a:pPr>
            <a:r>
              <a:rPr lang="en-US" sz="2000" dirty="0">
                <a:latin typeface="Times" panose="02020603060405020304" pitchFamily="18" charset="0"/>
              </a:rPr>
              <a:t>Contrast side effects</a:t>
            </a:r>
          </a:p>
          <a:p>
            <a:pPr lvl="1" algn="just" eaLnBrk="1" fontAlgn="auto" hangingPunct="1">
              <a:defRPr/>
            </a:pPr>
            <a:r>
              <a:rPr lang="en-US" sz="2000" i="1" u="sng" dirty="0">
                <a:latin typeface="Times" panose="02020603060405020304" pitchFamily="18" charset="0"/>
              </a:rPr>
              <a:t>Physiologic reactions </a:t>
            </a:r>
            <a:r>
              <a:rPr lang="en-US" sz="2000" dirty="0">
                <a:latin typeface="Times" panose="02020603060405020304" pitchFamily="18" charset="0"/>
              </a:rPr>
              <a:t>( reactions related directly to contrast chemical composition and osmolarity or molecular binding to certain activators) which include:</a:t>
            </a:r>
          </a:p>
          <a:p>
            <a:pPr lvl="2" algn="just" eaLnBrk="1" fontAlgn="auto" hangingPunct="1">
              <a:defRPr/>
            </a:pPr>
            <a:r>
              <a:rPr lang="en-US" dirty="0">
                <a:latin typeface="Times" panose="02020603060405020304" pitchFamily="18" charset="0"/>
              </a:rPr>
              <a:t>Nausea</a:t>
            </a:r>
          </a:p>
          <a:p>
            <a:pPr lvl="2" algn="just" eaLnBrk="1" fontAlgn="auto" hangingPunct="1">
              <a:defRPr/>
            </a:pPr>
            <a:r>
              <a:rPr lang="en-US" dirty="0">
                <a:latin typeface="Times" panose="02020603060405020304" pitchFamily="18" charset="0"/>
              </a:rPr>
              <a:t>Vomiting </a:t>
            </a:r>
          </a:p>
          <a:p>
            <a:pPr lvl="2" algn="just" eaLnBrk="1" fontAlgn="auto" hangingPunct="1">
              <a:defRPr/>
            </a:pPr>
            <a:r>
              <a:rPr lang="en-US" dirty="0">
                <a:latin typeface="Times" panose="02020603060405020304" pitchFamily="18" charset="0"/>
              </a:rPr>
              <a:t>Feeling of warmth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1415-7DE1-4180-A453-A780CC3368E9}"/>
              </a:ext>
            </a:extLst>
          </p:cNvPr>
          <p:cNvSpPr>
            <a:spLocks noGrp="1"/>
          </p:cNvSpPr>
          <p:nvPr>
            <p:ph type="title"/>
          </p:nvPr>
        </p:nvSpPr>
        <p:spPr/>
        <p:txBody>
          <a:bodyPr>
            <a:normAutofit/>
          </a:bodyPr>
          <a:lstStyle/>
          <a:p>
            <a:pPr algn="ctr">
              <a:defRPr/>
            </a:pPr>
            <a:r>
              <a:rPr lang="en-US" dirty="0">
                <a:latin typeface="Times" panose="02020603060405020304" pitchFamily="18" charset="0"/>
              </a:rPr>
              <a:t>IV iodinated contrast media ( Cont’d )</a:t>
            </a:r>
          </a:p>
        </p:txBody>
      </p:sp>
      <p:sp>
        <p:nvSpPr>
          <p:cNvPr id="3" name="Content Placeholder 2">
            <a:extLst>
              <a:ext uri="{FF2B5EF4-FFF2-40B4-BE49-F238E27FC236}">
                <a16:creationId xmlns:a16="http://schemas.microsoft.com/office/drawing/2014/main" id="{7E44BBE7-E984-48EB-887D-CD1D3169CD84}"/>
              </a:ext>
            </a:extLst>
          </p:cNvPr>
          <p:cNvSpPr>
            <a:spLocks noGrp="1"/>
          </p:cNvSpPr>
          <p:nvPr>
            <p:ph sz="quarter" idx="13"/>
          </p:nvPr>
        </p:nvSpPr>
        <p:spPr/>
        <p:txBody>
          <a:bodyPr>
            <a:normAutofit/>
          </a:bodyPr>
          <a:lstStyle/>
          <a:p>
            <a:pPr lvl="2" algn="just" eaLnBrk="1" fontAlgn="auto" hangingPunct="1">
              <a:defRPr/>
            </a:pPr>
            <a:r>
              <a:rPr lang="en-US" sz="2800" dirty="0">
                <a:latin typeface="Times" panose="02020603060405020304" pitchFamily="18" charset="0"/>
              </a:rPr>
              <a:t>Cardiovascular effects (cardiac arrythmias, depressed myocardial contractility, cardiogenic pulmonary edema</a:t>
            </a:r>
            <a:r>
              <a:rPr lang="en-US" sz="2800" dirty="0">
                <a:latin typeface="Times" panose="02020603060405020304" pitchFamily="18" charset="0"/>
                <a:sym typeface="Wingdings" panose="05000000000000000000" pitchFamily="2" charset="2"/>
              </a:rPr>
              <a:t> (</a:t>
            </a:r>
            <a:r>
              <a:rPr lang="en-US" sz="2800" dirty="0">
                <a:solidFill>
                  <a:srgbClr val="89663C"/>
                </a:solidFill>
                <a:latin typeface="Times" panose="02020603060405020304" pitchFamily="18" charset="0"/>
                <a:sym typeface="Wingdings" panose="05000000000000000000" pitchFamily="2" charset="2"/>
              </a:rPr>
              <a:t>more common and significant in patients with underlying cardiac disease</a:t>
            </a:r>
            <a:r>
              <a:rPr lang="en-US" sz="2800" dirty="0">
                <a:latin typeface="Times" panose="02020603060405020304" pitchFamily="18" charset="0"/>
              </a:rPr>
              <a:t>) and seizures. These phenomena are likely related to either contrast media-related hyperosmolality and/or calcium binding leading to functional hypocalcemia.</a:t>
            </a:r>
          </a:p>
          <a:p>
            <a:pPr lvl="2" algn="just" eaLnBrk="1" fontAlgn="auto" hangingPunct="1">
              <a:defRPr/>
            </a:pPr>
            <a:r>
              <a:rPr lang="en-US" sz="2800" dirty="0">
                <a:latin typeface="Times" panose="02020603060405020304" pitchFamily="18" charset="0"/>
              </a:rPr>
              <a:t>Hypertension </a:t>
            </a:r>
          </a:p>
          <a:p>
            <a:pPr>
              <a:defRPr/>
            </a:pPr>
            <a:endParaRPr lang="en-US" sz="2400" dirty="0">
              <a:latin typeface="Times" panose="0202060306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25B4-C621-4C4D-9F01-59F6631ED074}"/>
              </a:ext>
            </a:extLst>
          </p:cNvPr>
          <p:cNvSpPr>
            <a:spLocks noGrp="1"/>
          </p:cNvSpPr>
          <p:nvPr>
            <p:ph type="title"/>
          </p:nvPr>
        </p:nvSpPr>
        <p:spPr/>
        <p:txBody>
          <a:bodyPr/>
          <a:lstStyle/>
          <a:p>
            <a:endParaRPr lang="en-US" dirty="0">
              <a:latin typeface="Times" panose="02020603060405020304" pitchFamily="18" charset="0"/>
            </a:endParaRPr>
          </a:p>
        </p:txBody>
      </p:sp>
      <p:sp>
        <p:nvSpPr>
          <p:cNvPr id="3" name="Content Placeholder 2">
            <a:extLst>
              <a:ext uri="{FF2B5EF4-FFF2-40B4-BE49-F238E27FC236}">
                <a16:creationId xmlns:a16="http://schemas.microsoft.com/office/drawing/2014/main" id="{7421F443-C709-4BC6-84B1-8C6DCEAB131C}"/>
              </a:ext>
            </a:extLst>
          </p:cNvPr>
          <p:cNvSpPr>
            <a:spLocks noGrp="1"/>
          </p:cNvSpPr>
          <p:nvPr>
            <p:ph sz="quarter" idx="13"/>
          </p:nvPr>
        </p:nvSpPr>
        <p:spPr>
          <a:xfrm>
            <a:off x="583046" y="1764301"/>
            <a:ext cx="10796154" cy="4114800"/>
          </a:xfrm>
        </p:spPr>
        <p:txBody>
          <a:bodyPr>
            <a:normAutofit/>
          </a:bodyPr>
          <a:lstStyle/>
          <a:p>
            <a:r>
              <a:rPr lang="en-US" sz="2400" dirty="0">
                <a:latin typeface="Times" panose="02020603060405020304" pitchFamily="18" charset="0"/>
              </a:rPr>
              <a:t>Vasovagal reactions ( Hypotension and bradycardia ) exact pathogenesis still unknown. Related to anxiety during obtaining informed consent or during placement of needle / catheter, or during IV administration of contrast media.</a:t>
            </a:r>
          </a:p>
          <a:p>
            <a:endParaRPr lang="en-US" sz="2400" dirty="0">
              <a:latin typeface="Times" panose="02020603060405020304" pitchFamily="18" charset="0"/>
            </a:endParaRPr>
          </a:p>
        </p:txBody>
      </p:sp>
    </p:spTree>
    <p:extLst>
      <p:ext uri="{BB962C8B-B14F-4D97-AF65-F5344CB8AC3E}">
        <p14:creationId xmlns:p14="http://schemas.microsoft.com/office/powerpoint/2010/main" val="3289835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5277-2CD7-4535-B8FB-1BE837086E51}"/>
              </a:ext>
            </a:extLst>
          </p:cNvPr>
          <p:cNvSpPr>
            <a:spLocks noGrp="1"/>
          </p:cNvSpPr>
          <p:nvPr>
            <p:ph type="title"/>
          </p:nvPr>
        </p:nvSpPr>
        <p:spPr/>
        <p:txBody>
          <a:bodyPr/>
          <a:lstStyle/>
          <a:p>
            <a:pPr algn="ctr">
              <a:defRPr/>
            </a:pPr>
            <a:r>
              <a:rPr lang="en-US" dirty="0">
                <a:latin typeface="Times" panose="02020603060405020304" pitchFamily="18" charset="0"/>
              </a:rPr>
              <a:t>IV iodinated contrast media (Cont’d)</a:t>
            </a:r>
          </a:p>
        </p:txBody>
      </p:sp>
      <p:sp>
        <p:nvSpPr>
          <p:cNvPr id="3" name="Content Placeholder 2">
            <a:extLst>
              <a:ext uri="{FF2B5EF4-FFF2-40B4-BE49-F238E27FC236}">
                <a16:creationId xmlns:a16="http://schemas.microsoft.com/office/drawing/2014/main" id="{1D353A19-1B8F-44E4-BE5E-0C10B1E531F3}"/>
              </a:ext>
            </a:extLst>
          </p:cNvPr>
          <p:cNvSpPr>
            <a:spLocks noGrp="1"/>
          </p:cNvSpPr>
          <p:nvPr>
            <p:ph sz="quarter" idx="13"/>
          </p:nvPr>
        </p:nvSpPr>
        <p:spPr/>
        <p:txBody>
          <a:bodyPr/>
          <a:lstStyle/>
          <a:p>
            <a:pPr eaLnBrk="1" fontAlgn="auto" hangingPunct="1">
              <a:defRPr/>
            </a:pPr>
            <a:r>
              <a:rPr lang="en-US" sz="2400" i="1" u="sng" dirty="0">
                <a:latin typeface="Times" panose="02020603060405020304" pitchFamily="18" charset="0"/>
              </a:rPr>
              <a:t>Allergic like reactions</a:t>
            </a:r>
          </a:p>
          <a:p>
            <a:pPr lvl="1" eaLnBrk="1" fontAlgn="auto" hangingPunct="1">
              <a:defRPr/>
            </a:pPr>
            <a:r>
              <a:rPr lang="en-US" dirty="0">
                <a:latin typeface="Times" panose="02020603060405020304" pitchFamily="18" charset="0"/>
              </a:rPr>
              <a:t>Hives (Urticaria)</a:t>
            </a:r>
          </a:p>
          <a:p>
            <a:pPr lvl="1" eaLnBrk="1" fontAlgn="auto" hangingPunct="1">
              <a:defRPr/>
            </a:pPr>
            <a:r>
              <a:rPr lang="en-US" dirty="0">
                <a:latin typeface="Times" panose="02020603060405020304" pitchFamily="18" charset="0"/>
              </a:rPr>
              <a:t>Diffuse erythema</a:t>
            </a:r>
          </a:p>
          <a:p>
            <a:pPr lvl="1" eaLnBrk="1" fontAlgn="auto" hangingPunct="1">
              <a:defRPr/>
            </a:pPr>
            <a:r>
              <a:rPr lang="en-US" dirty="0">
                <a:latin typeface="Times" panose="02020603060405020304" pitchFamily="18" charset="0"/>
              </a:rPr>
              <a:t>Bronchospasm</a:t>
            </a:r>
          </a:p>
          <a:p>
            <a:pPr lvl="1" eaLnBrk="1" fontAlgn="auto" hangingPunct="1">
              <a:defRPr/>
            </a:pPr>
            <a:r>
              <a:rPr lang="en-US" dirty="0">
                <a:latin typeface="Times" panose="02020603060405020304" pitchFamily="18" charset="0"/>
              </a:rPr>
              <a:t>Laryngeal edema</a:t>
            </a:r>
          </a:p>
          <a:p>
            <a:pPr lvl="1" eaLnBrk="1" fontAlgn="auto" hangingPunct="1">
              <a:defRPr/>
            </a:pPr>
            <a:r>
              <a:rPr lang="en-US" dirty="0">
                <a:latin typeface="Times" panose="02020603060405020304" pitchFamily="18" charset="0"/>
              </a:rPr>
              <a:t>Anaphylactic shock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E9EA-09E3-435A-B9E5-9889E116E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EAFCF1-D6FF-48F5-8AB8-EF40934644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7527074-D05F-400E-B4E8-2B59A2DD367E}"/>
              </a:ext>
            </a:extLst>
          </p:cNvPr>
          <p:cNvPicPr>
            <a:picLocks noChangeAspect="1"/>
          </p:cNvPicPr>
          <p:nvPr/>
        </p:nvPicPr>
        <p:blipFill rotWithShape="1">
          <a:blip r:embed="rId2"/>
          <a:srcRect b="8333"/>
          <a:stretch/>
        </p:blipFill>
        <p:spPr>
          <a:xfrm>
            <a:off x="2669954" y="0"/>
            <a:ext cx="6878921" cy="6858000"/>
          </a:xfrm>
          <a:prstGeom prst="rect">
            <a:avLst/>
          </a:prstGeom>
        </p:spPr>
      </p:pic>
    </p:spTree>
    <p:extLst>
      <p:ext uri="{BB962C8B-B14F-4D97-AF65-F5344CB8AC3E}">
        <p14:creationId xmlns:p14="http://schemas.microsoft.com/office/powerpoint/2010/main" val="4163168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B102-4293-4650-9AF9-E56A03055D9A}"/>
              </a:ext>
            </a:extLst>
          </p:cNvPr>
          <p:cNvSpPr>
            <a:spLocks noGrp="1"/>
          </p:cNvSpPr>
          <p:nvPr>
            <p:ph type="title"/>
          </p:nvPr>
        </p:nvSpPr>
        <p:spPr>
          <a:xfrm>
            <a:off x="812800" y="0"/>
            <a:ext cx="10566400" cy="1143000"/>
          </a:xfrm>
        </p:spPr>
        <p:txBody>
          <a:bodyPr>
            <a:normAutofit fontScale="90000"/>
          </a:bodyPr>
          <a:lstStyle/>
          <a:p>
            <a:pPr algn="ctr">
              <a:defRPr/>
            </a:pPr>
            <a:r>
              <a:rPr lang="en-US" dirty="0">
                <a:latin typeface="Times" panose="02020603060405020304" pitchFamily="18" charset="0"/>
              </a:rPr>
              <a:t>Contrast media physiologic and Allergic like reactions</a:t>
            </a:r>
          </a:p>
        </p:txBody>
      </p:sp>
      <p:pic>
        <p:nvPicPr>
          <p:cNvPr id="5" name="Picture 4">
            <a:extLst>
              <a:ext uri="{FF2B5EF4-FFF2-40B4-BE49-F238E27FC236}">
                <a16:creationId xmlns:a16="http://schemas.microsoft.com/office/drawing/2014/main" id="{D728EDC1-28D7-49CE-AE4F-1C157C0A8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5A6A2E-020C-4F1A-A98A-6D5122FE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73462"/>
            <a:ext cx="91440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DCA8-17D8-4039-8E5F-546EB90121BB}"/>
              </a:ext>
            </a:extLst>
          </p:cNvPr>
          <p:cNvSpPr>
            <a:spLocks noGrp="1"/>
          </p:cNvSpPr>
          <p:nvPr>
            <p:ph type="title"/>
          </p:nvPr>
        </p:nvSpPr>
        <p:spPr/>
        <p:txBody>
          <a:bodyPr/>
          <a:lstStyle/>
          <a:p>
            <a:pPr>
              <a:defRPr/>
            </a:pPr>
            <a:r>
              <a:rPr lang="en-US" dirty="0">
                <a:latin typeface="Times" panose="02020603060405020304" pitchFamily="18" charset="0"/>
              </a:rPr>
              <a:t>SEVERE</a:t>
            </a:r>
          </a:p>
        </p:txBody>
      </p:sp>
      <p:pic>
        <p:nvPicPr>
          <p:cNvPr id="5" name="Picture 4">
            <a:extLst>
              <a:ext uri="{FF2B5EF4-FFF2-40B4-BE49-F238E27FC236}">
                <a16:creationId xmlns:a16="http://schemas.microsoft.com/office/drawing/2014/main" id="{D22E55EF-95BE-4B28-BBF4-59F16A942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3042"/>
            <a:ext cx="12060839" cy="332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FEEF-7BC4-47C8-AA98-904BB7B9CF6B}"/>
              </a:ext>
            </a:extLst>
          </p:cNvPr>
          <p:cNvSpPr>
            <a:spLocks noGrp="1"/>
          </p:cNvSpPr>
          <p:nvPr>
            <p:ph type="title"/>
          </p:nvPr>
        </p:nvSpPr>
        <p:spPr/>
        <p:txBody>
          <a:bodyPr>
            <a:normAutofit fontScale="90000"/>
          </a:bodyPr>
          <a:lstStyle/>
          <a:p>
            <a:pPr algn="ctr">
              <a:defRPr/>
            </a:pPr>
            <a:r>
              <a:rPr lang="en-US" dirty="0">
                <a:latin typeface="Times" panose="02020603060405020304" pitchFamily="18" charset="0"/>
              </a:rPr>
              <a:t>GENERAL RULES for contrast administration</a:t>
            </a:r>
          </a:p>
        </p:txBody>
      </p:sp>
      <p:sp>
        <p:nvSpPr>
          <p:cNvPr id="3" name="Content Placeholder 2">
            <a:extLst>
              <a:ext uri="{FF2B5EF4-FFF2-40B4-BE49-F238E27FC236}">
                <a16:creationId xmlns:a16="http://schemas.microsoft.com/office/drawing/2014/main" id="{611BCB0E-872A-4B22-873D-9ED78482C173}"/>
              </a:ext>
            </a:extLst>
          </p:cNvPr>
          <p:cNvSpPr>
            <a:spLocks noGrp="1"/>
          </p:cNvSpPr>
          <p:nvPr>
            <p:ph sz="quarter" idx="13"/>
          </p:nvPr>
        </p:nvSpPr>
        <p:spPr/>
        <p:txBody>
          <a:bodyPr/>
          <a:lstStyle/>
          <a:p>
            <a:pPr>
              <a:defRPr/>
            </a:pPr>
            <a:r>
              <a:rPr lang="en-US" sz="2000" dirty="0">
                <a:latin typeface="Times" panose="02020603060405020304" pitchFamily="18" charset="0"/>
              </a:rPr>
              <a:t>Allergy to previous IV contrast examination is absolute contraindication for contrast re-administration.</a:t>
            </a:r>
          </a:p>
          <a:p>
            <a:pPr>
              <a:defRPr/>
            </a:pPr>
            <a:endParaRPr lang="en-US" sz="2000" dirty="0">
              <a:latin typeface="Times" panose="02020603060405020304" pitchFamily="18" charset="0"/>
            </a:endParaRPr>
          </a:p>
          <a:p>
            <a:pPr marL="0" indent="0">
              <a:buNone/>
              <a:defRPr/>
            </a:pPr>
            <a:endParaRPr lang="en-US" sz="2000" dirty="0">
              <a:latin typeface="Times" panose="02020603060405020304" pitchFamily="18" charset="0"/>
            </a:endParaRPr>
          </a:p>
          <a:p>
            <a:pPr>
              <a:defRPr/>
            </a:pPr>
            <a:r>
              <a:rPr lang="en-US" sz="2000" dirty="0">
                <a:latin typeface="Times" panose="02020603060405020304" pitchFamily="18" charset="0"/>
              </a:rPr>
              <a:t>Pre-medication is required for patients with history of allergy using 13 or 12 hour regimen ( Allergy to food, medications, medical conditions like Asthma, seasonal allergy…..</a:t>
            </a:r>
            <a:r>
              <a:rPr lang="en-US" sz="2000" dirty="0" err="1">
                <a:latin typeface="Times" panose="02020603060405020304" pitchFamily="18" charset="0"/>
              </a:rPr>
              <a:t>etc</a:t>
            </a:r>
            <a:r>
              <a:rPr lang="en-US" sz="2000" dirty="0">
                <a:latin typeface="Times" panose="02020603060405020304" pitchFamily="18" charset="0"/>
              </a:rPr>
              <a:t>)</a:t>
            </a:r>
          </a:p>
          <a:p>
            <a:pPr lvl="1">
              <a:defRPr/>
            </a:pPr>
            <a:r>
              <a:rPr lang="en-US" sz="2000" dirty="0">
                <a:latin typeface="Times" panose="02020603060405020304" pitchFamily="18" charset="0"/>
              </a:rPr>
              <a:t>Corticosteroids</a:t>
            </a:r>
          </a:p>
          <a:p>
            <a:pPr lvl="1">
              <a:defRPr/>
            </a:pPr>
            <a:r>
              <a:rPr lang="en-US" sz="2000" dirty="0">
                <a:latin typeface="Times" panose="02020603060405020304" pitchFamily="18" charset="0"/>
              </a:rPr>
              <a:t>Chlorpheniramine ( Mandatory 13 </a:t>
            </a:r>
            <a:r>
              <a:rPr lang="en-US" sz="2000" dirty="0" err="1">
                <a:latin typeface="Times" panose="02020603060405020304" pitchFamily="18" charset="0"/>
              </a:rPr>
              <a:t>hr</a:t>
            </a:r>
            <a:r>
              <a:rPr lang="en-US" sz="2000" dirty="0">
                <a:latin typeface="Times" panose="02020603060405020304" pitchFamily="18" charset="0"/>
              </a:rPr>
              <a:t> regimen / optional 12 </a:t>
            </a:r>
            <a:r>
              <a:rPr lang="en-US" sz="2000" dirty="0" err="1">
                <a:latin typeface="Times" panose="02020603060405020304" pitchFamily="18" charset="0"/>
              </a:rPr>
              <a:t>hr</a:t>
            </a:r>
            <a:r>
              <a:rPr lang="en-US" sz="2000" dirty="0">
                <a:latin typeface="Times" panose="02020603060405020304" pitchFamily="18" charset="0"/>
              </a:rPr>
              <a:t> regimen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659-787E-47BF-89AA-ED00F29CCD08}"/>
              </a:ext>
            </a:extLst>
          </p:cNvPr>
          <p:cNvSpPr>
            <a:spLocks noGrp="1"/>
          </p:cNvSpPr>
          <p:nvPr>
            <p:ph type="title"/>
          </p:nvPr>
        </p:nvSpPr>
        <p:spPr/>
        <p:txBody>
          <a:bodyPr>
            <a:normAutofit/>
          </a:bodyPr>
          <a:lstStyle/>
          <a:p>
            <a:pPr algn="ctr">
              <a:defRPr/>
            </a:pPr>
            <a:r>
              <a:rPr lang="en-US" dirty="0">
                <a:latin typeface="Times" panose="02020603060405020304" pitchFamily="18" charset="0"/>
              </a:rPr>
              <a:t>Postcontrast acute kidney injury &amp; CIN</a:t>
            </a:r>
          </a:p>
        </p:txBody>
      </p:sp>
      <p:sp>
        <p:nvSpPr>
          <p:cNvPr id="3" name="Content Placeholder 2">
            <a:extLst>
              <a:ext uri="{FF2B5EF4-FFF2-40B4-BE49-F238E27FC236}">
                <a16:creationId xmlns:a16="http://schemas.microsoft.com/office/drawing/2014/main" id="{5BA2CF3B-EE2B-4FCB-8264-4F42F3CDB56A}"/>
              </a:ext>
            </a:extLst>
          </p:cNvPr>
          <p:cNvSpPr>
            <a:spLocks noGrp="1"/>
          </p:cNvSpPr>
          <p:nvPr>
            <p:ph sz="quarter" idx="13"/>
          </p:nvPr>
        </p:nvSpPr>
        <p:spPr>
          <a:xfrm>
            <a:off x="812800" y="1610591"/>
            <a:ext cx="10566400" cy="4114800"/>
          </a:xfrm>
        </p:spPr>
        <p:txBody>
          <a:bodyPr/>
          <a:lstStyle/>
          <a:p>
            <a:pPr eaLnBrk="1" fontAlgn="auto" hangingPunct="1">
              <a:defRPr/>
            </a:pPr>
            <a:r>
              <a:rPr lang="en-US" sz="2400" dirty="0">
                <a:latin typeface="Times" panose="02020603060405020304" pitchFamily="18" charset="0"/>
              </a:rPr>
              <a:t>PC-AKI:  sudden deterioration in renal function that occurs within 48 hours following the intravascular administration of iodinated contrast medium.</a:t>
            </a:r>
          </a:p>
          <a:p>
            <a:pPr eaLnBrk="1" fontAlgn="auto" hangingPunct="1">
              <a:defRPr/>
            </a:pPr>
            <a:r>
              <a:rPr lang="en-US" sz="2400" dirty="0">
                <a:latin typeface="Times" panose="02020603060405020304" pitchFamily="18" charset="0"/>
              </a:rPr>
              <a:t>The exact pathophysiology of CIN is not understood. Etiologic factors that have been suggested include renal hemodynamic changes (vasoconstriction) and direct tubular toxicity.</a:t>
            </a:r>
          </a:p>
          <a:p>
            <a:pPr eaLnBrk="1" fontAlgn="auto" hangingPunct="1">
              <a:defRPr/>
            </a:pPr>
            <a:r>
              <a:rPr lang="en-US" sz="2400" dirty="0">
                <a:latin typeface="Times" panose="02020603060405020304" pitchFamily="18" charset="0"/>
              </a:rPr>
              <a:t>One of the most commonly used criteria has been an absolute increase of 0.5 mg/dL over a baseline serum creatinine.</a:t>
            </a:r>
          </a:p>
          <a:p>
            <a:pPr lvl="1" eaLnBrk="1" fontAlgn="auto" hangingPunct="1">
              <a:defRPr/>
            </a:pPr>
            <a:endParaRPr lang="en-US" dirty="0">
              <a:latin typeface="Times" panose="0202060306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7405-E63D-450A-9D89-8C2CCC0376D3}"/>
              </a:ext>
            </a:extLst>
          </p:cNvPr>
          <p:cNvSpPr>
            <a:spLocks noGrp="1"/>
          </p:cNvSpPr>
          <p:nvPr>
            <p:ph type="title"/>
          </p:nvPr>
        </p:nvSpPr>
        <p:spPr/>
        <p:txBody>
          <a:bodyPr>
            <a:normAutofit fontScale="90000"/>
          </a:bodyPr>
          <a:lstStyle/>
          <a:p>
            <a:pPr algn="ctr">
              <a:defRPr/>
            </a:pPr>
            <a:r>
              <a:rPr lang="en-US" dirty="0">
                <a:latin typeface="Times" panose="02020603060405020304" pitchFamily="18" charset="0"/>
              </a:rPr>
              <a:t>Postcontrast acute kidney injury &amp; CIN (Cont’d)</a:t>
            </a:r>
          </a:p>
        </p:txBody>
      </p:sp>
      <p:sp>
        <p:nvSpPr>
          <p:cNvPr id="3" name="Content Placeholder 2">
            <a:extLst>
              <a:ext uri="{FF2B5EF4-FFF2-40B4-BE49-F238E27FC236}">
                <a16:creationId xmlns:a16="http://schemas.microsoft.com/office/drawing/2014/main" id="{AEBF3556-E70D-414F-926B-736C92F66E27}"/>
              </a:ext>
            </a:extLst>
          </p:cNvPr>
          <p:cNvSpPr>
            <a:spLocks noGrp="1"/>
          </p:cNvSpPr>
          <p:nvPr>
            <p:ph sz="quarter" idx="13"/>
          </p:nvPr>
        </p:nvSpPr>
        <p:spPr>
          <a:xfrm>
            <a:off x="812800" y="1641764"/>
            <a:ext cx="10566400" cy="4114800"/>
          </a:xfrm>
        </p:spPr>
        <p:txBody>
          <a:bodyPr>
            <a:normAutofit/>
          </a:bodyPr>
          <a:lstStyle/>
          <a:p>
            <a:pPr eaLnBrk="1" fontAlgn="auto" hangingPunct="1">
              <a:defRPr/>
            </a:pPr>
            <a:r>
              <a:rPr lang="en-US" sz="2400" dirty="0">
                <a:latin typeface="Times" panose="02020603060405020304" pitchFamily="18" charset="0"/>
              </a:rPr>
              <a:t>According to Acute Kidney Injury Network (AKIN)-definition of acute kidney injury: “If one of the following occurs within 48 hours after a nephrotoxic event (e.g., intravascular iodinated contrast medium exposure) “</a:t>
            </a:r>
          </a:p>
          <a:p>
            <a:pPr lvl="1" eaLnBrk="1" fontAlgn="auto" hangingPunct="1">
              <a:defRPr/>
            </a:pPr>
            <a:r>
              <a:rPr lang="en-US" dirty="0">
                <a:latin typeface="Times" panose="02020603060405020304" pitchFamily="18" charset="0"/>
              </a:rPr>
              <a:t>1) Absolute serum creatinine increase ≥0.3 mg/dL (&gt;26.4 µmol/L). </a:t>
            </a:r>
          </a:p>
          <a:p>
            <a:pPr lvl="1" eaLnBrk="1" fontAlgn="auto" hangingPunct="1">
              <a:defRPr/>
            </a:pPr>
            <a:r>
              <a:rPr lang="en-US" dirty="0">
                <a:latin typeface="Times" panose="02020603060405020304" pitchFamily="18" charset="0"/>
              </a:rPr>
              <a:t>2) A percentage increase in serum creatinine ≥50% (≥1.5-fold above baseline). </a:t>
            </a:r>
          </a:p>
          <a:p>
            <a:pPr lvl="1" eaLnBrk="1" fontAlgn="auto" hangingPunct="1">
              <a:defRPr/>
            </a:pPr>
            <a:r>
              <a:rPr lang="en-US" dirty="0">
                <a:latin typeface="Times" panose="02020603060405020304" pitchFamily="18" charset="0"/>
              </a:rPr>
              <a:t>3) Urine output reduced to ≤0.5 mL/kg/hour for at least 6 hours.</a:t>
            </a:r>
          </a:p>
          <a:p>
            <a:pPr>
              <a:defRPr/>
            </a:pPr>
            <a:endParaRPr lang="en-US" dirty="0">
              <a:latin typeface="Times" panose="0202060306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E43F-00F4-4C09-8076-5EB215D6E64A}"/>
              </a:ext>
            </a:extLst>
          </p:cNvPr>
          <p:cNvSpPr>
            <a:spLocks noGrp="1"/>
          </p:cNvSpPr>
          <p:nvPr>
            <p:ph type="title"/>
          </p:nvPr>
        </p:nvSpPr>
        <p:spPr/>
        <p:txBody>
          <a:bodyPr>
            <a:normAutofit fontScale="90000"/>
          </a:bodyPr>
          <a:lstStyle/>
          <a:p>
            <a:pPr algn="ctr">
              <a:defRPr/>
            </a:pPr>
            <a:r>
              <a:rPr lang="en-US" dirty="0" err="1">
                <a:latin typeface="Times" panose="02020603060405020304" pitchFamily="18" charset="0"/>
              </a:rPr>
              <a:t>Postcontrast</a:t>
            </a:r>
            <a:r>
              <a:rPr lang="en-US" dirty="0">
                <a:latin typeface="Times" panose="02020603060405020304" pitchFamily="18" charset="0"/>
              </a:rPr>
              <a:t> acute kidney injury &amp; CIN (Cont’d)</a:t>
            </a:r>
          </a:p>
        </p:txBody>
      </p:sp>
      <p:sp>
        <p:nvSpPr>
          <p:cNvPr id="3" name="Content Placeholder 2">
            <a:extLst>
              <a:ext uri="{FF2B5EF4-FFF2-40B4-BE49-F238E27FC236}">
                <a16:creationId xmlns:a16="http://schemas.microsoft.com/office/drawing/2014/main" id="{BC669EA8-B640-4426-AB60-D6FE0C2827B8}"/>
              </a:ext>
            </a:extLst>
          </p:cNvPr>
          <p:cNvSpPr>
            <a:spLocks noGrp="1"/>
          </p:cNvSpPr>
          <p:nvPr>
            <p:ph sz="quarter" idx="13"/>
          </p:nvPr>
        </p:nvSpPr>
        <p:spPr/>
        <p:txBody>
          <a:bodyPr/>
          <a:lstStyle/>
          <a:p>
            <a:pPr algn="just" eaLnBrk="1" fontAlgn="auto" hangingPunct="1">
              <a:defRPr/>
            </a:pPr>
            <a:r>
              <a:rPr lang="en-US" sz="2400" dirty="0">
                <a:latin typeface="Times" panose="02020603060405020304" pitchFamily="18" charset="0"/>
              </a:rPr>
              <a:t>Risk factors:</a:t>
            </a:r>
          </a:p>
          <a:p>
            <a:pPr lvl="1" algn="just" eaLnBrk="1" fontAlgn="auto" hangingPunct="1">
              <a:defRPr/>
            </a:pPr>
            <a:r>
              <a:rPr lang="en-US" dirty="0">
                <a:latin typeface="Times" panose="02020603060405020304" pitchFamily="18" charset="0"/>
              </a:rPr>
              <a:t> The most important risk factor is pre-existing severe renal insufficiency.</a:t>
            </a:r>
          </a:p>
          <a:p>
            <a:pPr lvl="1" algn="just" eaLnBrk="1" fontAlgn="auto" hangingPunct="1">
              <a:defRPr/>
            </a:pPr>
            <a:r>
              <a:rPr lang="en-US" dirty="0">
                <a:latin typeface="Times" panose="02020603060405020304" pitchFamily="18" charset="0"/>
              </a:rPr>
              <a:t> Multiple iodinated contrast medium doses in a short time interval (&lt;24 hours)</a:t>
            </a:r>
          </a:p>
          <a:p>
            <a:pPr lvl="1" algn="just" eaLnBrk="1" fontAlgn="auto" hangingPunct="1">
              <a:defRPr/>
            </a:pPr>
            <a:r>
              <a:rPr lang="en-US" dirty="0">
                <a:latin typeface="Times" panose="02020603060405020304" pitchFamily="18" charset="0"/>
              </a:rPr>
              <a:t> Other risk factors include diabetes mellitus, dehydration, cardiovascular disease, diuretic use, advanced age, multiple myeloma, hypertension, hyperuricemia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958-3A0D-4653-9B6B-A58D4C3B1D4F}"/>
              </a:ext>
            </a:extLst>
          </p:cNvPr>
          <p:cNvSpPr>
            <a:spLocks noGrp="1"/>
          </p:cNvSpPr>
          <p:nvPr>
            <p:ph type="title"/>
          </p:nvPr>
        </p:nvSpPr>
        <p:spPr/>
        <p:txBody>
          <a:bodyPr>
            <a:normAutofit fontScale="90000"/>
          </a:bodyPr>
          <a:lstStyle/>
          <a:p>
            <a:pPr algn="ctr">
              <a:defRPr/>
            </a:pPr>
            <a:r>
              <a:rPr lang="en-US" dirty="0">
                <a:latin typeface="Times" panose="02020603060405020304" pitchFamily="18" charset="0"/>
              </a:rPr>
              <a:t>Postcontrast acute kidney injury &amp; CIN (Cont’d)</a:t>
            </a:r>
          </a:p>
        </p:txBody>
      </p:sp>
      <p:sp>
        <p:nvSpPr>
          <p:cNvPr id="3" name="Content Placeholder 2">
            <a:extLst>
              <a:ext uri="{FF2B5EF4-FFF2-40B4-BE49-F238E27FC236}">
                <a16:creationId xmlns:a16="http://schemas.microsoft.com/office/drawing/2014/main" id="{82B7DE65-9A94-44C8-8776-39F96B0E6996}"/>
              </a:ext>
            </a:extLst>
          </p:cNvPr>
          <p:cNvSpPr>
            <a:spLocks noGrp="1"/>
          </p:cNvSpPr>
          <p:nvPr>
            <p:ph sz="quarter" idx="13"/>
          </p:nvPr>
        </p:nvSpPr>
        <p:spPr/>
        <p:txBody>
          <a:bodyPr/>
          <a:lstStyle/>
          <a:p>
            <a:pPr algn="just" eaLnBrk="1" fontAlgn="auto" hangingPunct="1">
              <a:defRPr/>
            </a:pPr>
            <a:r>
              <a:rPr lang="en-US" sz="2400" dirty="0">
                <a:latin typeface="Times" panose="02020603060405020304" pitchFamily="18" charset="0"/>
              </a:rPr>
              <a:t>Prevention:</a:t>
            </a:r>
          </a:p>
          <a:p>
            <a:pPr lvl="1" algn="just" eaLnBrk="1" fontAlgn="auto" hangingPunct="1">
              <a:defRPr/>
            </a:pPr>
            <a:r>
              <a:rPr lang="en-US" u="sng" dirty="0">
                <a:latin typeface="Times" panose="02020603060405020304" pitchFamily="18" charset="0"/>
              </a:rPr>
              <a:t>Avoidance of iodinated contrast medium administration.</a:t>
            </a:r>
          </a:p>
          <a:p>
            <a:pPr lvl="1" algn="just" eaLnBrk="1" fontAlgn="auto" hangingPunct="1">
              <a:defRPr/>
            </a:pPr>
            <a:r>
              <a:rPr lang="en-US" dirty="0">
                <a:solidFill>
                  <a:srgbClr val="00B0F0"/>
                </a:solidFill>
                <a:latin typeface="Times" panose="02020603060405020304" pitchFamily="18" charset="0"/>
              </a:rPr>
              <a:t>Volume expansion</a:t>
            </a:r>
            <a:r>
              <a:rPr lang="en-US" dirty="0">
                <a:latin typeface="Times" panose="02020603060405020304" pitchFamily="18" charset="0"/>
              </a:rPr>
              <a:t>.</a:t>
            </a:r>
          </a:p>
          <a:p>
            <a:pPr lvl="2" algn="just" eaLnBrk="1" fontAlgn="auto" hangingPunct="1">
              <a:defRPr/>
            </a:pPr>
            <a:r>
              <a:rPr lang="en-US" sz="2400" dirty="0">
                <a:latin typeface="Times" panose="02020603060405020304" pitchFamily="18" charset="0"/>
              </a:rPr>
              <a:t>Use</a:t>
            </a:r>
            <a:r>
              <a:rPr lang="en-US" sz="2400" dirty="0">
                <a:solidFill>
                  <a:srgbClr val="00B0F0"/>
                </a:solidFill>
                <a:latin typeface="Times" panose="02020603060405020304" pitchFamily="18" charset="0"/>
              </a:rPr>
              <a:t> Isotonic fluids </a:t>
            </a:r>
            <a:r>
              <a:rPr lang="en-US" sz="2400" dirty="0">
                <a:latin typeface="Times" panose="02020603060405020304" pitchFamily="18" charset="0"/>
              </a:rPr>
              <a:t>(Lactated Ringer’s or 0.9% normal saline). Normal saline ( 0.9% ) at rate 100 mL/</a:t>
            </a:r>
            <a:r>
              <a:rPr lang="en-US" sz="2400" dirty="0" err="1">
                <a:latin typeface="Times" panose="02020603060405020304" pitchFamily="18" charset="0"/>
              </a:rPr>
              <a:t>hr</a:t>
            </a:r>
            <a:r>
              <a:rPr lang="en-US" sz="2400" dirty="0">
                <a:latin typeface="Times" panose="02020603060405020304" pitchFamily="18" charset="0"/>
              </a:rPr>
              <a:t> 6-12 hours before and continued 4 to 12 after contrast administration.</a:t>
            </a:r>
          </a:p>
          <a:p>
            <a:pPr lvl="2" algn="just" eaLnBrk="1" fontAlgn="auto" hangingPunct="1">
              <a:defRPr/>
            </a:pPr>
            <a:r>
              <a:rPr lang="en-US" sz="2400" dirty="0">
                <a:latin typeface="Times" panose="02020603060405020304" pitchFamily="18" charset="0"/>
              </a:rPr>
              <a:t>Oral hydration has also been utilized.</a:t>
            </a:r>
          </a:p>
          <a:p>
            <a:pPr>
              <a:defRPr/>
            </a:pPr>
            <a:endParaRPr lang="en-US" dirty="0">
              <a:latin typeface="Times" panose="0202060306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3BF4-C44A-4AD5-8BC1-0D4819C72A3D}"/>
              </a:ext>
            </a:extLst>
          </p:cNvPr>
          <p:cNvSpPr>
            <a:spLocks noGrp="1"/>
          </p:cNvSpPr>
          <p:nvPr>
            <p:ph type="title"/>
          </p:nvPr>
        </p:nvSpPr>
        <p:spPr/>
        <p:txBody>
          <a:bodyPr/>
          <a:lstStyle/>
          <a:p>
            <a:pPr algn="ctr">
              <a:defRPr/>
            </a:pPr>
            <a:r>
              <a:rPr lang="en-US" dirty="0">
                <a:solidFill>
                  <a:srgbClr val="8C6B40"/>
                </a:solidFill>
                <a:latin typeface="Times" panose="02020603060405020304" pitchFamily="18" charset="0"/>
              </a:rPr>
              <a:t>Gadolinium based contrast media</a:t>
            </a:r>
          </a:p>
        </p:txBody>
      </p:sp>
      <p:sp>
        <p:nvSpPr>
          <p:cNvPr id="3" name="Content Placeholder 2">
            <a:extLst>
              <a:ext uri="{FF2B5EF4-FFF2-40B4-BE49-F238E27FC236}">
                <a16:creationId xmlns:a16="http://schemas.microsoft.com/office/drawing/2014/main" id="{FC80058C-ACB8-4205-AF1F-FF99E7BF6E4A}"/>
              </a:ext>
            </a:extLst>
          </p:cNvPr>
          <p:cNvSpPr>
            <a:spLocks noGrp="1"/>
          </p:cNvSpPr>
          <p:nvPr>
            <p:ph sz="quarter" idx="13"/>
          </p:nvPr>
        </p:nvSpPr>
        <p:spPr/>
        <p:txBody>
          <a:bodyPr>
            <a:normAutofit/>
          </a:bodyPr>
          <a:lstStyle/>
          <a:p>
            <a:pPr algn="just" eaLnBrk="1" fontAlgn="auto" hangingPunct="1">
              <a:defRPr/>
            </a:pPr>
            <a:r>
              <a:rPr lang="en-US" sz="2400" dirty="0">
                <a:latin typeface="Times" panose="02020603060405020304" pitchFamily="18" charset="0"/>
              </a:rPr>
              <a:t> Most adverse reactions are physiologic and mild , however allergic like reactions are uncommon. Severe life threatening anaphylactic reactions are rare.</a:t>
            </a:r>
            <a:endParaRPr lang="en-US" sz="2400" dirty="0">
              <a:latin typeface="Times" panose="02020603060405020304" pitchFamily="18" charset="0"/>
              <a:sym typeface="Wingdings" panose="05000000000000000000" pitchFamily="2" charset="2"/>
            </a:endParaRPr>
          </a:p>
          <a:p>
            <a:pPr algn="just" eaLnBrk="1" fontAlgn="auto" hangingPunct="1">
              <a:defRPr/>
            </a:pPr>
            <a:r>
              <a:rPr lang="en-US" sz="2400" dirty="0">
                <a:latin typeface="Times" panose="02020603060405020304" pitchFamily="18" charset="0"/>
                <a:sym typeface="Wingdings" panose="05000000000000000000" pitchFamily="2" charset="2"/>
              </a:rPr>
              <a:t>Mild physiologic adverse reactions associated with GBCM administration:</a:t>
            </a:r>
          </a:p>
          <a:p>
            <a:pPr lvl="1" algn="just" eaLnBrk="1" fontAlgn="auto" hangingPunct="1">
              <a:defRPr/>
            </a:pPr>
            <a:r>
              <a:rPr lang="en-US" dirty="0">
                <a:latin typeface="Times" panose="02020603060405020304" pitchFamily="18" charset="0"/>
                <a:sym typeface="Wingdings" panose="05000000000000000000" pitchFamily="2" charset="2"/>
              </a:rPr>
              <a:t> Include coldness, warmth, or pain at the injection site; nausea with or without vomiting; headache; </a:t>
            </a:r>
            <a:r>
              <a:rPr lang="en-US" dirty="0" err="1">
                <a:latin typeface="Times" panose="02020603060405020304" pitchFamily="18" charset="0"/>
                <a:sym typeface="Wingdings" panose="05000000000000000000" pitchFamily="2" charset="2"/>
              </a:rPr>
              <a:t>paresthesias</a:t>
            </a:r>
            <a:r>
              <a:rPr lang="en-US" dirty="0">
                <a:latin typeface="Times" panose="02020603060405020304" pitchFamily="18" charset="0"/>
                <a:sym typeface="Wingdings" panose="05000000000000000000" pitchFamily="2" charset="2"/>
              </a:rPr>
              <a:t>; and dizziness. </a:t>
            </a:r>
          </a:p>
          <a:p>
            <a:pPr lvl="1" algn="just" eaLnBrk="1" fontAlgn="auto" hangingPunct="1">
              <a:defRPr/>
            </a:pPr>
            <a:endParaRPr lang="en-US" b="1" dirty="0">
              <a:solidFill>
                <a:srgbClr val="89663C"/>
              </a:solidFill>
              <a:latin typeface="Times" panose="02020603060405020304" pitchFamily="18" charset="0"/>
              <a:sym typeface="Wingdings" panose="05000000000000000000" pitchFamily="2" charset="2"/>
            </a:endParaRPr>
          </a:p>
          <a:p>
            <a:pPr marL="1371600" lvl="3" indent="0" algn="just">
              <a:buNone/>
              <a:defRPr/>
            </a:pPr>
            <a:r>
              <a:rPr lang="en-US" sz="2400" b="1" dirty="0">
                <a:solidFill>
                  <a:srgbClr val="89663C"/>
                </a:solidFill>
                <a:latin typeface="Times" panose="02020603060405020304" pitchFamily="18" charset="0"/>
                <a:sym typeface="Wingdings" panose="05000000000000000000" pitchFamily="2" charset="2"/>
              </a:rPr>
              <a:t>                             </a:t>
            </a:r>
            <a:r>
              <a:rPr lang="en-US" sz="4000" b="1" dirty="0">
                <a:solidFill>
                  <a:srgbClr val="89663C"/>
                </a:solidFill>
                <a:latin typeface="Times" panose="02020603060405020304" pitchFamily="18" charset="0"/>
                <a:sym typeface="Wingdings" panose="05000000000000000000" pitchFamily="2" charset="2"/>
              </a:rPr>
              <a:t>Safer</a:t>
            </a:r>
          </a:p>
          <a:p>
            <a:pPr lvl="1" algn="just" eaLnBrk="1" fontAlgn="auto" hangingPunct="1">
              <a:defRPr/>
            </a:pPr>
            <a:endParaRPr lang="en-US" dirty="0">
              <a:latin typeface="Times" panose="02020603060405020304" pitchFamily="18" charset="0"/>
              <a:sym typeface="Wingdings" panose="05000000000000000000" pitchFamily="2" charset="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4EC2-236C-40FB-B0B3-4C3877A07EBF}"/>
              </a:ext>
            </a:extLst>
          </p:cNvPr>
          <p:cNvSpPr>
            <a:spLocks noGrp="1"/>
          </p:cNvSpPr>
          <p:nvPr>
            <p:ph type="title"/>
          </p:nvPr>
        </p:nvSpPr>
        <p:spPr/>
        <p:txBody>
          <a:bodyPr>
            <a:normAutofit fontScale="90000"/>
          </a:bodyPr>
          <a:lstStyle/>
          <a:p>
            <a:pPr algn="ctr">
              <a:defRPr/>
            </a:pPr>
            <a:r>
              <a:rPr lang="en-US" dirty="0">
                <a:latin typeface="Times" panose="02020603060405020304" pitchFamily="18" charset="0"/>
              </a:rPr>
              <a:t>Gadolinium based contrast media </a:t>
            </a:r>
            <a:br>
              <a:rPr lang="en-US" dirty="0">
                <a:latin typeface="Times" panose="02020603060405020304" pitchFamily="18" charset="0"/>
              </a:rPr>
            </a:br>
            <a:r>
              <a:rPr lang="en-US" dirty="0">
                <a:latin typeface="Times" panose="02020603060405020304" pitchFamily="18" charset="0"/>
              </a:rPr>
              <a:t>( Cont’d )</a:t>
            </a:r>
          </a:p>
        </p:txBody>
      </p:sp>
      <p:sp>
        <p:nvSpPr>
          <p:cNvPr id="3" name="Content Placeholder 2">
            <a:extLst>
              <a:ext uri="{FF2B5EF4-FFF2-40B4-BE49-F238E27FC236}">
                <a16:creationId xmlns:a16="http://schemas.microsoft.com/office/drawing/2014/main" id="{8F0B2C80-E79F-4337-B41B-715B338C8EAE}"/>
              </a:ext>
            </a:extLst>
          </p:cNvPr>
          <p:cNvSpPr>
            <a:spLocks noGrp="1"/>
          </p:cNvSpPr>
          <p:nvPr>
            <p:ph sz="quarter" idx="13"/>
          </p:nvPr>
        </p:nvSpPr>
        <p:spPr/>
        <p:txBody>
          <a:bodyPr/>
          <a:lstStyle/>
          <a:p>
            <a:pPr algn="just" eaLnBrk="1" fontAlgn="auto" hangingPunct="1">
              <a:defRPr/>
            </a:pPr>
            <a:r>
              <a:rPr lang="en-US" sz="2400" dirty="0">
                <a:latin typeface="Times" panose="02020603060405020304" pitchFamily="18" charset="0"/>
                <a:sym typeface="Wingdings" panose="05000000000000000000" pitchFamily="2" charset="2"/>
              </a:rPr>
              <a:t>Important side effect NSF (Nephrogenic Systemic Fibrosis)</a:t>
            </a:r>
          </a:p>
          <a:p>
            <a:pPr lvl="1" algn="just" eaLnBrk="1" fontAlgn="auto" hangingPunct="1">
              <a:defRPr/>
            </a:pPr>
            <a:r>
              <a:rPr lang="en-US" dirty="0">
                <a:latin typeface="Times" panose="02020603060405020304" pitchFamily="18" charset="0"/>
                <a:sym typeface="Wingdings" panose="05000000000000000000" pitchFamily="2" charset="2"/>
              </a:rPr>
              <a:t>Patients at risk are those with underlying kidney disease. (Patients with acute kidney injury or severe chronic kidney disease )</a:t>
            </a:r>
          </a:p>
          <a:p>
            <a:pPr lvl="1" algn="just" eaLnBrk="1" fontAlgn="auto" hangingPunct="1">
              <a:defRPr/>
            </a:pPr>
            <a:r>
              <a:rPr lang="en-US" dirty="0">
                <a:latin typeface="Times" panose="02020603060405020304" pitchFamily="18" charset="0"/>
                <a:sym typeface="Wingdings" panose="05000000000000000000" pitchFamily="2" charset="2"/>
              </a:rPr>
              <a:t>eGFR ( Normal =&gt; 60, not administrated if &lt; 30 )</a:t>
            </a:r>
          </a:p>
          <a:p>
            <a:pPr lvl="1" algn="just" eaLnBrk="1" fontAlgn="auto" hangingPunct="1">
              <a:defRPr/>
            </a:pPr>
            <a:r>
              <a:rPr lang="en-US" dirty="0">
                <a:latin typeface="Times" panose="02020603060405020304" pitchFamily="18" charset="0"/>
              </a:rPr>
              <a:t>Thus its incidence was reduced significantly. </a:t>
            </a:r>
          </a:p>
          <a:p>
            <a:pPr>
              <a:defRPr/>
            </a:pPr>
            <a:endParaRPr lang="en-US" dirty="0">
              <a:latin typeface="Times" panose="0202060306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6C13-DB4D-4E21-8224-5B0E531BCC94}"/>
              </a:ext>
            </a:extLst>
          </p:cNvPr>
          <p:cNvSpPr>
            <a:spLocks noGrp="1"/>
          </p:cNvSpPr>
          <p:nvPr>
            <p:ph type="title"/>
          </p:nvPr>
        </p:nvSpPr>
        <p:spPr/>
        <p:txBody>
          <a:bodyPr>
            <a:normAutofit fontScale="90000"/>
          </a:bodyPr>
          <a:lstStyle/>
          <a:p>
            <a:pPr algn="ctr">
              <a:defRPr/>
            </a:pPr>
            <a:r>
              <a:rPr lang="en-US" dirty="0">
                <a:latin typeface="Times" panose="02020603060405020304" pitchFamily="18" charset="0"/>
              </a:rPr>
              <a:t>Administration of contrast to pregnant / potentially pregnant patients</a:t>
            </a:r>
          </a:p>
        </p:txBody>
      </p:sp>
      <p:sp>
        <p:nvSpPr>
          <p:cNvPr id="3" name="Content Placeholder 2">
            <a:extLst>
              <a:ext uri="{FF2B5EF4-FFF2-40B4-BE49-F238E27FC236}">
                <a16:creationId xmlns:a16="http://schemas.microsoft.com/office/drawing/2014/main" id="{55066F66-5D8A-4211-885D-FA557B506329}"/>
              </a:ext>
            </a:extLst>
          </p:cNvPr>
          <p:cNvSpPr>
            <a:spLocks noGrp="1"/>
          </p:cNvSpPr>
          <p:nvPr>
            <p:ph sz="quarter" idx="13"/>
          </p:nvPr>
        </p:nvSpPr>
        <p:spPr>
          <a:xfrm>
            <a:off x="426026" y="1892300"/>
            <a:ext cx="5424055" cy="4466936"/>
          </a:xfrm>
        </p:spPr>
        <p:txBody>
          <a:bodyPr>
            <a:noAutofit/>
          </a:bodyPr>
          <a:lstStyle/>
          <a:p>
            <a:pPr algn="just" eaLnBrk="1" fontAlgn="auto" hangingPunct="1">
              <a:defRPr/>
            </a:pPr>
            <a:r>
              <a:rPr lang="en-US" sz="3200" dirty="0">
                <a:latin typeface="Times" panose="02020603060405020304" pitchFamily="18" charset="0"/>
              </a:rPr>
              <a:t>All IV iodinated and gadolinium-based contrast media behave in a similar fashion and cross the blood-placental barrier and into the fetus. </a:t>
            </a:r>
          </a:p>
          <a:p>
            <a:pPr algn="just" eaLnBrk="1" fontAlgn="auto" hangingPunct="1">
              <a:defRPr/>
            </a:pPr>
            <a:r>
              <a:rPr lang="en-US" sz="3200" dirty="0">
                <a:latin typeface="Times" panose="02020603060405020304" pitchFamily="18" charset="0"/>
              </a:rPr>
              <a:t>Their administration to pregnant and potentially pregnant patients should be limited.</a:t>
            </a:r>
          </a:p>
        </p:txBody>
      </p:sp>
      <p:pic>
        <p:nvPicPr>
          <p:cNvPr id="34820" name="Picture 4">
            <a:extLst>
              <a:ext uri="{FF2B5EF4-FFF2-40B4-BE49-F238E27FC236}">
                <a16:creationId xmlns:a16="http://schemas.microsoft.com/office/drawing/2014/main" id="{2221E8D5-0BAC-40DB-A4F2-C0AAAE96C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600201"/>
            <a:ext cx="5298064" cy="496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arn(inVertic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D8241B-EB04-486E-93FF-970E5FB7C132}"/>
              </a:ext>
            </a:extLst>
          </p:cNvPr>
          <p:cNvPicPr>
            <a:picLocks noChangeAspect="1"/>
          </p:cNvPicPr>
          <p:nvPr/>
        </p:nvPicPr>
        <p:blipFill rotWithShape="1">
          <a:blip r:embed="rId2"/>
          <a:srcRect b="12833"/>
          <a:stretch/>
        </p:blipFill>
        <p:spPr>
          <a:xfrm>
            <a:off x="2842127" y="0"/>
            <a:ext cx="6793685" cy="6858000"/>
          </a:xfrm>
          <a:prstGeom prst="rect">
            <a:avLst/>
          </a:prstGeom>
        </p:spPr>
      </p:pic>
    </p:spTree>
    <p:extLst>
      <p:ext uri="{BB962C8B-B14F-4D97-AF65-F5344CB8AC3E}">
        <p14:creationId xmlns:p14="http://schemas.microsoft.com/office/powerpoint/2010/main" val="429018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CA72-8F7E-4168-8889-2980EF441A4D}"/>
              </a:ext>
            </a:extLst>
          </p:cNvPr>
          <p:cNvSpPr>
            <a:spLocks noGrp="1"/>
          </p:cNvSpPr>
          <p:nvPr>
            <p:ph type="title"/>
          </p:nvPr>
        </p:nvSpPr>
        <p:spPr/>
        <p:txBody>
          <a:bodyPr/>
          <a:lstStyle/>
          <a:p>
            <a:r>
              <a:rPr lang="en-US" dirty="0"/>
              <a:t>RADIATION DOSE AND SAFETY</a:t>
            </a:r>
          </a:p>
        </p:txBody>
      </p:sp>
      <p:sp>
        <p:nvSpPr>
          <p:cNvPr id="3" name="Content Placeholder 2">
            <a:extLst>
              <a:ext uri="{FF2B5EF4-FFF2-40B4-BE49-F238E27FC236}">
                <a16:creationId xmlns:a16="http://schemas.microsoft.com/office/drawing/2014/main" id="{47AE9750-FED8-4C4F-9710-6957C9201233}"/>
              </a:ext>
            </a:extLst>
          </p:cNvPr>
          <p:cNvSpPr>
            <a:spLocks noGrp="1"/>
          </p:cNvSpPr>
          <p:nvPr>
            <p:ph sz="quarter" idx="13"/>
          </p:nvPr>
        </p:nvSpPr>
        <p:spPr/>
        <p:txBody>
          <a:bodyPr/>
          <a:lstStyle/>
          <a:p>
            <a:r>
              <a:rPr lang="en-US" dirty="0"/>
              <a:t>All health care providers should understand the risks associated with radiation exposure and limit exposure when possible</a:t>
            </a:r>
          </a:p>
        </p:txBody>
      </p:sp>
    </p:spTree>
    <p:extLst>
      <p:ext uri="{BB962C8B-B14F-4D97-AF65-F5344CB8AC3E}">
        <p14:creationId xmlns:p14="http://schemas.microsoft.com/office/powerpoint/2010/main" val="3351867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2FAC-B092-4E4D-8A73-4B00F755727A}"/>
              </a:ext>
            </a:extLst>
          </p:cNvPr>
          <p:cNvSpPr>
            <a:spLocks noGrp="1"/>
          </p:cNvSpPr>
          <p:nvPr>
            <p:ph type="title"/>
          </p:nvPr>
        </p:nvSpPr>
        <p:spPr/>
        <p:txBody>
          <a:bodyPr>
            <a:normAutofit fontScale="90000"/>
          </a:bodyPr>
          <a:lstStyle/>
          <a:p>
            <a:r>
              <a:rPr lang="en-US" dirty="0"/>
              <a:t>Three Fates of Radiation During an Imaging Procedure</a:t>
            </a:r>
          </a:p>
        </p:txBody>
      </p:sp>
      <p:sp>
        <p:nvSpPr>
          <p:cNvPr id="3" name="Content Placeholder 2">
            <a:extLst>
              <a:ext uri="{FF2B5EF4-FFF2-40B4-BE49-F238E27FC236}">
                <a16:creationId xmlns:a16="http://schemas.microsoft.com/office/drawing/2014/main" id="{0A05AAE3-A9D8-48D6-B5DA-AB37295DE334}"/>
              </a:ext>
            </a:extLst>
          </p:cNvPr>
          <p:cNvSpPr>
            <a:spLocks noGrp="1"/>
          </p:cNvSpPr>
          <p:nvPr>
            <p:ph sz="quarter" idx="13"/>
          </p:nvPr>
        </p:nvSpPr>
        <p:spPr>
          <a:xfrm>
            <a:off x="812800" y="2091690"/>
            <a:ext cx="4490720" cy="4114800"/>
          </a:xfrm>
        </p:spPr>
        <p:txBody>
          <a:bodyPr>
            <a:normAutofit/>
          </a:bodyPr>
          <a:lstStyle/>
          <a:p>
            <a:r>
              <a:rPr lang="en-US" sz="4000" dirty="0"/>
              <a:t>Transmitted.</a:t>
            </a:r>
          </a:p>
          <a:p>
            <a:r>
              <a:rPr lang="en-US" sz="4000" dirty="0"/>
              <a:t>Absorbed radiation</a:t>
            </a:r>
          </a:p>
          <a:p>
            <a:r>
              <a:rPr lang="en-US" sz="4000" dirty="0"/>
              <a:t>Scatter radiation</a:t>
            </a:r>
          </a:p>
        </p:txBody>
      </p:sp>
      <p:pic>
        <p:nvPicPr>
          <p:cNvPr id="5" name="Picture 4">
            <a:extLst>
              <a:ext uri="{FF2B5EF4-FFF2-40B4-BE49-F238E27FC236}">
                <a16:creationId xmlns:a16="http://schemas.microsoft.com/office/drawing/2014/main" id="{2836ED6C-EAA1-4B87-92AC-8726D9FBA222}"/>
              </a:ext>
            </a:extLst>
          </p:cNvPr>
          <p:cNvPicPr>
            <a:picLocks noChangeAspect="1"/>
          </p:cNvPicPr>
          <p:nvPr/>
        </p:nvPicPr>
        <p:blipFill>
          <a:blip r:embed="rId3"/>
          <a:stretch>
            <a:fillRect/>
          </a:stretch>
        </p:blipFill>
        <p:spPr>
          <a:xfrm>
            <a:off x="7006475" y="846138"/>
            <a:ext cx="4276840" cy="5737224"/>
          </a:xfrm>
          <a:prstGeom prst="rect">
            <a:avLst/>
          </a:prstGeom>
        </p:spPr>
      </p:pic>
    </p:spTree>
    <p:extLst>
      <p:ext uri="{BB962C8B-B14F-4D97-AF65-F5344CB8AC3E}">
        <p14:creationId xmlns:p14="http://schemas.microsoft.com/office/powerpoint/2010/main" val="3163670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F1A6-EAA3-48A9-A3BB-8840768382EB}"/>
              </a:ext>
            </a:extLst>
          </p:cNvPr>
          <p:cNvSpPr>
            <a:spLocks noGrp="1"/>
          </p:cNvSpPr>
          <p:nvPr>
            <p:ph type="title"/>
          </p:nvPr>
        </p:nvSpPr>
        <p:spPr/>
        <p:txBody>
          <a:bodyPr/>
          <a:lstStyle/>
          <a:p>
            <a:r>
              <a:rPr lang="en-US" dirty="0"/>
              <a:t>Measurements of Radiation </a:t>
            </a:r>
          </a:p>
        </p:txBody>
      </p:sp>
      <p:sp>
        <p:nvSpPr>
          <p:cNvPr id="3" name="Content Placeholder 2">
            <a:extLst>
              <a:ext uri="{FF2B5EF4-FFF2-40B4-BE49-F238E27FC236}">
                <a16:creationId xmlns:a16="http://schemas.microsoft.com/office/drawing/2014/main" id="{86CDE3D1-C78D-494E-98DD-C262495D06B9}"/>
              </a:ext>
            </a:extLst>
          </p:cNvPr>
          <p:cNvSpPr>
            <a:spLocks noGrp="1"/>
          </p:cNvSpPr>
          <p:nvPr>
            <p:ph sz="quarter" idx="13"/>
          </p:nvPr>
        </p:nvSpPr>
        <p:spPr/>
        <p:txBody>
          <a:bodyPr/>
          <a:lstStyle/>
          <a:p>
            <a:r>
              <a:rPr lang="en-US" dirty="0"/>
              <a:t>The absorbed radiation is measured by the absorbed dose. The unit for absorbed dose is the gray (</a:t>
            </a:r>
            <a:r>
              <a:rPr lang="en-US" dirty="0" err="1"/>
              <a:t>Gy</a:t>
            </a:r>
            <a:r>
              <a:rPr lang="en-US" dirty="0"/>
              <a:t>), which is the energy absorbed per unit of mass (kilogram). </a:t>
            </a:r>
          </a:p>
          <a:p>
            <a:r>
              <a:rPr lang="en-US" dirty="0"/>
              <a:t>Absorbed dose does not take into account the biological effect of that radiation. </a:t>
            </a:r>
          </a:p>
        </p:txBody>
      </p:sp>
    </p:spTree>
    <p:extLst>
      <p:ext uri="{BB962C8B-B14F-4D97-AF65-F5344CB8AC3E}">
        <p14:creationId xmlns:p14="http://schemas.microsoft.com/office/powerpoint/2010/main" val="3863782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C147-319A-4C5B-B243-024D253D43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BF90D8-B336-4210-ADAC-F878035C736F}"/>
              </a:ext>
            </a:extLst>
          </p:cNvPr>
          <p:cNvSpPr>
            <a:spLocks noGrp="1"/>
          </p:cNvSpPr>
          <p:nvPr>
            <p:ph sz="quarter" idx="13"/>
          </p:nvPr>
        </p:nvSpPr>
        <p:spPr/>
        <p:txBody>
          <a:bodyPr/>
          <a:lstStyle/>
          <a:p>
            <a:r>
              <a:rPr lang="en-US" dirty="0"/>
              <a:t> The equivalent and effective doses attempt to correlate the absorbed dose with the potential biological effects on different types of tissues.</a:t>
            </a:r>
          </a:p>
          <a:p>
            <a:r>
              <a:rPr lang="en-US" dirty="0"/>
              <a:t> The unit for these doses is the Sievert (</a:t>
            </a:r>
            <a:r>
              <a:rPr lang="en-US" dirty="0" err="1"/>
              <a:t>Sv</a:t>
            </a:r>
            <a:r>
              <a:rPr lang="en-US" dirty="0"/>
              <a:t>) or rem, where 1 </a:t>
            </a:r>
            <a:r>
              <a:rPr lang="en-US" dirty="0" err="1"/>
              <a:t>Sv</a:t>
            </a:r>
            <a:r>
              <a:rPr lang="en-US" dirty="0"/>
              <a:t> = 100 rem.</a:t>
            </a:r>
          </a:p>
        </p:txBody>
      </p:sp>
    </p:spTree>
    <p:extLst>
      <p:ext uri="{BB962C8B-B14F-4D97-AF65-F5344CB8AC3E}">
        <p14:creationId xmlns:p14="http://schemas.microsoft.com/office/powerpoint/2010/main" val="2665213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BA9C-5BD7-4740-A154-975394BE6240}"/>
              </a:ext>
            </a:extLst>
          </p:cNvPr>
          <p:cNvSpPr>
            <a:spLocks noGrp="1"/>
          </p:cNvSpPr>
          <p:nvPr>
            <p:ph type="title"/>
          </p:nvPr>
        </p:nvSpPr>
        <p:spPr/>
        <p:txBody>
          <a:bodyPr/>
          <a:lstStyle/>
          <a:p>
            <a:r>
              <a:rPr lang="en-US" dirty="0"/>
              <a:t>Biological Effects of Radiation</a:t>
            </a:r>
          </a:p>
        </p:txBody>
      </p:sp>
      <p:sp>
        <p:nvSpPr>
          <p:cNvPr id="3" name="Content Placeholder 2">
            <a:extLst>
              <a:ext uri="{FF2B5EF4-FFF2-40B4-BE49-F238E27FC236}">
                <a16:creationId xmlns:a16="http://schemas.microsoft.com/office/drawing/2014/main" id="{01036D9C-F9A0-4665-9AF6-CDA394D21618}"/>
              </a:ext>
            </a:extLst>
          </p:cNvPr>
          <p:cNvSpPr>
            <a:spLocks noGrp="1"/>
          </p:cNvSpPr>
          <p:nvPr>
            <p:ph sz="quarter" idx="13"/>
          </p:nvPr>
        </p:nvSpPr>
        <p:spPr/>
        <p:txBody>
          <a:bodyPr/>
          <a:lstStyle/>
          <a:p>
            <a:r>
              <a:rPr lang="en-US" dirty="0"/>
              <a:t>Radiation causes biological effects on a cellular level either</a:t>
            </a:r>
          </a:p>
          <a:p>
            <a:pPr marL="0" indent="0">
              <a:buNone/>
            </a:pPr>
            <a:r>
              <a:rPr lang="en-US" dirty="0"/>
              <a:t>(1) by directly damaging molecules </a:t>
            </a:r>
          </a:p>
          <a:p>
            <a:pPr marL="0" indent="0">
              <a:buNone/>
            </a:pPr>
            <a:r>
              <a:rPr lang="en-US" dirty="0"/>
              <a:t>(2) by indirectly creating free radicals to disrupt cellular metabolism.</a:t>
            </a:r>
          </a:p>
        </p:txBody>
      </p:sp>
    </p:spTree>
    <p:extLst>
      <p:ext uri="{BB962C8B-B14F-4D97-AF65-F5344CB8AC3E}">
        <p14:creationId xmlns:p14="http://schemas.microsoft.com/office/powerpoint/2010/main" val="17106813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0F2D-07C6-4081-B96C-4753045E903E}"/>
              </a:ext>
            </a:extLst>
          </p:cNvPr>
          <p:cNvSpPr>
            <a:spLocks noGrp="1"/>
          </p:cNvSpPr>
          <p:nvPr>
            <p:ph type="title"/>
          </p:nvPr>
        </p:nvSpPr>
        <p:spPr/>
        <p:txBody>
          <a:bodyPr>
            <a:normAutofit/>
          </a:bodyPr>
          <a:lstStyle/>
          <a:p>
            <a:r>
              <a:rPr lang="en-US" sz="5400" dirty="0"/>
              <a:t>Types of Biological Effect</a:t>
            </a:r>
          </a:p>
        </p:txBody>
      </p:sp>
      <p:sp>
        <p:nvSpPr>
          <p:cNvPr id="3" name="Content Placeholder 2">
            <a:extLst>
              <a:ext uri="{FF2B5EF4-FFF2-40B4-BE49-F238E27FC236}">
                <a16:creationId xmlns:a16="http://schemas.microsoft.com/office/drawing/2014/main" id="{393CE9B2-5CA6-4778-81F3-1439E50C9459}"/>
              </a:ext>
            </a:extLst>
          </p:cNvPr>
          <p:cNvSpPr>
            <a:spLocks noGrp="1"/>
          </p:cNvSpPr>
          <p:nvPr>
            <p:ph sz="quarter" idx="13"/>
          </p:nvPr>
        </p:nvSpPr>
        <p:spPr>
          <a:xfrm>
            <a:off x="812800" y="2274570"/>
            <a:ext cx="10566400" cy="4114800"/>
          </a:xfrm>
        </p:spPr>
        <p:txBody>
          <a:bodyPr>
            <a:normAutofit/>
          </a:bodyPr>
          <a:lstStyle/>
          <a:p>
            <a:r>
              <a:rPr lang="en-US" sz="3600" dirty="0"/>
              <a:t>Deterministic effects (nonrandom), occurs when a threshold level is met</a:t>
            </a:r>
          </a:p>
          <a:p>
            <a:r>
              <a:rPr lang="en-US" sz="3600" dirty="0"/>
              <a:t>Stochastic effects (random), Damage that may occur at any level of exposure, without a threshold dose</a:t>
            </a:r>
          </a:p>
        </p:txBody>
      </p:sp>
    </p:spTree>
    <p:extLst>
      <p:ext uri="{BB962C8B-B14F-4D97-AF65-F5344CB8AC3E}">
        <p14:creationId xmlns:p14="http://schemas.microsoft.com/office/powerpoint/2010/main" val="245486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E4D3-44A3-40F6-B85D-8961AB5A79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C1DADB-EB8C-4A03-8BD3-EA77F4EBF01A}"/>
              </a:ext>
            </a:extLst>
          </p:cNvPr>
          <p:cNvSpPr>
            <a:spLocks noGrp="1"/>
          </p:cNvSpPr>
          <p:nvPr>
            <p:ph sz="quarter" idx="13"/>
          </p:nvPr>
        </p:nvSpPr>
        <p:spPr/>
        <p:txBody>
          <a:bodyPr/>
          <a:lstStyle/>
          <a:p>
            <a:endParaRPr lang="en-US"/>
          </a:p>
        </p:txBody>
      </p:sp>
      <p:pic>
        <p:nvPicPr>
          <p:cNvPr id="3074" name="Picture 2" descr="Chernobyl Disaster (History's Greatest Disasters): Rissman, Rebecca:  9781617839559: Amazon.com: Books">
            <a:extLst>
              <a:ext uri="{FF2B5EF4-FFF2-40B4-BE49-F238E27FC236}">
                <a16:creationId xmlns:a16="http://schemas.microsoft.com/office/drawing/2014/main" id="{4D7171DC-1555-422A-82A5-B71A3E8C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220" y="0"/>
            <a:ext cx="5372100" cy="685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784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028A-2572-4D7B-831A-9CFC90FEC0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21977-5B97-480D-A774-BBAE19B52DAB}"/>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037C3337-10F2-4582-8A27-50D4491F3450}"/>
              </a:ext>
            </a:extLst>
          </p:cNvPr>
          <p:cNvPicPr>
            <a:picLocks noChangeAspect="1"/>
          </p:cNvPicPr>
          <p:nvPr/>
        </p:nvPicPr>
        <p:blipFill>
          <a:blip r:embed="rId2"/>
          <a:stretch>
            <a:fillRect/>
          </a:stretch>
        </p:blipFill>
        <p:spPr>
          <a:xfrm>
            <a:off x="0" y="0"/>
            <a:ext cx="12078556" cy="5143500"/>
          </a:xfrm>
          <a:prstGeom prst="rect">
            <a:avLst/>
          </a:prstGeom>
        </p:spPr>
      </p:pic>
    </p:spTree>
    <p:extLst>
      <p:ext uri="{BB962C8B-B14F-4D97-AF65-F5344CB8AC3E}">
        <p14:creationId xmlns:p14="http://schemas.microsoft.com/office/powerpoint/2010/main" val="2582793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9331-F2E2-4FC6-8971-923521E2D4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F03CFF-6231-4E3A-B0D9-F1553FCFCCB5}"/>
              </a:ext>
            </a:extLst>
          </p:cNvPr>
          <p:cNvSpPr>
            <a:spLocks noGrp="1"/>
          </p:cNvSpPr>
          <p:nvPr>
            <p:ph sz="quarter" idx="13"/>
          </p:nvPr>
        </p:nvSpPr>
        <p:spPr/>
        <p:txBody>
          <a:bodyPr/>
          <a:lstStyle/>
          <a:p>
            <a:r>
              <a:rPr lang="en-US" dirty="0"/>
              <a:t>In general, slowly dividing mature cells, such as bone cells, have a low sensitivity to radiation damage, whereas undifferentiated, rapidly dividing cells, such as intestinal epithelial cells, have a higher sensitivity. The most radiosensitive organs are </a:t>
            </a:r>
            <a:r>
              <a:rPr lang="en-US" dirty="0">
                <a:solidFill>
                  <a:srgbClr val="FF0000"/>
                </a:solidFill>
              </a:rPr>
              <a:t>bone marrow, colon, lung, female breast, stomach, and childhood thyroid.</a:t>
            </a:r>
          </a:p>
        </p:txBody>
      </p:sp>
    </p:spTree>
    <p:extLst>
      <p:ext uri="{BB962C8B-B14F-4D97-AF65-F5344CB8AC3E}">
        <p14:creationId xmlns:p14="http://schemas.microsoft.com/office/powerpoint/2010/main" val="810245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978-0C22-4837-893B-A32108483B9D}"/>
              </a:ext>
            </a:extLst>
          </p:cNvPr>
          <p:cNvSpPr>
            <a:spLocks noGrp="1"/>
          </p:cNvSpPr>
          <p:nvPr>
            <p:ph type="title"/>
          </p:nvPr>
        </p:nvSpPr>
        <p:spPr/>
        <p:txBody>
          <a:bodyPr/>
          <a:lstStyle/>
          <a:p>
            <a:r>
              <a:rPr lang="en-US" dirty="0"/>
              <a:t>Sources of Radiation for Humans</a:t>
            </a:r>
          </a:p>
        </p:txBody>
      </p:sp>
      <p:sp>
        <p:nvSpPr>
          <p:cNvPr id="3" name="Content Placeholder 2">
            <a:extLst>
              <a:ext uri="{FF2B5EF4-FFF2-40B4-BE49-F238E27FC236}">
                <a16:creationId xmlns:a16="http://schemas.microsoft.com/office/drawing/2014/main" id="{81307123-F437-496A-8747-FDE1CEF041C1}"/>
              </a:ext>
            </a:extLst>
          </p:cNvPr>
          <p:cNvSpPr>
            <a:spLocks noGrp="1"/>
          </p:cNvSpPr>
          <p:nvPr>
            <p:ph sz="quarter" idx="13"/>
          </p:nvPr>
        </p:nvSpPr>
        <p:spPr/>
        <p:txBody>
          <a:bodyPr/>
          <a:lstStyle/>
          <a:p>
            <a:r>
              <a:rPr lang="en-US" dirty="0"/>
              <a:t>Cosmic radiation, naturally occurring radioactive materials in soil, and radon gas. </a:t>
            </a:r>
          </a:p>
          <a:p>
            <a:r>
              <a:rPr lang="en-US" dirty="0"/>
              <a:t>This background radiation dose does not include additional radiation exposure from diagnostic imaging procedures. </a:t>
            </a:r>
          </a:p>
          <a:p>
            <a:r>
              <a:rPr lang="en-US" dirty="0"/>
              <a:t>The average yearly background radiation dose for a person living in the United States is about 3 mSv</a:t>
            </a:r>
          </a:p>
        </p:txBody>
      </p:sp>
    </p:spTree>
    <p:extLst>
      <p:ext uri="{BB962C8B-B14F-4D97-AF65-F5344CB8AC3E}">
        <p14:creationId xmlns:p14="http://schemas.microsoft.com/office/powerpoint/2010/main" val="406809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A8145-3B97-413D-998E-F406C9F531A0}"/>
              </a:ext>
            </a:extLst>
          </p:cNvPr>
          <p:cNvPicPr>
            <a:picLocks noChangeAspect="1"/>
          </p:cNvPicPr>
          <p:nvPr/>
        </p:nvPicPr>
        <p:blipFill rotWithShape="1">
          <a:blip r:embed="rId2"/>
          <a:srcRect b="6833"/>
          <a:stretch/>
        </p:blipFill>
        <p:spPr>
          <a:xfrm>
            <a:off x="2886710" y="0"/>
            <a:ext cx="6815742" cy="6858000"/>
          </a:xfrm>
          <a:prstGeom prst="rect">
            <a:avLst/>
          </a:prstGeom>
        </p:spPr>
      </p:pic>
    </p:spTree>
    <p:extLst>
      <p:ext uri="{BB962C8B-B14F-4D97-AF65-F5344CB8AC3E}">
        <p14:creationId xmlns:p14="http://schemas.microsoft.com/office/powerpoint/2010/main" val="1431716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C02D-D34E-4FAA-833B-3BB5229951DF}"/>
              </a:ext>
            </a:extLst>
          </p:cNvPr>
          <p:cNvSpPr>
            <a:spLocks noGrp="1"/>
          </p:cNvSpPr>
          <p:nvPr>
            <p:ph type="title"/>
          </p:nvPr>
        </p:nvSpPr>
        <p:spPr/>
        <p:txBody>
          <a:bodyPr/>
          <a:lstStyle/>
          <a:p>
            <a:r>
              <a:rPr lang="en-US" dirty="0"/>
              <a:t>Practices for Radiation Safety</a:t>
            </a:r>
          </a:p>
        </p:txBody>
      </p:sp>
      <p:sp>
        <p:nvSpPr>
          <p:cNvPr id="3" name="Content Placeholder 2">
            <a:extLst>
              <a:ext uri="{FF2B5EF4-FFF2-40B4-BE49-F238E27FC236}">
                <a16:creationId xmlns:a16="http://schemas.microsoft.com/office/drawing/2014/main" id="{52A2AD84-F4C0-49BD-AC50-5BE46F945929}"/>
              </a:ext>
            </a:extLst>
          </p:cNvPr>
          <p:cNvSpPr>
            <a:spLocks noGrp="1"/>
          </p:cNvSpPr>
          <p:nvPr>
            <p:ph sz="quarter" idx="13"/>
          </p:nvPr>
        </p:nvSpPr>
        <p:spPr/>
        <p:txBody>
          <a:bodyPr/>
          <a:lstStyle/>
          <a:p>
            <a:r>
              <a:rPr lang="en-US" dirty="0"/>
              <a:t>ALARA principle. </a:t>
            </a:r>
          </a:p>
          <a:p>
            <a:r>
              <a:rPr lang="en-US" dirty="0"/>
              <a:t>High-quality images should be obtained by using the lowest possible dose to limit the exposure of patients and health care workers. The goal is to prevent deterministic effects and limit stochastic effects.</a:t>
            </a:r>
          </a:p>
          <a:p>
            <a:r>
              <a:rPr lang="en-US" dirty="0"/>
              <a:t>There are three major radiation safety practices: time, distance, and shielding.</a:t>
            </a:r>
          </a:p>
        </p:txBody>
      </p:sp>
    </p:spTree>
    <p:extLst>
      <p:ext uri="{BB962C8B-B14F-4D97-AF65-F5344CB8AC3E}">
        <p14:creationId xmlns:p14="http://schemas.microsoft.com/office/powerpoint/2010/main" val="3171067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31BA-28C1-48FF-AC20-6EE399B9F67D}"/>
              </a:ext>
            </a:extLst>
          </p:cNvPr>
          <p:cNvSpPr>
            <a:spLocks noGrp="1"/>
          </p:cNvSpPr>
          <p:nvPr>
            <p:ph type="title"/>
          </p:nvPr>
        </p:nvSpPr>
        <p:spPr/>
        <p:txBody>
          <a:bodyPr/>
          <a:lstStyle/>
          <a:p>
            <a:r>
              <a:rPr lang="en-US" dirty="0"/>
              <a:t>Special Circumstances</a:t>
            </a:r>
          </a:p>
        </p:txBody>
      </p:sp>
      <p:sp>
        <p:nvSpPr>
          <p:cNvPr id="3" name="Content Placeholder 2">
            <a:extLst>
              <a:ext uri="{FF2B5EF4-FFF2-40B4-BE49-F238E27FC236}">
                <a16:creationId xmlns:a16="http://schemas.microsoft.com/office/drawing/2014/main" id="{25E226F4-8694-4BCC-A1E4-9187A7C3739F}"/>
              </a:ext>
            </a:extLst>
          </p:cNvPr>
          <p:cNvSpPr>
            <a:spLocks noGrp="1"/>
          </p:cNvSpPr>
          <p:nvPr>
            <p:ph sz="quarter" idx="13"/>
          </p:nvPr>
        </p:nvSpPr>
        <p:spPr/>
        <p:txBody>
          <a:bodyPr/>
          <a:lstStyle/>
          <a:p>
            <a:r>
              <a:rPr lang="en-US" dirty="0"/>
              <a:t>Children: Children have a three to five times higher risk of mortality due to radiation-induced cancer than adults. Ultrasonography and MRI should be employed when possible.</a:t>
            </a:r>
          </a:p>
          <a:p>
            <a:endParaRPr lang="en-US" dirty="0"/>
          </a:p>
          <a:p>
            <a:r>
              <a:rPr lang="en-US" dirty="0"/>
              <a:t>Pregnant women. </a:t>
            </a:r>
          </a:p>
        </p:txBody>
      </p:sp>
    </p:spTree>
    <p:extLst>
      <p:ext uri="{BB962C8B-B14F-4D97-AF65-F5344CB8AC3E}">
        <p14:creationId xmlns:p14="http://schemas.microsoft.com/office/powerpoint/2010/main" val="31718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8D27-BCA0-403A-B28E-A5845EEEBD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C90B14-18C1-4507-8862-34C1D23A2BE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5C71DA9-C8E8-410C-AA4F-FD0F671AB44A}"/>
              </a:ext>
            </a:extLst>
          </p:cNvPr>
          <p:cNvPicPr>
            <a:picLocks noChangeAspect="1"/>
          </p:cNvPicPr>
          <p:nvPr/>
        </p:nvPicPr>
        <p:blipFill>
          <a:blip r:embed="rId2"/>
          <a:stretch>
            <a:fillRect/>
          </a:stretch>
        </p:blipFill>
        <p:spPr>
          <a:xfrm>
            <a:off x="3490748" y="0"/>
            <a:ext cx="5210503" cy="6865825"/>
          </a:xfrm>
          <a:prstGeom prst="rect">
            <a:avLst/>
          </a:prstGeom>
        </p:spPr>
      </p:pic>
    </p:spTree>
    <p:extLst>
      <p:ext uri="{BB962C8B-B14F-4D97-AF65-F5344CB8AC3E}">
        <p14:creationId xmlns:p14="http://schemas.microsoft.com/office/powerpoint/2010/main" val="1705950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DB08-AD34-427F-A17A-1D3A3A98A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4F319C-C750-4FBB-87C8-5BB6FB095A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BF5E3C-A272-48BA-A83A-F1FED55B6013}"/>
              </a:ext>
            </a:extLst>
          </p:cNvPr>
          <p:cNvPicPr>
            <a:picLocks noChangeAspect="1"/>
          </p:cNvPicPr>
          <p:nvPr/>
        </p:nvPicPr>
        <p:blipFill>
          <a:blip r:embed="rId2"/>
          <a:stretch>
            <a:fillRect/>
          </a:stretch>
        </p:blipFill>
        <p:spPr>
          <a:xfrm>
            <a:off x="3064192" y="0"/>
            <a:ext cx="5119688" cy="6851164"/>
          </a:xfrm>
          <a:prstGeom prst="rect">
            <a:avLst/>
          </a:prstGeom>
        </p:spPr>
      </p:pic>
    </p:spTree>
    <p:extLst>
      <p:ext uri="{BB962C8B-B14F-4D97-AF65-F5344CB8AC3E}">
        <p14:creationId xmlns:p14="http://schemas.microsoft.com/office/powerpoint/2010/main" val="3213992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9142-A1D4-4081-9310-E76C63435F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F8C9A7-2411-452F-A9D8-1F887B696EC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1F4993C-103F-46B3-95E2-E8C96DD6B8D7}"/>
              </a:ext>
            </a:extLst>
          </p:cNvPr>
          <p:cNvPicPr>
            <a:picLocks noChangeAspect="1"/>
          </p:cNvPicPr>
          <p:nvPr/>
        </p:nvPicPr>
        <p:blipFill>
          <a:blip r:embed="rId2"/>
          <a:stretch>
            <a:fillRect/>
          </a:stretch>
        </p:blipFill>
        <p:spPr>
          <a:xfrm>
            <a:off x="3070335" y="2030"/>
            <a:ext cx="5175030" cy="6855970"/>
          </a:xfrm>
          <a:prstGeom prst="rect">
            <a:avLst/>
          </a:prstGeom>
        </p:spPr>
      </p:pic>
    </p:spTree>
    <p:extLst>
      <p:ext uri="{BB962C8B-B14F-4D97-AF65-F5344CB8AC3E}">
        <p14:creationId xmlns:p14="http://schemas.microsoft.com/office/powerpoint/2010/main" val="20109045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8129-986A-4A64-9BE1-07DD09BF20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33DE4C-6628-467B-9024-358CEF963C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C64F594-D2DA-470D-B007-3716EC108EF7}"/>
              </a:ext>
            </a:extLst>
          </p:cNvPr>
          <p:cNvPicPr>
            <a:picLocks noChangeAspect="1"/>
          </p:cNvPicPr>
          <p:nvPr/>
        </p:nvPicPr>
        <p:blipFill>
          <a:blip r:embed="rId2"/>
          <a:stretch>
            <a:fillRect/>
          </a:stretch>
        </p:blipFill>
        <p:spPr>
          <a:xfrm>
            <a:off x="3247072" y="0"/>
            <a:ext cx="5131118" cy="6866460"/>
          </a:xfrm>
          <a:prstGeom prst="rect">
            <a:avLst/>
          </a:prstGeom>
        </p:spPr>
      </p:pic>
    </p:spTree>
    <p:extLst>
      <p:ext uri="{BB962C8B-B14F-4D97-AF65-F5344CB8AC3E}">
        <p14:creationId xmlns:p14="http://schemas.microsoft.com/office/powerpoint/2010/main" val="25617209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200E-F18C-42B2-8BE2-53EEAE431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0FF0DC-790E-4A4C-860D-41E2697BB93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66269D-CDAA-4C50-8CED-ED53B892E7B7}"/>
              </a:ext>
            </a:extLst>
          </p:cNvPr>
          <p:cNvPicPr>
            <a:picLocks noChangeAspect="1"/>
          </p:cNvPicPr>
          <p:nvPr/>
        </p:nvPicPr>
        <p:blipFill>
          <a:blip r:embed="rId2"/>
          <a:stretch>
            <a:fillRect/>
          </a:stretch>
        </p:blipFill>
        <p:spPr>
          <a:xfrm>
            <a:off x="2584886" y="0"/>
            <a:ext cx="6843301" cy="6794938"/>
          </a:xfrm>
          <a:prstGeom prst="rect">
            <a:avLst/>
          </a:prstGeom>
        </p:spPr>
      </p:pic>
    </p:spTree>
    <p:extLst>
      <p:ext uri="{BB962C8B-B14F-4D97-AF65-F5344CB8AC3E}">
        <p14:creationId xmlns:p14="http://schemas.microsoft.com/office/powerpoint/2010/main" val="3051649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445E-D9A3-4A48-BE2A-5805957C5D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850ED8-BC57-4139-8A07-D5C82AE346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0436BF7-B40B-40A8-A15E-9F99445E0965}"/>
              </a:ext>
            </a:extLst>
          </p:cNvPr>
          <p:cNvPicPr>
            <a:picLocks noChangeAspect="1"/>
          </p:cNvPicPr>
          <p:nvPr/>
        </p:nvPicPr>
        <p:blipFill>
          <a:blip r:embed="rId2"/>
          <a:stretch>
            <a:fillRect/>
          </a:stretch>
        </p:blipFill>
        <p:spPr>
          <a:xfrm>
            <a:off x="2331720" y="30444"/>
            <a:ext cx="7200900" cy="6797111"/>
          </a:xfrm>
          <a:prstGeom prst="rect">
            <a:avLst/>
          </a:prstGeom>
        </p:spPr>
      </p:pic>
    </p:spTree>
    <p:extLst>
      <p:ext uri="{BB962C8B-B14F-4D97-AF65-F5344CB8AC3E}">
        <p14:creationId xmlns:p14="http://schemas.microsoft.com/office/powerpoint/2010/main" val="465787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D8241B-EB04-486E-93FF-970E5FB7C132}"/>
              </a:ext>
            </a:extLst>
          </p:cNvPr>
          <p:cNvPicPr>
            <a:picLocks noChangeAspect="1"/>
          </p:cNvPicPr>
          <p:nvPr/>
        </p:nvPicPr>
        <p:blipFill>
          <a:blip r:embed="rId2"/>
          <a:stretch>
            <a:fillRect/>
          </a:stretch>
        </p:blipFill>
        <p:spPr>
          <a:xfrm>
            <a:off x="2967857" y="0"/>
            <a:ext cx="5921829" cy="6858000"/>
          </a:xfrm>
          <a:prstGeom prst="rect">
            <a:avLst/>
          </a:prstGeom>
        </p:spPr>
      </p:pic>
    </p:spTree>
    <p:extLst>
      <p:ext uri="{BB962C8B-B14F-4D97-AF65-F5344CB8AC3E}">
        <p14:creationId xmlns:p14="http://schemas.microsoft.com/office/powerpoint/2010/main" val="3494314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369F-8177-4C0A-8243-3C4244BBCD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82D14D-A0B7-45FE-A585-9211A81F1F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3DE26BF-47A0-4F79-A618-A88AFFFE90BC}"/>
              </a:ext>
            </a:extLst>
          </p:cNvPr>
          <p:cNvPicPr>
            <a:picLocks noChangeAspect="1"/>
          </p:cNvPicPr>
          <p:nvPr/>
        </p:nvPicPr>
        <p:blipFill>
          <a:blip r:embed="rId2"/>
          <a:stretch>
            <a:fillRect/>
          </a:stretch>
        </p:blipFill>
        <p:spPr>
          <a:xfrm>
            <a:off x="2315527" y="0"/>
            <a:ext cx="7089354" cy="6858000"/>
          </a:xfrm>
          <a:prstGeom prst="rect">
            <a:avLst/>
          </a:prstGeom>
        </p:spPr>
      </p:pic>
    </p:spTree>
    <p:extLst>
      <p:ext uri="{BB962C8B-B14F-4D97-AF65-F5344CB8AC3E}">
        <p14:creationId xmlns:p14="http://schemas.microsoft.com/office/powerpoint/2010/main" val="180402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DE4E1-B2F3-400E-A5F0-35280DDB4F43}"/>
              </a:ext>
            </a:extLst>
          </p:cNvPr>
          <p:cNvSpPr>
            <a:spLocks noGrp="1"/>
          </p:cNvSpPr>
          <p:nvPr>
            <p:ph idx="1"/>
          </p:nvPr>
        </p:nvSpPr>
        <p:spPr>
          <a:xfrm>
            <a:off x="515007" y="4892018"/>
            <a:ext cx="10515600" cy="893927"/>
          </a:xfrm>
        </p:spPr>
        <p:txBody>
          <a:bodyPr/>
          <a:lstStyle/>
          <a:p>
            <a:r>
              <a:rPr lang="en-US" dirty="0">
                <a:solidFill>
                  <a:schemeClr val="bg1"/>
                </a:solidFill>
              </a:rPr>
              <a:t>FROM DARKNESS … LIGHT</a:t>
            </a:r>
          </a:p>
        </p:txBody>
      </p:sp>
      <p:pic>
        <p:nvPicPr>
          <p:cNvPr id="1028" name="Picture 4" descr="Darkness To Light Pictures | Download Free Images on Unsplash">
            <a:extLst>
              <a:ext uri="{FF2B5EF4-FFF2-40B4-BE49-F238E27FC236}">
                <a16:creationId xmlns:a16="http://schemas.microsoft.com/office/drawing/2014/main" id="{CD5EE198-A971-426A-AFD8-55D2AB28F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753844-F0AE-4FE2-9366-241DAA87BA21}"/>
              </a:ext>
            </a:extLst>
          </p:cNvPr>
          <p:cNvSpPr txBox="1"/>
          <p:nvPr/>
        </p:nvSpPr>
        <p:spPr>
          <a:xfrm>
            <a:off x="0" y="6187966"/>
            <a:ext cx="6282558" cy="584775"/>
          </a:xfrm>
          <a:prstGeom prst="rect">
            <a:avLst/>
          </a:prstGeom>
          <a:noFill/>
        </p:spPr>
        <p:txBody>
          <a:bodyPr wrap="square" rtlCol="0">
            <a:spAutoFit/>
          </a:bodyPr>
          <a:lstStyle/>
          <a:p>
            <a:r>
              <a:rPr lang="en-US" sz="3200" dirty="0">
                <a:solidFill>
                  <a:schemeClr val="bg1"/>
                </a:solidFill>
                <a:latin typeface="Copperplate Gothic Bold" panose="020E0705020206020404" pitchFamily="34" charset="0"/>
              </a:rPr>
              <a:t>From </a:t>
            </a:r>
            <a:r>
              <a:rPr lang="en-US" sz="3200" dirty="0" err="1">
                <a:solidFill>
                  <a:schemeClr val="bg1"/>
                </a:solidFill>
                <a:latin typeface="Copperplate Gothic Bold" panose="020E0705020206020404" pitchFamily="34" charset="0"/>
              </a:rPr>
              <a:t>darkenss</a:t>
            </a:r>
            <a:r>
              <a:rPr lang="en-US" sz="3200" dirty="0">
                <a:solidFill>
                  <a:schemeClr val="bg1"/>
                </a:solidFill>
                <a:latin typeface="Copperplate Gothic Bold" panose="020E0705020206020404" pitchFamily="34" charset="0"/>
              </a:rPr>
              <a:t>…. to light </a:t>
            </a:r>
          </a:p>
        </p:txBody>
      </p:sp>
    </p:spTree>
    <p:extLst>
      <p:ext uri="{BB962C8B-B14F-4D97-AF65-F5344CB8AC3E}">
        <p14:creationId xmlns:p14="http://schemas.microsoft.com/office/powerpoint/2010/main" val="26336998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E9EA-09E3-435A-B9E5-9889E116E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EAFCF1-D6FF-48F5-8AB8-EF40934644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7527074-D05F-400E-B4E8-2B59A2DD367E}"/>
              </a:ext>
            </a:extLst>
          </p:cNvPr>
          <p:cNvPicPr>
            <a:picLocks noChangeAspect="1"/>
          </p:cNvPicPr>
          <p:nvPr/>
        </p:nvPicPr>
        <p:blipFill>
          <a:blip r:embed="rId2"/>
          <a:stretch>
            <a:fillRect/>
          </a:stretch>
        </p:blipFill>
        <p:spPr>
          <a:xfrm>
            <a:off x="2669955" y="0"/>
            <a:ext cx="6305678" cy="6858000"/>
          </a:xfrm>
          <a:prstGeom prst="rect">
            <a:avLst/>
          </a:prstGeom>
        </p:spPr>
      </p:pic>
    </p:spTree>
    <p:extLst>
      <p:ext uri="{BB962C8B-B14F-4D97-AF65-F5344CB8AC3E}">
        <p14:creationId xmlns:p14="http://schemas.microsoft.com/office/powerpoint/2010/main" val="148226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9FFF-CF02-46AD-92FE-91768E0B86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2A5A38-4478-48BD-A775-B18D6D08851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BF96064-5D60-42C3-9380-B65DF1A601E7}"/>
              </a:ext>
            </a:extLst>
          </p:cNvPr>
          <p:cNvPicPr>
            <a:picLocks noChangeAspect="1"/>
          </p:cNvPicPr>
          <p:nvPr/>
        </p:nvPicPr>
        <p:blipFill>
          <a:blip r:embed="rId2"/>
          <a:stretch>
            <a:fillRect/>
          </a:stretch>
        </p:blipFill>
        <p:spPr>
          <a:xfrm>
            <a:off x="2402204" y="-1"/>
            <a:ext cx="6467475" cy="6838813"/>
          </a:xfrm>
          <a:prstGeom prst="rect">
            <a:avLst/>
          </a:prstGeom>
        </p:spPr>
      </p:pic>
    </p:spTree>
    <p:extLst>
      <p:ext uri="{BB962C8B-B14F-4D97-AF65-F5344CB8AC3E}">
        <p14:creationId xmlns:p14="http://schemas.microsoft.com/office/powerpoint/2010/main" val="2671944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A8145-3B97-413D-998E-F406C9F531A0}"/>
              </a:ext>
            </a:extLst>
          </p:cNvPr>
          <p:cNvPicPr>
            <a:picLocks noChangeAspect="1"/>
          </p:cNvPicPr>
          <p:nvPr/>
        </p:nvPicPr>
        <p:blipFill>
          <a:blip r:embed="rId2"/>
          <a:stretch>
            <a:fillRect/>
          </a:stretch>
        </p:blipFill>
        <p:spPr>
          <a:xfrm>
            <a:off x="2921000" y="0"/>
            <a:ext cx="6350000" cy="6858000"/>
          </a:xfrm>
          <a:prstGeom prst="rect">
            <a:avLst/>
          </a:prstGeom>
        </p:spPr>
      </p:pic>
    </p:spTree>
    <p:extLst>
      <p:ext uri="{BB962C8B-B14F-4D97-AF65-F5344CB8AC3E}">
        <p14:creationId xmlns:p14="http://schemas.microsoft.com/office/powerpoint/2010/main" val="1993171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E0DF-9211-427D-9399-D91DFB9ECB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4DE655-D843-4684-945F-F4C907349A6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7D06E20-9B45-4F19-810B-C354147F37C1}"/>
              </a:ext>
            </a:extLst>
          </p:cNvPr>
          <p:cNvPicPr>
            <a:picLocks noChangeAspect="1"/>
          </p:cNvPicPr>
          <p:nvPr/>
        </p:nvPicPr>
        <p:blipFill>
          <a:blip r:embed="rId2"/>
          <a:stretch>
            <a:fillRect/>
          </a:stretch>
        </p:blipFill>
        <p:spPr>
          <a:xfrm>
            <a:off x="3054667" y="-80010"/>
            <a:ext cx="5826443" cy="6842191"/>
          </a:xfrm>
          <a:prstGeom prst="rect">
            <a:avLst/>
          </a:prstGeom>
        </p:spPr>
      </p:pic>
    </p:spTree>
    <p:extLst>
      <p:ext uri="{BB962C8B-B14F-4D97-AF65-F5344CB8AC3E}">
        <p14:creationId xmlns:p14="http://schemas.microsoft.com/office/powerpoint/2010/main" val="40633917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E929-0907-4DA9-90A8-C7D9330D9A02}"/>
              </a:ext>
            </a:extLst>
          </p:cNvPr>
          <p:cNvSpPr>
            <a:spLocks noGrp="1"/>
          </p:cNvSpPr>
          <p:nvPr>
            <p:ph type="title"/>
          </p:nvPr>
        </p:nvSpPr>
        <p:spPr>
          <a:xfrm>
            <a:off x="1346835" y="1783080"/>
            <a:ext cx="9498330" cy="2926080"/>
          </a:xfrm>
        </p:spPr>
        <p:txBody>
          <a:bodyPr>
            <a:normAutofit fontScale="90000"/>
          </a:bodyPr>
          <a:lstStyle/>
          <a:p>
            <a:r>
              <a:rPr lang="en-US" sz="11500" b="1" dirty="0"/>
              <a:t>ANY QUESTIONS?</a:t>
            </a:r>
          </a:p>
        </p:txBody>
      </p:sp>
    </p:spTree>
    <p:extLst>
      <p:ext uri="{BB962C8B-B14F-4D97-AF65-F5344CB8AC3E}">
        <p14:creationId xmlns:p14="http://schemas.microsoft.com/office/powerpoint/2010/main" val="4338763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316A2-66E0-4F21-8DAD-7FA7804280F9}"/>
              </a:ext>
            </a:extLst>
          </p:cNvPr>
          <p:cNvSpPr>
            <a:spLocks noGrp="1"/>
          </p:cNvSpPr>
          <p:nvPr>
            <p:ph sz="quarter" idx="13"/>
          </p:nvPr>
        </p:nvSpPr>
        <p:spPr>
          <a:xfrm>
            <a:off x="709930" y="1954530"/>
            <a:ext cx="10566400" cy="4114800"/>
          </a:xfrm>
        </p:spPr>
        <p:txBody>
          <a:bodyPr>
            <a:normAutofit fontScale="92500"/>
          </a:bodyPr>
          <a:lstStyle/>
          <a:p>
            <a:pPr marL="0" indent="0">
              <a:buNone/>
            </a:pPr>
            <a:r>
              <a:rPr lang="en-US" sz="20300" dirty="0"/>
              <a:t>Thank you</a:t>
            </a:r>
          </a:p>
        </p:txBody>
      </p:sp>
    </p:spTree>
    <p:extLst>
      <p:ext uri="{BB962C8B-B14F-4D97-AF65-F5344CB8AC3E}">
        <p14:creationId xmlns:p14="http://schemas.microsoft.com/office/powerpoint/2010/main" val="85178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3354</Words>
  <Application>Microsoft Office PowerPoint</Application>
  <PresentationFormat>Widescreen</PresentationFormat>
  <Paragraphs>215</Paragraphs>
  <Slides>95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Calibri</vt:lpstr>
      <vt:lpstr>Calibri Light</vt:lpstr>
      <vt:lpstr>Copperplate Gothic Bold</vt:lpstr>
      <vt:lpstr>Times</vt:lpstr>
      <vt:lpstr>Office Theme</vt:lpstr>
      <vt:lpstr>Introduction to Radiology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Image.</vt:lpstr>
      <vt:lpstr>PowerPoint Presentation</vt:lpstr>
      <vt:lpstr>PowerPoint Presentation</vt:lpstr>
      <vt:lpstr>PowerPoint Presentation</vt:lpstr>
      <vt:lpstr>PowerPoint Presentation</vt:lpstr>
      <vt:lpstr>PACS</vt:lpstr>
      <vt:lpstr>PowerPoint Presentation</vt:lpstr>
      <vt:lpstr>PowerPoint Presentation</vt:lpstr>
      <vt:lpstr>PowerPoint Presentation</vt:lpstr>
      <vt:lpstr>PowerPoint Presentation</vt:lpstr>
      <vt:lpstr>CONVENTIONAL RADIOGRAPHY </vt:lpstr>
      <vt:lpstr>PowerPoint Presentation</vt:lpstr>
      <vt:lpstr>PowerPoint Presentation</vt:lpstr>
      <vt:lpstr>The five basic densities </vt:lpstr>
      <vt:lpstr>PowerPoint Presentation</vt:lpstr>
      <vt:lpstr>PowerPoint Presentation</vt:lpstr>
      <vt:lpstr>PowerPoint Presentation</vt:lpstr>
      <vt:lpstr>Computerized Tomography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Ultrasonography </vt:lpstr>
      <vt:lpstr>PowerPoint Presentation</vt:lpstr>
      <vt:lpstr>PowerPoint Presentation</vt:lpstr>
      <vt:lpstr>Applications</vt:lpstr>
      <vt:lpstr>PowerPoint Presentation</vt:lpstr>
      <vt:lpstr>Magnetic Resonance Imaging</vt:lpstr>
      <vt:lpstr>PowerPoint Presentation</vt:lpstr>
      <vt:lpstr>PowerPoint Presentation</vt:lpstr>
      <vt:lpstr>PowerPoint Presentation</vt:lpstr>
      <vt:lpstr>PowerPoint Presentation</vt:lpstr>
      <vt:lpstr>Flouroscopy</vt:lpstr>
      <vt:lpstr>PowerPoint Presentation</vt:lpstr>
      <vt:lpstr>PowerPoint Presentation</vt:lpstr>
      <vt:lpstr>PowerPoint Presentation</vt:lpstr>
      <vt:lpstr>Patient Encounter</vt:lpstr>
      <vt:lpstr>Contrast</vt:lpstr>
      <vt:lpstr>Contrast (Cont’d)</vt:lpstr>
      <vt:lpstr>IV iodinated contrast media</vt:lpstr>
      <vt:lpstr>IV iodinated contrast media ( Cont’d )</vt:lpstr>
      <vt:lpstr>PowerPoint Presentation</vt:lpstr>
      <vt:lpstr>IV iodinated contrast media (Cont’d)</vt:lpstr>
      <vt:lpstr>Contrast media physiologic and Allergic like reactions</vt:lpstr>
      <vt:lpstr>SEVERE</vt:lpstr>
      <vt:lpstr>GENERAL RULES for contrast administration</vt:lpstr>
      <vt:lpstr>Postcontrast acute kidney injury &amp; CIN</vt:lpstr>
      <vt:lpstr>Postcontrast acute kidney injury &amp; CIN (Cont’d)</vt:lpstr>
      <vt:lpstr>Postcontrast acute kidney injury &amp; CIN (Cont’d)</vt:lpstr>
      <vt:lpstr>Postcontrast acute kidney injury &amp; CIN (Cont’d)</vt:lpstr>
      <vt:lpstr>Gadolinium based contrast media</vt:lpstr>
      <vt:lpstr>Gadolinium based contrast media  ( Cont’d )</vt:lpstr>
      <vt:lpstr>Administration of contrast to pregnant / potentially pregnant patients</vt:lpstr>
      <vt:lpstr>RADIATION DOSE AND SAFETY</vt:lpstr>
      <vt:lpstr>Three Fates of Radiation During an Imaging Procedure</vt:lpstr>
      <vt:lpstr>Measurements of Radiation </vt:lpstr>
      <vt:lpstr>PowerPoint Presentation</vt:lpstr>
      <vt:lpstr>Biological Effects of Radiation</vt:lpstr>
      <vt:lpstr>Types of Biological Effect</vt:lpstr>
      <vt:lpstr>PowerPoint Presentation</vt:lpstr>
      <vt:lpstr>PowerPoint Presentation</vt:lpstr>
      <vt:lpstr>PowerPoint Presentation</vt:lpstr>
      <vt:lpstr>Sources of Radiation for Humans</vt:lpstr>
      <vt:lpstr>Practices for Radiation Safety</vt:lpstr>
      <vt:lpstr>Special Circumstances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hadeel younes</dc:creator>
  <cp:lastModifiedBy>hadeel younes</cp:lastModifiedBy>
  <cp:revision>16</cp:revision>
  <dcterms:created xsi:type="dcterms:W3CDTF">2022-09-02T18:34:02Z</dcterms:created>
  <dcterms:modified xsi:type="dcterms:W3CDTF">2022-09-04T20:37:12Z</dcterms:modified>
</cp:coreProperties>
</file>