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29.xml" ContentType="application/inkml+xml"/>
  <Override PartName="/ppt/ink/ink47.xml" ContentType="application/inkml+xml"/>
  <Override PartName="/ppt/ink/ink46.xml" ContentType="application/inkml+xml"/>
  <Override PartName="/ppt/ink/ink45.xml" ContentType="application/inkml+xml"/>
  <Override PartName="/ppt/ink/ink44.xml" ContentType="application/inkml+xml"/>
  <Override PartName="/ppt/ink/ink43.xml" ContentType="application/inkml+xml"/>
  <Override PartName="/ppt/ink/ink42.xml" ContentType="application/inkml+xml"/>
  <Override PartName="/ppt/ink/ink41.xml" ContentType="application/inkml+xml"/>
  <Override PartName="/ppt/ink/ink40.xml" ContentType="application/inkml+xml"/>
  <Override PartName="/ppt/ink/ink39.xml" ContentType="application/inkml+xml"/>
  <Override PartName="/ppt/ink/ink38.xml" ContentType="application/inkml+xml"/>
  <Override PartName="/ppt/ink/ink37.xml" ContentType="application/inkml+xml"/>
  <Override PartName="/ppt/theme/theme1.xml" ContentType="application/vnd.openxmlformats-officedocument.theme+xml"/>
  <Override PartName="/ppt/ink/ink36.xml" ContentType="application/inkml+xml"/>
  <Override PartName="/ppt/ink/ink35.xml" ContentType="application/inkml+xml"/>
  <Override PartName="/ppt/ink/ink34.xml" ContentType="application/inkml+xml"/>
  <Override PartName="/ppt/ink/ink33.xml" ContentType="application/inkml+xml"/>
  <Override PartName="/ppt/ink/ink32.xml" ContentType="application/inkml+xml"/>
  <Override PartName="/ppt/ink/ink31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48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8.xml" ContentType="application/inkml+xml"/>
  <Override PartName="/ppt/ink/ink30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ink/ink23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</p:sldMasterIdLst>
  <p:sldIdLst>
    <p:sldId id="256" r:id="rId2"/>
    <p:sldId id="257" r:id="rId3"/>
    <p:sldId id="258" r:id="rId4"/>
    <p:sldId id="319" r:id="rId5"/>
    <p:sldId id="320" r:id="rId6"/>
    <p:sldId id="321" r:id="rId7"/>
    <p:sldId id="307" r:id="rId8"/>
    <p:sldId id="322" r:id="rId9"/>
    <p:sldId id="308" r:id="rId10"/>
    <p:sldId id="318" r:id="rId11"/>
    <p:sldId id="323" r:id="rId12"/>
    <p:sldId id="357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4" r:id="rId22"/>
    <p:sldId id="310" r:id="rId23"/>
    <p:sldId id="312" r:id="rId24"/>
    <p:sldId id="313" r:id="rId25"/>
    <p:sldId id="314" r:id="rId26"/>
    <p:sldId id="333" r:id="rId27"/>
    <p:sldId id="317" r:id="rId28"/>
    <p:sldId id="335" r:id="rId29"/>
    <p:sldId id="336" r:id="rId30"/>
    <p:sldId id="337" r:id="rId31"/>
    <p:sldId id="358" r:id="rId32"/>
    <p:sldId id="340" r:id="rId33"/>
    <p:sldId id="272" r:id="rId34"/>
    <p:sldId id="273" r:id="rId35"/>
    <p:sldId id="274" r:id="rId36"/>
    <p:sldId id="275" r:id="rId37"/>
    <p:sldId id="276" r:id="rId38"/>
    <p:sldId id="277" r:id="rId39"/>
    <p:sldId id="356" r:id="rId40"/>
    <p:sldId id="311" r:id="rId41"/>
    <p:sldId id="352" r:id="rId42"/>
    <p:sldId id="359" r:id="rId43"/>
    <p:sldId id="271" r:id="rId44"/>
    <p:sldId id="341" r:id="rId45"/>
    <p:sldId id="342" r:id="rId46"/>
    <p:sldId id="361" r:id="rId47"/>
    <p:sldId id="362" r:id="rId48"/>
    <p:sldId id="363" r:id="rId49"/>
    <p:sldId id="365" r:id="rId50"/>
    <p:sldId id="366" r:id="rId51"/>
    <p:sldId id="367" r:id="rId52"/>
    <p:sldId id="343" r:id="rId53"/>
    <p:sldId id="259" r:id="rId54"/>
    <p:sldId id="260" r:id="rId55"/>
    <p:sldId id="360" r:id="rId56"/>
    <p:sldId id="264" r:id="rId57"/>
    <p:sldId id="26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/>
    <p:restoredTop sz="94646"/>
  </p:normalViewPr>
  <p:slideViewPr>
    <p:cSldViewPr snapToGrid="0" snapToObjects="1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2:20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764 1 24575,'-71'0'0,"43"0"0,-45 0 0,65 7 0,-8-5 0,13 14 0,-6-4 0,2 0 0,-2-3 0,-7-9 0,7 6 0,2 5 0,7 7 0,0 4 0,0-1 0,0 0 0,10 1 0,-8-1 0,16-1 0,-16-1 0,5-1 0,3 1 0,-8 1 0,8 1 0,-2-1 0,-6 1 0,5-2 0,-7 2 0,0 1 0,0-1 0,10 0 0,-8-1 0,8 1 0,-10-3 0,0 3 0,9-11 0,-6 8 0,6-9 0,-9 8 0,0 2 0,0-2 0,0 2 0,0-2 0,0 1 0,0 0 0,0-1 0,0 3 0,0-2 0,0 1 0,0-2 0,0 3 0,0-2 0,0 3 0,0-3 0,0 3 0,0-3 0,0 3 0,0-4 0,0 4 0,0-2 0,0 1 0,0-1 0,0 1 0,0 0 0,0 2 0,0-1 0,0 0 0,0 0 0,0 17 0,0 5 0,0-1 0,0 13 0,0-29 0,0 29 0,0-29 0,0 29 0,0-13 0,0 1 0,0 12 0,0-13 0,0 18 0,0 23 0,-13-19 0,4-11 0,-2 1-635,-6 34 635,1-32 0,-1 1 0,6 0 0,1 0 0,-9-1 0,0 1 0,8 0 0,1-1 0,-21 33 0,30-34 0,-1-3 0,-24 13 0,22 19 0,-9-25 0,0 0 0,10 1 0,-11-18 0,14 13 635,-9-29-635,6 28 0,-6-29 0,-4 29 0,9-11 0,-26 40 0,26 6-782,-12-34 0,-2 3 782,5 14 0,2 1 0,0-13 0,0 1 0,-9 11 0,2 0-454,16-15 0,0-1 454,-15 2 0,0-3 0,13 34 0,-5-33 0,1-3 0,8 11 0,-13 20 0,10-43 1488,-11 14-1488,14-30 984,0 30-984,0-12 0,0 16 0,-13 0 0,10 25 0,-10-19 0,13 18 0,0-40 0,-13 10 0,10-27 0,-10 27 0,13-27 0,0 12 0,0-16 0,0-1 0,0 17 0,0-12 0,0 12 0,0-17 0,0 18 0,0-14 0,0 30 0,0-12 0,0-1 0,0 13 0,-9-29 0,6 29 0,-6-29 0,9 21 0,0-23 0,0 24 0,0-23 0,0 14 0,0-18 0,0 0 0,0 1 0,0 16 0,0-12 0,0 29 0,0-30 0,0 54 0,0-31 0,0 35 0,0-23 0,0-1 0,0 0 0,0 1 0,0-1 0,0 0 0,0-16 0,0-5 0,0 0 0,0-13 0,9 14 0,-6-18 0,6 0 0,-9 17 0,0-12 0,0 12 0,0-16 0,13 25 0,-9-2 0,9 24 0,-4-27 0,-6 13 0,6-12 0,-9-1 0,0 12 0,10-28 0,-8 11 0,8-16 0,-10 1 0,0-1 0,0 0 0,0 1 0,13 16 0,-10 5 0,10 16 0,-13 24 0,0 6-736,0 0 736,8-34 0,1-2 0,-5 11 0,13 19 0,-17-42 0,0 14 0,0-30 0,0 14 0,9-18 736,-6-1-736,6-2 0,-9-1 0,0-1 0,0 2 0,0-1 0,0-1 0,0 0 0,8-8 0,-6 7 0,13-6 0,-13 9 0,5-1 0,-7 0 0,7 0 0,-5 0 0,5 0 0,3 3 0,-8-1 0,8 3 0,-10-1 0,0 1 0,9-10 0,-6 7 0,6-8 0,-9 9 0,0-1 0,0-2 0,0 0 0,0 0 0,0 0 0,7 0 0,-5-1 0,13-7 0,-7-3 0,9-6 0,-2 0 0,1 0 0,0 0 0,1 0 0,0 0 0,0 0 0,1 0 0,-1 0 0,0 0 0,0 0 0,0 0 0,-1 0 0,0 0 0,0 0 0,1 0 0,-1 0 0,1 0 0,-2 0 0,1 0 0,-1 0 0,0 0 0,1 0 0,-1 0 0,0 0 0,1 0 0,-1 0 0,0 0 0,0 0 0,1 0 0,0 0 0,-13 0 0,-16 0 0,-5-8 0,-9 6 0,17-12 0,-7 12 0,15-13 0,-18 3 0,18 0 0,-8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3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3020 1 24575,'25'0'0,"15"0"0,3 0 0,16 0 0,21 0 0,-15 0 0,-14 0 0,2 0 0,36 0 0,0 0 0,-6 0 0,-23 0 0,-1 0 0,-17 0 0,13 0 0,-29 0 0,12 0 0,-16 0 0,16 0 0,-13 0 0,13 0 0,-16 0 0,-1 0 0,0 0 0,17 0 0,-12 0 0,12 0 0,1 0 0,-14 0 0,13 0 0,1 0 0,-14 0 0,13 0 0,-16 0 0,-1 0 0,1 0 0,-1 0 0,0 0 0,1 0 0,-1 0 0,-1 0 0,-1 0 0,-1 0 0,1 0 0,-1 0 0,3 0 0,-2 0 0,1 0 0,1 0 0,-3 0 0,3 0 0,-3 0 0,1 0 0,1 0 0,-1 0 0,3 0 0,-1 0 0,0 0 0,0 0 0,1 0 0,-3 0 0,0 0 0,-2 0 0,0 0 0,-1 0 0,-6 0 0,-3 0 0</inkml:trace>
  <inkml:trace contextRef="#ctx0" brushRef="#br0" timeOffset="5071">5744 70 24575,'14'8'0,"20"-2"0,5-6 0,20 0 0,1 0 0,23 0-1144,6 0 1144,-33 0 0,1 0 0,1 0 0,-3 0 0,35 0 195,-7 0-195,-24 0 0,-1 0 0,-16 0 0,-5 0 0,-16 0 860,1 0-860,-1 0 89,1 0-89,-1 0 0,0 0 0,1 0 0,16 13 0,-12-10 0,12 10 0,-17-13 0,1 0 0,-1 0 0,0 0 0,17 14 0,-13-11 0,14 10 0,-1-13 0,-12 0 0,12 9 0,-17-6 0,1 6 0,-1-9 0,-1 0 0,-2 0 0,-2 0 0,-13 0 0,2 0 0,-11 0 0</inkml:trace>
  <inkml:trace contextRef="#ctx0" brushRef="#br0" timeOffset="9816">562 654 24575,'25'0'0,"16"0"0,1 0 0,1 0 0,12 0 0,-29 0 0,29 0 0,-13 0 0,1 0 0,12 0 0,-13 0 0,17 0 0,-16 0 0,12 0 0,-29 0 0,28 0 0,-29 0 0,12 0 0,2 0 0,-14 0 0,13 0 0,1 0 0,-14 0 0,13 0 0,1 0 0,-14 0 0,14 0 0,-18 0 0,0 0 0,1 0 0,-1 0 0,0 0 0,0 0 0,1 0 0,-3 0 0,2 0 0,-3 0 0,3 0 0,-3 0 0,3 0 0,-3 0 0,2 0 0,-1 0 0,0 0 0,1 0 0,1 10 0,-1-8 0,1 8 0,1-10 0,-3 0 0,2 0 0,-1 0 0,0 0 0,1 0 0,-3 0 0,-7 9 0,6-6 0,-5 6 0,10-9 0,-3 0 0,1 0 0,-3 0 0,3 0 0,-3 0 0,2 0 0,-2 0 0,1 0 0,-1 0 0,3 0 0,-2 0 0,1 0 0,0 0 0,-1 0 0,3 0 0,-3 0 0,3 0 0,-3 0 0,3 0 0,-3 0 0,3 0 0,-1 0 0,1 0 0,-1 0 0,-1 0 0,-1 0 0,-1 0 0,0 0 0,-1 0 0,1 0 0,-1 0 0,0 0 0,-1 0 0,0 0 0,0 0 0,0 0 0,-8 0 0,0 0 0</inkml:trace>
  <inkml:trace contextRef="#ctx0" brushRef="#br0" timeOffset="16454">1 161 24575,'15'8'0,"3"-6"0,-8 15 0,9-14 0,-7 16 0,0-8 0,7 1 0,-17 7 0,17-16 0,-17 16 0,17-17 0,-16 17 0,14-9 0,-7 1 0,9 7 0,-1-8 0,2 9 0,-3-1 0,1-1 0,-1 0 0,0 0 0,0 0 0,-1 0 0,1-1 0,-8-7 0,-3-2 0</inkml:trace>
  <inkml:trace contextRef="#ctx0" brushRef="#br0" timeOffset="18922">229 151 24575,'15'0'0,"-7"9"0,8-6 0,-15 16 0,15-17 0,-14 17 0,14-17 0,-14 16 0,15-16 0,-7 13 0,10-5 0,-3 8 0,1-1 0,-1 1 0,3 1 0,-2-1 0,1 1 0,-1-1 0,-1 0 0,1-1 0,-1-7 0,-7 7 0,6-14 0,-14 13 0,13-14 0,-13 13 0,13-14 0,-13 14 0,5-7 0,-7 8 0,0-1 0,0-6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4:0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24575,'7'7'0,"9"-5"0,-14 13 0,15-14 0,-9 13 0,8-12 0,-8 12 0,8-12 0,-5 14 0,7-14 0,-8 15 0,7-15 0,-8 15 0,10-15 0,-11 14 0,6-6 0,-5 8 0,7-10 0,-8 9 0,7-15 0,-13 15 0,16-15 0,-16 13 0,17-13 0,-10 5 0,2 0 0,-5-5 0,-6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31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1028 405 24575,'6'9'0,"5"-2"0,7-7 0,1 0 0,2 0 0,-3 0 0,3 0 0,-3 0 0,3 0 0,-1 0 0,1 0 0,-1 0 0,1 0 0,-1 0 0,1 0 0,0 0 0,0 0 0,0 0 0,1 0 0,-1 0 0,0 0 0,1 0 0,-1 0 0,1 0 0,-1 0 0,0 0 0,1 0 0,16 0 0,-12 0 0,12 0 0,-17 0 0,0 0 0,1 0 0,16 0 0,-12 0 0,12 0 0,-17 0 0,1 0 0,16 0 0,-13 0 0,14 0 0,-18 0 0,0 0 0,1 0 0,-1 0 0,0 0 0,0 0 0,1 0 0,-3 0 0,2 0 0,-1 0 0,0 0 0,1 0 0,-2 0 0,1 0 0,1 0 0,-3 0 0,1 0 0,0 0 0,0 0 0,0 0 0,0 0 0,-1 0 0,2 0 0,-4 0 0,4 0 0,-3 0 0,4 0 0,-3 0 0,1 0 0,-2 0 0,-1 0 0,1 0 0,-1 0 0,1 0 0,-1 0 0,0 0 0,-1 0 0,-13 0 0,-3 0 0</inkml:trace>
  <inkml:trace contextRef="#ctx0" brushRef="#br0" timeOffset="32438">0 0 24575,'17'0'0,"0"8"0,2 2 0,0 0 0,-9 7 0,8-7 0,-8 1 0,-1 7 0,9-16 0,-16 17 0,17-16 0,-17 16 0,18-17 0,-10 15 0,11-5 0,-2-2 0,3 9 0,-11-7 0,8 9 0,-7-9 0,0 7 0,5-17 0,-15 15 0,13-15 0,-13 14 0,12-13 0,-12 16 0,13-17 0,-13 14 0,15-14 0,-15 5 0,8-7 0</inkml:trace>
  <inkml:trace contextRef="#ctx0" brushRef="#br0" timeOffset="34544">297 26 24575,'17'17'0,"-1"-1"0,3 4 0,-9-1 0,6-9 0,-14 9 0,15-17 0,-15 17 0,17-16 0,-8 14 0,8-7 0,-2 7 0,3 3 0,-2-2 0,3-7 0,-11 7 0,9-7 0,-9 1 0,2 7 0,5-16 0,-15 14 0,17-15 0,-9 6 0,1 1 0,3 1 0,-12 8 0,13-9 0,-13 5 0,15-13 0,-15 12 0,15-11 0,-15 4 0,5-6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00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1 24575,'17'0'0,"1"0"0,4 0 0,16 0 0,-13 0 0,14 0 0,-18 0 0,0 0 0,0 0 0,1 0 0,-1 0 0,0 0 0,1 0 0,-1 0 0,1 0 0,-1 0 0,0 0 0,1 0 0,-1 0 0,0 0 0,0 0 0,0 0 0,-1 0 0,1 0 0,-2 0 0,3 0 0,-1 0 0,-1 0 0,1 0 0,-1 0 0,1 0 0,0 0 0,1 0 0,-1 0 0,0 0 0,-1 0 0,1 0 0,-2 0 0,1 0 0,1 0 0,-3 0 0,3 0 0,-1 0 0,1 0 0,0 0 0,1 0 0,-1 0 0,0 0 0,0 0 0,1 0 0,-1 0 0,0 9 0,1-6 0,-1 6 0,1-9 0,-1 0 0,0 0 0,1 0 0,-1 0 0,1 0 0,-1 0 0,0 0 0,1 0 0,-1 0 0,0 0 0,1 0 0,-1 10 0,0-8 0,-1 8 0,-1-10 0,-1 0 0,-1 0 0,-1 0 0,0 0 0,0 0 0,1 0 0,1 0 0,-1 0 0,1 0 0,1 0 0,1 0 0,1 0 0,0 0 0,0 0 0,1 0 0,-3 0 0,2 0 0,-1 0 0,2 0 0,-1 0 0,0 0 0,-1 0 0,1 0 0,-1 0 0,1 0 0,-1 0 0,1 0 0,-3 0 0,3 0 0,-2 0 0,3 0 0,-1 0 0,0 0 0,1 0 0,-1 0 0,0 0 0,1 0 0,-1 0 0,-1 0 0,1 0 0,-3 0 0,1 0 0,0 0 0,-1 0 0,2 0 0,-3 0 0,1 0 0,-1 0 0,1 0 0,0 0 0,-2 0 0,1 0 0,-1 0 0,-14 0 0,4 0 0,-13 0 0</inkml:trace>
  <inkml:trace contextRef="#ctx0" brushRef="#br0" timeOffset="69932">0 73 24575,'0'16'0,"0"-1"0,10-5 0,-8 5 0,17-13 0,-16 15 0,16-15 0,-17 17 0,17-16 0,-17 16 0,15-10 0,-15 10 0,15-10 0,-15 8 0,15-6 0,-15 8 0,16-9 0,-8 5 0,1-6 0,7 1 0,-16 5 0,15-6 0,-16 7 0,14 1 0,-13-1 0,14-7 0,-14 6 0,15-13 0,-14 12 0,6-6 0,-2 1 0,-5-3 0,4-6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22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742 486 24575,'15'0'0,"20"0"0,-2 0 0,18 0 0,-18 0 0,-2 0 0,7 0 0,5 0 0,16 0 0,-17 0 0,13 0 0,-12 0 0,16 0 0,1 0 0,-1 0 0,-17 0 0,13 0 0,-12 0 0,15 0 0,25 0 0,-19 0 0,-10 0 0,0 0 0,11 0 0,-12 0 0,1 0 0,11 0 0,2 0 0,-12 0 0,-30 0 0,14 0 0,-18 0 0,-1 0 0,1 0 0,-3 0 0,3 0 0,-2 0 0,3 0 0,-1 0 0,0 0 0,1 0 0,-1 0 0,1 0 0,-1 0 0,0 0 0,1 0 0,-1 0 0,0 0 0,1 0 0,-1 0 0,0 0 0,0 0 0,1 0 0,-1 0 0,1 0 0,-1 0 0,0 0 0,1 0 0,-1 0 0,0 0 0,1 0 0,-1 0 0,-1 0 0,-1 0 0,-1 0 0,-2 0 0,-7 0 0,-3 0 0</inkml:trace>
  <inkml:trace contextRef="#ctx0" brushRef="#br0" timeOffset="49982">113 0 24575,'0'16'0,"9"-8"0,2 7 0,8-5 0,-1 8 0,1 1 0,-1-1 0,1-6 0,-9 5 0,7-15 0,-14 17 0,16-17 0,-17 17 0,17-16 0,-17 16 0,17-7 0,-7 9 0,10-9 0,-1 7 0,1-7 0,-3 7 0,2-7 0,-11 5 0,9-15 0,-7 17 0,0-7 0,7 9 0,-9-1 0,1 1 0,7-11 0,-8 7 0,9-15 0,-10 14 0,6-14 0,-13 13 0,12-13 0,-12 5 0,5-7 0</inkml:trace>
  <inkml:trace contextRef="#ctx0" brushRef="#br0" timeOffset="60323">1 197 24575,'7'9'0,"7"2"0,-4 8 0,7-2 0,0 0 0,2-8 0,-9 9 0,9-6 0,-7 0 0,9 7 0,-9-8 0,7 11 0,-7-1 0,8-1 0,-1-1 0,-1-9 0,-8 7 0,7-14 0,-15 16 0,17-17 0,-16 16 0,16-17 0,-17 17 0,15-9 0,-8 11 0,8-4 0,0 1 0,-2-8 0,-6 5 0,3-12 0,-10 11 0,11-12 0,-17 6 0,-1-17 0,-3 8 0,-2-8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4:50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1 322 24575,'17'0'0,"1"0"0,3 0 0,18 0 0,-14 0 0,13 0 0,1 0 0,-14 0 0,29 0 0,-29 0 0,29 0 0,-11 0 0,-1 0 0,13 0 0,-29 0 0,12 0 0,0 0 0,-12 0 0,12 0 0,-16 0 0,-1 0 0,17 0 0,5 0 0,15 0 0,1 0 0,-17 0 0,-4 0 0,-17 0 0,1 0 0,-1 0 0,1 0 0,-1 0 0,0 0 0,1 0 0,-1 0 0,1 0 0,-1 0 0,0 0 0,0 0 0,1 0 0,-1 0 0,0 0 0,1 0 0,-1 0 0,0 0 0,-1 0 0,1 0 0,-1 0 0,1 0 0,1 0 0,-1 0 0,0 0 0,1 0 0,16 0 0,4 0 0,18 0 0,-2 0 0,1-14 0,-18 11 0,14-10 0,-30 13 0,13 0 0,-16 0 0,-1 0 0,17 0 0,-12 0 0,29 0 0,-29 0 0,29 0 0,-13 0 0,18 0 0,-2 0 0,24-17 0,-18 13 0,20-13 0,-42 17 0,13 0 0,-29 0 0,29 0 0,-30 0 0,31 0 0,-31 0 0,13 0 0,-16 0 0,-1 0 0,1 0 0,-1 0 0,10 0 0,9 0 0,-5 0 0,20 0 0,-12 0 0,-1 0 0,13 0 0,-29 0 0,29 0 0,-29 0 0,12 0 0,-17 0 0,1 0 0,-1 0 0,0 0 0,1 0 0,-1 0 0,17 0 0,4 0 0,1 0 0,12-13 0,-13 9 0,18-9 0,-1 13 0,0 0 0,-16 0 0,-5 0 0,-17 0 0,18-13 0,-14 10 0,56-11 0,-32 14 0,37-13 0,-27 10 0,1-10 0,23 13 0,-18-13 0,1 9 0,-27-9 0,-1 13 0,-12 0 0,12 0 0,-17 0 0,-1-8 0,1 6 0,39-6 0,-11 8 0,34-13 0,-24 10 0,0-10 0,1 13 0,-18 0 0,-4-10 0,-16 8 0,-1-8 0,-1 10 0,-1 0 0,0 0 0,18 0 0,-12 0 0,14 0 0,-1 0 0,-12-10 0,12 8 0,-17-8 0,17 10 0,5 0 0,16 0 0,-16 0 0,-5 0 0,-1-12 0,-12 8 0,12-8 0,-15 12 0,-4 0 0,-1 0 0,1 0 0,1 0 0,2 0 0,0 0 0,1 0 0,-1 0 0,1 0 0,-3 0 0,-7 6 0,-4-18 0,-8 16 0,0-18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4:5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24575,'13'9'0,"16"-2"0,41-7 0,-5 0 0,18 0 0,0 0 0,-17 0 0,16 0 0,1 0 0,-18 0 0,18 0 0,0 0 0,-18 0-417,-12 0 0,2 0 417,34 0 0,-34 0 0,3 0 0,-2 0 0,1 0 0,0 0 0,-1 0 0,33 0 178,-6 0-178,-23 0 0,-18 0 0,-4 0 0,-17 0 0,1 0 628,-1 0-628,0 0 28,-2 0-28,2 0 0,-2 0 0,3 0 0,-1 0 0,1 0 0,-1 0 0,0 0 0,16 0 0,-11 0 0,10 0 0,-14 9 0,-1-6 0,0 16 0,0-17 0,18 7 0,3-9 0,18 0 0,-1 0 0,0 14 0,24-11 0,-34 10 0,30-13 0,-54 9 0,13-6 0,0 6 0,-12-9 0,12 9 0,1-6 0,-14 6 0,30-9 0,-12 0 0,-1 0 0,13 14 0,-29-11 0,12 10 0,-17-13 0,1 0 0,-1 0 0,-9 9 0,5-6 0,-7 6 0,9-9 0,0 0 0,2 0 0,1 0 0,16 0 0,-13 0 0,14 0 0,-18 0 0,0 0 0,1 0 0,-3 0 0,1 0 0,-3 0 0,1 0 0,1 0 0,18 0 0,5 0 0,1 0 0,12 0 0,-30 0 0,13 0 0,-17-9 0,0 7 0,0-8 0,1 10 0,-2 0 0,-9-9 0,4 6 0,-14-16 0,16 17 0,-5-17 0,9 16 0,17-20 0,-12 20 0,29-23 0,-30 22 0,13-9 0,-16 13 0,-1 0 0,-2 0 0,-8-7 0,-11 6 0,-21-26 0,-16 9 0,10-5 0,1 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5:00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24575,'17'0'0,"18"0"0,31 0 0,-17 0 0,30 0 0,-37 0 0,16 0 0,1 0 0,0 0 0,0 0 0,-17 0 0,13 0 0,-12 13 0,16-10 0,-16 10 0,12-13 0,-30 10 0,14-8 0,-1 8 0,-13-10 0,14 0 0,-2 0 0,5 0 0,17 0 0,0 0 0,1 13 0,-18-10 0,-4 10 0,1-13 0,-14 0 0,13 0 0,-16 0 0,-1 0 0,1 10 0,-1-8 0,0 8 0,1-10 0,-1 0 0,0 0 0,1 0 0,-1 0 0,0 0 0,1 9 0,16-6 0,-12 6 0,29-9 0,-30 0 0,40 0 0,-20 0 0,23 0 0,-10 0 0,-16 0 0,-5 0 0,1 0 0,-12 0 0,12 0 0,-17 0 0,1 0 0,-1 0 0,0 0 0,18 0 0,-14 0 0,14 0 0,-18 0 0,0 0 0,1 0 0,-1 0 0,0 0 0,1 0 0,-3 0 0,1 0 0,-1 0 0,1 0 0,1 0 0,1 0 0,-1 0 0,0 0 0,1 0 0,-1 0 0,0 0 0,0 0 0,1 0 0,-1 0 0,1 0 0,-1 0 0,17 0 0,5 0 0,-1 0 0,-4 0 0,1 0 0,-14 0 0,13 0 0,-16 0 0,-2 0 0,1 0 0,-2 0 0,3 0 0,-1 0 0,0 0 0,0 0 0,0 0 0,1 0 0,-1 0 0,-1 0 0,1 0 0,-1 0 0,1 0 0,0 0 0,1 0 0,-1 0 0,0 0 0,1 0 0,-1 0 0,0 0 0,-1 0 0,1 0 0,-3 0 0,3 0 0,-1 0 0,1 0 0,0 0 0,0 0 0,1 0 0,-1 0 0,-2 0 0,2 0 0,-4 0 0,4 0 0,-4 0 0,4 0 0,-3 0 0,2 0 0,-3 0 0,0 0 0,-8-8 0,7 6 0,-6-6 0,8 8 0,-2 0 0,0 0 0,-7-6 0,-2-3 0,-7 1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5:16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24575,'25'0'0,"-1"0"0,-3 0 0,1 0 0,-1 0 0,0 0 0,1 0 0,-1 0 0,0 0 0,17 0 0,5 0 0,-1 0 0,13 0 0,-12 0 0,-1 0 0,13 0 0,-29 0 0,12 0 0,-16 0 0,-1 0 0,0 0 0,1 0 0,-1 0 0,1 0 0,-1 0 0,0 10 0,0-8 0,1 8 0,-1-10 0,0 0 0,1 0 0,-3 0 0,2 0 0,-10 9 0,8-7 0,-9 8 0,11-10 0,-2 0 0,3 0 0,-1 0 0,0 9 0,1-6 0,-1 6 0,0-9 0,1 0 0,-1 0 0,1 0 0,-1 0 0,0 0 0,1 0 0,-1 0 0,0 0 0,1 0 0,16 0 0,-13 0 0,14 0 0,-1 0 0,-12 0 0,12 0 0,-17 0 0,1 0 0,-1 0 0,0 0 0,1 0 0,-1 0 0,1 0 0,16 0 0,3 0 0,18 0 0,0 0 0,-17 0 0,13 0 0,-29 0 0,12 0 0,-17 0 0,1 0 0,-1 0 0,1 0 0,-1 0 0,0 0 0,1 0 0,-1 0 0,0 0 0,17 0 0,-12 0 0,12 0 0,-17 0 0,-1 0 0,-1 0 0,-2 0 0,0 0 0,2 0 0,-2 0 0,2 0 0,-1 0 0,1 0 0,1 0 0,1 0 0,1 0 0,-1 0 0,0 0 0,1 0 0,-1 0 0,-1 0 0,1 0 0,-2 0 0,3 0 0,-1 0 0,0 0 0,1 0 0,-1 0 0,17 0 0,-12 0 0,12 0 0,-17 0 0,1 0 0,-1 0 0,1 0 0,-3 0 0,2-9 0,-1 6 0,1-6 0,17 9 0,-12 0 0,29 0 0,-30-10 0,14 8 0,-18-8 0,0 10 0,1 0 0,-1 0 0,-1 0 0,-1 0 0,0 0 0,1-9 0,1 6 0,0-6 0,18-4 0,-14 9 0,13-9 0,-16 13 0,-1 0 0,1-9 0,-1 6 0,0-6 0,-1 9 0,-1 0 0,-2 0 0,1 0 0,0 0 0,2 0 0,2 0 0,-1 0 0,0 0 0,1 0 0,-1 0 0,1 0 0,16 0 0,-13 0 0,13 0 0,-16 0 0,-1 0 0,0 0 0,0 0 0,1 0 0,-1 0 0,1 0 0,-1 0 0,17 0 0,-12-10 0,29 8 0,-29-8 0,29 10 0,-13 0 0,1 0 0,-5 0 0,0 0 0,-13 0 0,13 0 0,-16 0 0,16 0 0,-12 0 0,12 0 0,0 0 0,-12 0 0,12 0 0,-17 0 0,18-13 0,-14 9 0,13-9 0,-16 13 0,-1 0 0,0 0 0,1 0 0,-1 0 0,-1 0 0,1 0 0,-2 0 0,1 0 0,1 0 0,-1 0 0,1 0 0,0 0 0,-1 0 0,-1 0 0,-1 0 0,1 0 0,1 0 0,1 0 0,17 0 0,29 0 0,-2-13 0,18 10 0,-23-11 0,-1 14 0,-17 0 0,-3 0 0,-18 0 0,0 0 0,1 0 0,-1 0 0,-2 0 0,-1 0 0,-3 0 0,0 0 0,1 0 0,2 0 0,2 0 0,1 0 0,0 0 0,1 0 0,16 0 0,-13 10 0,30-8 0,-29 8 0,12-1 0,-16-6 0,-1 6 0,0-9 0,17 13 0,-13-10 0,12 10 0,-16-13 0,1 0 0,-1 0 0,0 0 0,1 0 0,-3 0 0,1 0 0,-3 0 0,-1 0 0,-7 6 0,-9-4 0,-8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5:1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24575,'6'11'0,"5"-2"0,24-9 0,7 0 0,17 0 0,1 0 0,-1 0 0,-16 0 0,12 0 0,-30 0 0,13 0 0,-16 0 0,-1 0 0,0 0 0,1 0 0,-1-9 0,17 6 0,5-6 0,16 9 0,-17 0 0,14 0 0,-31 0 0,13 0 0,-16-10 0,-1 8 0,1-8 0,-1 10 0,0 0 0,17 0 0,5 0 0,-1 0 0,13 0 0,-29 0 0,12 0 0,-16-10 0,-1 8 0,0-8 0,-2 10 0,-1 0 0,-2 0 0,-14 0 0,3 0 0,-11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5T11:02:37.9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0 263,'0'-43,"0"6,0 21,0 0,0 0,0 0,0 0,0-1,0 2,16 5,-12-5,20 13,-9-6,3 8,5 0,-7 0,0 0,1 0,0 0,1-8,0 6,-1-6,2 8,1 0,1 0,1 0,-1 0,1 0,-3-8,2 6,-3-6,1 8,-1 0,0 0,1 0,1 0,1 0,0 0,-1 0,1 0,-1 0,42 0,8 0,-15 0,2 0,30 0,-33 0,-1 0,12 0,18 0,-23 0,-18 0,-4 0,-16 0,-1 0,1 0,-1 0,-1 0,-1 0,0 0,1 0,0 0,1 0,-2 0,3 0,-1 0,-1 0,1 0,-2 0,3 0,-1 0,0 0,1 10,-1-8,0 8,1-10,-1 0,0 0,18 0,3 0,1 9,12-6,-30 6,14-9,-18 0,0 0,0 0,1 0,-1 0,-2 7,-1-5,-10 11,-1-4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29:54.4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29:55.9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30:02.8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39:43.8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1177 6371 24575,'34'0'0,"5"0"0,20 0 0,1 0 0,-1 0 0,0 0 0,1 0 0,-18 0 0,13 0 0,11 0 0,0 0 0,17 0 0,-41 0 0,13 0 0,-29 0 0,29 0 0,-30 0 0,14 0 0,-18 0 0,0 0 0,1 0 0,-1 0 0,1 0 0,-1 0 0,0 0 0,1 0 0,16 0 0,-13 0 0,14 0 0,-1 0 0,-13 0 0,13 0 0,1 0 0,3 0 0,1 0 0,12 0 0,-30 0 0,30 0 0,-29 0 0,12 0 0,-16 0 0,14 0 0,-10 0 0,37 0 0,-35 0 0,36 0 0,-38 0 0,12 0 0,-17 9 0,1-6 0,-1 6 0,1-9 0,-1 0 0,0 0 0,18 0 0,-14 0 0,13 10 0,-17-8 0,0 7 0,1-9 0,-1 0 0,1 0 0,-1 0 0,0 0 0,1 0 0,-1 0 0,1 0 0,-1 0 0,0 0 0,1 0 0,-1 0 0,17 0 0,-12 0 0,12 0 0,-17 0 0,27 0 0,-20 0 0,20 0 0,-27 0 0,0 0 0,1 0 0,-2 0 0,0 0 0,-2 0 0,2 0 0,-3 0 0,3 0 0,-2 0 0,1 0 0,-1 0 0,-1 0 0,2 0 0,1 0 0,1 0 0,1 0 0,-1 0 0,1 0 0,-1 0 0,0 0 0,-1 0 0,1 0 0,-1 0 0,-1 0 0,2 0 0,-3 0 0,1 0 0,-2 0 0,-1 0 0,-14-13 0,4 10 0,-13-11 0</inkml:trace>
  <inkml:trace contextRef="#ctx0" brushRef="#br0" timeOffset="4941">1 0 24575,'0'34'0,"0"-12"0,0 32 0,0-12 0,13 15 0,3 3 0,10-18 0,3 13 0,-3-12 0,3 16 0,-3-17 0,3 14 0,-3-14 0,0 0 0,-1-3 0,0-1 0,-3-13 0,3 13 0,-4-16 0,4 16 0,-3-13 0,3 14 0,-4-18 0,4 17 0,-2-12 0,5 29 0,-5-29 0,-8 12 0,8 0 0,-10-12 0,15 29 0,-6-30 0,7 30 0,-7-29 0,7 29 0,-3-13 0,3 17 0,1 1 0,-1-1 0,1 0 0,3 25 0,-3-19 0,4 18 0,-1 0 0,-6-34 0,5 30 0,-7-38 0,8 42 0,-3-18-268,-11-12 1,-1 1 267,13 11 0,-5-13 0,1 3 0,11 34 0,-4-19 0,0 0 0,-15-22 0,-1 0 0,6 8 0,-1-3 0,6 6 0,1 1 0,-1-1 0,-3-16 0,-10 11 0,3-29 0,-17 29 535,17-28-535,-7 12 0,0 0 0,10 5 0,-5 16 0,12 0 0,1 1 0,-14-1 0,11 0 0,-11 1 0,17 23 0,-3-19 0,3 19 0,0-1 0,-3-16 0,4 17 0,-18 0 0,10-18 0,-13 28 0,16-31 0,-17 7 0,11-27 0,-21 13 0,17-29 0,-16 28 0,16-29 0,-17 29 0,17-29 0,-16 14 0,6-1 0,1-13 0,-8 14 0,7-18 0,1 0 0,-8 1 0,8-1 0,-10 0 0,0 1 0,9-1 0,-6 0 0,6 1 0,-9-1 0,0 0 0,0-1 0,0 1 0,0-3 0,0 1 0,0 0 0,0 1 0,0 2 0,0-1 0,0 0 0,0 0 0,0 1 0,0-1 0,0 0 0,0 1 0,0 16 0,0-12 0,13 29 0,-9-30 0,9 31 0,-13-31 0,0 13 0,0-16 0,0-1 0,9 0 0,-6 0 0,6-1 0,-9-1 0,0 1 0,8-2 0,-6 1 0,6-2 0,-8-1 0,0 0 0,8-7 0,-6 4 0,5-5 0,-7 7 0,0 0 0,0 1 0,0 0 0,0 0 0,0 0 0,0-1 0,0 0 0,0 0 0,0 0 0,0-1 0,0 1 0,7-7 0,1-1 0,6-7 0,1 0 0,-7-7 0,-2 6 0,-6-6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08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1,'90'0,"-25"0,-14 0,2 0,-3 0,2 0,13 0,2 0,-3 0,-3 0,18 0,-26 0,-2 0,20 0,-19 0,0 0,13 0,23 0,-33 0,8 0,-12 0,2 0,0 0,8 0,5 0,1 0,10 0,-1 0,-9 0,22 0,-22 0,8 0,-22 0,-4 0,2 0,27 0,-8 0,-15 0,-3 0,6 0,3 0,-31 0,-8 0,-6 0,-2 0,-6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10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1,'52'0,"7"0,-16 0,8 0,12 0,-8 0,34 0,-26 0,13 0,-14 0,15 0,-21 0,18 0,-21 0,11 0,27 0,-20 0,-20 0,2 0,26 0,-26 0,1 0,29 0,9 0,-2 0,-30 0,18 0,-38 0,0 0,11 0,2 0,11 0,0 0,-11 0,8 0,-26 0,5 0,-18 0,-6 0,-1 0,0 0,2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13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5,'44'5,"6"-2,-32-3,12 0,1 0,-8 0,33 0,-20 0,23 0,-9 0,-7 0,18 0,-7 7,-1-5,8 5,-8-7,1 0,7 7,-19-5,19 5,-9-7,1 0,8 7,-7-5,9 5,1-7,0 7,-11-5,8 5,-7-7,-1 0,8 0,-8 0,18 0,-16 0,-6 0,-25 0,-3 0,-12 0,10 0,4 0,7 0,10 0,11 0,-8 0,8 0,-12 0,-7 0,-3 0,-7 0,-6 0,-1 0,0 0,4 0,-1 0,6 0,-14 0,8 0,1 0,1 0,6 0,-4 0,0 0,0 0,0 0,8 0,-7 0,7 0,-9 0,-5 0,2 0,-5 0,3-4,1 0,-1-4,-3 3,3 1,-3-2,-1-2,-1-7,-1 3,2 5,14 4,14 3,2 0,1 0,-5 0,-20 0,10 0,-18 0,5 0,3 0,-8 0,12 0,-3 0,2 0,12 0,-9 0,6 0,-8 0,-6 0,-1 0,0 0,3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17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0,'82'4,"-30"0,20-4,-27 0,32 0,-21 0,30 0,-40 0,28 0,-31 0,18 0,-9 0,25 0,-13 0,0 0,2 0,9 0,-9 0,-2 0,-7 0,6 0,-23 0,-8 0,-2 0,-14 0,5 0,3 0,8 0,7 0,1 0,0 0,0 0,-8 0,-2 0,-14 0,4 0,-10 0,11 0,13 0,11 0,19 0,12 0,3 0,0 0,-4 0,-12 0,1 0,-19 0,-4 0,-19 0,-6 0,-2 0,9 0,13 0,7 0,18 0,-8 0,10 6,0-4,-11 5,-10-7,-4 0,-20 0,5 0,-11 0,15 0,-4 0,19 0,-11 0,1 0,6 0,-14 0,37 0,-31 0,42 0,-38 0,9 0,-13 0,-8 0,-6 0,14 0,-4 0,16 0,-10 0,6 0,-15 0,8 0,-10 0,-5 0,-1 0,0 0,5 0,12 0,-4 0,10 0,-15 0,7 0,-8 0,0 0,-6 0,-1 0,-7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20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0,'60'0,"-5"0,-15 0,0 0,0 0,0 0,-8 0,24 0,-20 0,14 0,-11 0,3 0,-7 0,5 0,-10 0,-6 0,0 0,-9 0,-1 0,10 0,8 0,9 0,9 0,-7 6,18-4,-7 11,-1-12,-3 6,1-7,-8 0,8 6,-12-4,1 4,-8-6,-2 0,-14 0,4 0,-10 0,8 0,-2 0,-2 0,4 0,-5 3,4-2,0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22.2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0,'54'0,"-9"0,-30 0,3 0,9 0,-2 0,9 0,-12 0,0 0,0 0,-6 0,-2 0,2 0,0 0,7 0,7 6,-6 1,6 5,-8-6,0 3,-6-7,-2 3,2-5,1 0,6 0,-1 0,-1 4,-5-2,4 2,-10-4,8 4,-2-3,-3 3,6-1,-7-2,6 2,-2-3,1 0,-1 4,0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5T11:02:40.9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1,'75'0,"0"0,-26 0,2 0,33 0,2 0,-22 0,0 0,11 0,2 0,12 0,-2 0,-26 0,-1 0,13 0,-2 0,18 0,-34 0,-2 0,12 0,18 0,-24 0,1 0,20 0,-15 0,-13 0,0 0,12 0,19 0,0 0,-18 0,18 0,-23 0,-18 0,13 0,-12 0,16 0,0 0,0 0,1 0,-18 0,13 0,-29 0,29 0,-30 0,13 0,-16 0,-1 0,1 0,-3 0,-7 9,5-6,-5 6,9-9,1 0,-1 10,0-8,1 17,16-17,-13 17,14-16,-1 20,-13-20,14 10,-18-13,17 13,5-10,-1 10,13-13,-12 0,16 0,0 0,-16 0,12 14,-13-11,17 10,1-13,-1 0,0 0,-16 0,12 0,-30 0,14 0,-18 0,0 0,1 0,-3 0,1 0,-3 0,1 0,0 0,-1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25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38,'52'0,"0"0,8 0,1 0,-5 0,0 0,5 0,-2 0,31 0,2 0,-12 0,-14 0,-16 0,-18 0,-8 0,-3 0,3 0,8 0,8-6,11 5,-8-11,7 10,-10-4,-9 6,-1-5,-8 4,-6-4,-2 5,-5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27.2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0,'77'0,"2"0,-27 0,2 0,1 0,-1 0,34 0,-30 0,0 0,14 0,-18 0,-1 0,27 0,9 0,-33 0,31 0,-31 0,10 0,-15 0,-11 0,0 0,10 0,-15 0,13 0,-24 0,6 0,-14 0,-1 0,1 0,8 0,10 0,6 0,0 0,0 0,-8 0,-2 0,-9 5,1-4,-6 4,-1-5,-7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1T06:53:29.7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34,'64'0,"1"0,-2 0,2 0,15 0,2 0,-6 0,0 0,0 0,-1 0,-3 0,-5 0,29 0,-42 0,-1 0,27 0,-14 0,-24 0,-5 0,-19 0,4 0,-8 0,11 0,30 0,1 0,-6 0,4 0,44 0,0 0,-38 0,-1 0,39 0,-36 0,2 0,-9 0,0 0,-1 0,-1 0,39 0,-2 0,-37 0,1 0,0 0,1 0,8 1,-1-2,36-13,-38 12,-1 0,24-12,-29 13,-1 2,27-1,-4 0,-31 0,-4 0,-19 0,-3 0,2 0,18 0,6 0,18 0,1 0,0 0,0 0,-11 0,-2 0,-25 0,2 0,-18 0,5 0,16 0,-10 0,26 0,-15 0,0 0,-2 0,-8 0,-6 0,1 0,-4 0,6 0,8 0,16 0,0 0,7 0,-9 0,-1 0,-8 0,-8 0,-10 0,-2 0,3 0,5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06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1 159,'61'0,"-15"0,-6 0,-16 0,17 0,0 0,-10 0,22 0,-21 0,20 0,-20-7,8 6,-11-6,12 7,-17-5,15 4,-18-3,8-3,-8 5,7-4,-7-1,8 6,0-12,-8 11,6-5,-6 1,0 4,-2-4,-8 6,4-5,1-1,1 0,-2 1,0 5,2-4,-1 2,4-7,-8 8,8-4,-8 0,16 4,-14-4,18 5,-20 0,7 0,-3 0,-5-5,9 4,0-3,-2 4,9 0,-14 0,5-5,1 4,-6-4,14 5,-14 0,6 0,-4 0,-3 0,8 0,-5 0,0 0,-2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11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1 101,'64'0,"-1"0,-9 0,18 0,3 0,16 0,-37 0,2 0,1 0,0 0,0 0,1 0,7 0,-1 0,31 0,-40 0,0 0,0 0,0 0,40 0,0 0,-9 0,-10 0,-1-16,-4 12,-15-13,-1 17,1 0,-1 0,1 0,0 0,0 0,0 0,0 0,0-8,-1 6,-10-7,7 5,0 2,-6 0,46-5,-63 7,0-6,-8 4,6-4,-6 6,0 0,7 0,-16 0,16 0,-7 0,0 0,-2 0,-9 0,5 0,2 0,-1 0,3 0,-5 0,0-7,-2-2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14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0,'51'0,"24"0,-27 0,39 0,-27 0,27 0,-28 0,26 0,9 0,-16 0,-25 0,0 0,23 0,14 0,1 0,0 0,-1 0,-14 0,10 0,-26 0,12 0,-1 0,-11 0,11 0,-16 0,1 0,-13 0,10 0,-21 0,9 0,-12 0,1 0,11 0,-9 0,9 0,1 0,-10 0,9 0,-12 0,1 0,11 0,-10 0,10 0,-12 0,0 0,1 0,12 0,-9 0,9 0,-13 0,1 0,11 0,-9 0,9 0,-20 0,7 0,-7 0,0 0,5 0,-13 0,5 0,1 0,-6 0,6 0,-4 0,-3 0,8 0,-4 0,0 0,4 0,-8 0,16 0,-14 0,10 0,-9 0,-3 0,7 0,-4 0,0 0,-2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16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0,'41'0,"-7"0,-23 0,0 0,14 0,-11 0,11 0,-14 0,7 0,-5 0,6 0,-4 0,-3 0,11 0,-10 0,6 0,0 0,-7 0,16 0,-16 0,16 0,-7 0,8 0,0 0,1 0,-1 0,0 0,-8 5,6-4,-14 4,6-5,-4 0,-1 3,4 3,-6 3,-1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1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0,'47'0,"8"0,-23 0,35 0,-19 0,24 0,-1 0,-23 0,20 0,-35 0,8 0,-20 0,6 0,-14 0,6 0,-4 0,-3 0,7 0,-4 0,0 0,-2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22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1,'47'0,"-3"0,12 0,-20 0,33 0,-38 0,22 0,-21 0,1 0,6 0,-24 0,24 0,-18 0,0 0,7 0,-16 0,16 0,-16 0,15 0,-14 0,6 0,5 0,-11 0,11 0,-9 0,-3 0,7 0,-4 0,0 0,2 0,-4 0,4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25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1,'76'0,"-16"0,-19 0,16 0,-29 0,38 0,-30 0,8 0,8 0,-8 0,11 0,1 0,-12 0,9 0,-9 0,12 0,-12 0,-3 0,-20 0,-2 0,-9 0,6 0,0 0,0 0,4 0,-8 0,8 0,-4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5T11:02:44.2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1,'47'0,"11"0,-16 0,0 0,11 0,13 0,-2 0,-11 0,1 0,11 0,-12 0,1 0,11 0,-11 0,-1 0,13 0,17 0,-24 0,25 0,-19 0,18 0,-25 0,1 13,-17-10,13 10,-30-13,14 0,-1 0,-13 0,14 10,-18-8,0 8,1-10,-1 9,1-7,-1 8,0-10,1 0,-1 9,-1-6,1 6,-2-9,3 0,-1 0,1 0,-1 10,0-8,1 8,-1-10,0 0,1 9,-1-6,-1 6,-1-9,0 0,-8 10,8-8,-9 7,9-9,-1 0,1 0,-1 0,3 10,-1-8,1 8,0-10,1 9,-1-6,17 6,-12-9,12 0,0 0,-12 0,12 0,-16 0,-1 0,0 0,-1 0,1 0,-3 0,-7 10,7-8,-8 8,9-10,-2 0,0 0,1 9,-2-7,0 8,-1-10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30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14,'49'0,"-3"0,-17 0,0 0,1 0,11 0,-9 0,9 0,-11 0,-1 0,12 0,-10 0,11 6,-13-4,13 4,-10-6,11 0,-14 0,0 0,1 7,11-6,-9 6,21 1,-20-6,19 6,-19-1,20-5,-21 4,9-6,-1 8,-7-6,20 7,-21-9,9 0,1 0,3 0,0 0,-4 0,-11 0,-1 0,12 0,-9 0,21 0,-9 0,12 0,0 0,-1 0,-11 0,7 0,-7 0,12 0,0 0,0 0,0 0,0 0,0 8,0-6,-12 6,9-8,-9 0,25 0,-10 0,10 0,-25 0,9 0,-10 0,1 0,-3 0,-11 0,-1 7,-8-6,6 6,-14-7,6 0,0 0,-7 0,16 0,-16 0,7 0,4 0,-9 0,17 0,-18 0,14 0,-6 0,8 0,0 0,1 0,-1 0,-8 0,6 0,-6 0,9 0,-9 0,6 0,-7 0,9 0,0 0,0 0,1 0,-1 0,0 0,-8 0,7 0,-16 0,7 0,5 0,-10 0,29 0,-19 0,29 0,-20 0,19 0,-20 0,20 0,-29 0,17 0,-19 0,0 0,6 0,-15 0,16 0,-16 0,7 0,0 0,2 0,0 0,6 0,-6 0,8 0,0 0,0 0,0 0,-8 0,7 0,-16 0,7 0,-4 0,1 0,0-5,7 4,-2-4,0 5,6 0,-15 0,15 0,-15 0,7 0,-3-4,-5 2,9-2,0 4,6 0,3 0,1 0,-1 0,0 0,1 0,-2 0,-7 0,-3 0,-7 0,4 0,2 0,-1 0,13 0,-16 0,11-5,-5 4,2-4,8 5,0 0,0-7,10 6,-7-6,20 7,-20-6,21 4,-21-5,10 7,-13 0,12 0,-9 0,10-6,-1 4,-9-4,21 6,-21 0,21 0,-21 0,21-9,-21 7,9-6,-20 8,6 0,-6 0,0-5,6 4,-6-4,9 5,-9 0,6 0,-14 0,14 0,-15 0,15 0,-6 0,0 0,6 0,-6 0,20 0,-9 0,10 0,-13 0,12 0,-9 0,10 0,-1 0,-9 0,21 0,-21 0,9 0,0 0,-10 0,22 0,-20 0,20 0,-9 0,0 0,9 0,-9 0,25 0,-10 0,10 0,-25 0,9 0,-9 0,0 0,8 0,-20 0,8 0,-11 0,13 0,-10 0,9 0,0 0,-9 0,10 0,-13 0,12 0,-9 0,10 0,-13 0,0 0,0 0,1 0,-1 0,-8 0,6 0,-6 0,8 0,14 0,-11 0,11 0,-14 0,0 0,-8 0,6 0,-6 0,0 0,7 0,-16 0,15 0,-14 0,14 0,-14 0,14 0,-14 0,14 0,-6 0,0 0,6 0,-14-4,6 2,-4-2,5 4,-3 0,1 0,-3 0,-3 0,8 0,-4 0,1 0,3 0,-8 0,8 0,-4 0,0 0,4 0,-8 0,7 0,-4 0,1 0,3-5,-7 4,8-4,-4 5,0 0,4 0,-8 0,8 0,-3 0,-1 0,3 0,-3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34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0,'71'0,"-15"0,-3 0,-20 0,8 0,-12 0,0 0,1 0,-2 0,13 0,-9 0,21 0,-21 0,21 0,-21 0,9 0,0 0,-8 0,8 0,0 0,-9 0,21 0,-20 0,-1 0,-5 0,-14 0,5 0,-3 0,-3 0,3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40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1,'50'0,"0"0,-29 0,8 0,0 0,-8 0,6 0,-7 0,1 0,-2 0,-6 0,3 0,3 0,6 0,1 0,-5 0,6 0,-15 0,7 0,-4 0,-3 0,7 0,-5 0,2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42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1,'64'0,"5"0,-25 0,12 0,0 0,0 0,-12 0,-3 0,-11 0,-1 0,-9 0,-1 0,-9 0,6 0,0 0,0 0,-3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48.2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30,'80'0,"-12"0,3 0,-27 0,9 0,-20 0,7 0,1 0,-9 0,21 0,-9 0,12 0,-12 0,9 0,-9 0,12 0,0 0,0 0,15 0,-11 0,11 0,-15-9,-1 7,0-6,-12 8,10 0,-21 0,10 0,-13 0,0 0,1 0,-9 0,-3-5,-7 4,8-4,-6 5,5 0,14 0,-8 0,18 0,-13 0,0 0,-8 0,-2 0,-8 0,4 0,2 0,-1 0,4 0,-8 0,6 0,-4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50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59,'53'0,"0"0,40 0,-30 0,3 0,-9 0,0 0,10 1,0-2,-1-4,-2-1,-6 5,-2-1,35-18,-20 18,-26-6,-4 1,-20 6,-2-6,0 7,-7 0,15 0,-14 0,14 0,-14 0,6 0,-4 0,-3 0,8 0,0 0,-3 0,10 0,-6 0,0 0,-2 0,-8 0,4 0,2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56.1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57,'82'-5,"-5"1,-6 4,-11 0,27 0,-12 0,-21 0,2 0,39 0,-39 0,-2 0,21 0,12 0,-12 0,0 0,11 0,-27 0,13-8,-16 6,-1-6,-10 8,8 0,-21-7,9 5,-20-4,6 6,-6 0,0 0,6 0,-6 0,8 0,0 0,12 0,-9 0,21 0,-8 0,10 0,1 0,0 0,0 0,-12 0,9 0,-9 0,1 0,-4 0,-12 0,0-7,-8 6,7-6,-16 7,7 0,-4 0,0 0,4 0,-2 0,-3 0,2 0,-1 0,2 0,1 0,-1 0,-2 0,3 0,3 0,16 0,7 0,28 0,-14 0,2 0,-8 0,-20 0,9 0,-12 0,1 0,-1 0,0 0,-8 0,-2 0,-8 0,4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1:58.0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1,'68'0,"5"0,-49 0,26 0,-26 0,18 0,-13 0,0 0,28 0,-9 0,11 0,-6 0,-22 0,22 0,-29 0,15 0,-26 0,6 0,5 0,-2 0,3 0,3 0,-7 0,8 0,0 0,-8 0,5 0,-13 0,6 0,-4 0,0 0,3 0,-2 0,0 0,1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00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9,'71'-3,"0"1,-9 0,-3 1,-3 0,-2 2,37-1,0 0,-1 0,-14 0,-5 0,-15 0,-12 0,-3 0,-13 0,1 0,0 0,0 0,1 0,-1 0,0 0,1 0,-1 0,-8 0,-2 0,-8 0,4 0,5 0,5 0,4 0,12 0,-18 0,17 0,-19 0,0 0,-3 0,-7 0,5 0,2 0,-1 0,-1 0,-1 0,0 0,4 0,-2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02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42,'58'0,"0"0,6 0,-3 0,22 0,12 0,-40 0,0 0,1 0,-2 0,26 0,-17 0,-1 0,3 0,-13 0,1 0,21 0,1 0,10 0,-10 0,16 0,-16 0,12 0,-12 0,16-10,-16 7,12-7,-39 10,20-8,-36 6,10-7,-22 9,8 0,-16 0,7 0,-2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5T11:02:53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0,'52'0,"-5"0,-26 0,0 0,18 0,-14 0,14 0,-18 0,0 0,-1 0,1 0,-3 0,3 0,-2 0,3 0,-1 0,0 0,1 0,16 0,-12 10,12-8,-17 8,0-10,1 0,16 0,-12 0,29 13,-30-10,13 10,1-13,-14 0,14 0,-18 0,17 0,-12 0,12 0,-17 0,0 10,17-8,-12 7,12-9,-16 0,-1 0,0 0,1 0,-1 0,1 0,-1 0,0 0,1 0,-1 0,0 0,1 0,-1 0,0 0,18 0,-14 10,13-8,1 8,-14-10,14 9,-1-6,-13 6,31-9,-31 0,13 9,0-6,-12 6,29-9,-30 0,30 0,-29 9,12-6,-16 6,16-9,-13 0,14 0,-18 0,0 0,17 0,-12 0,38 0,-36 0,20 10,-10-8,-12 8,12-10,-17 0,1 0,-1 0,0 0,1 0,16 0,-12 0,29 0,-30 0,30 0,-29 9,12-6,-17 6,1-9,-1 0,0 0,1 0,-1 0,0 0,1 0,-1 0,1 0,-1 0,0 0,10 0,-7 0,4 0,-9 0,-2 0,3 0,-2 0,1 0,-1 0,-1 0,1 0,-1 0,1 0,0 0,-1 0,0 0,-1 0,1 0,2 0,-2 0,4 0,-3 0,3 0,-1 0,-1 0,2 0,-3 0,1 0,-2 0,1 0,1-9,-1 6,-7-16,5 17,-7-8,8 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04.7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0,'100'0,"-13"0,-32 0,0 0,36 0,0 0,-1 0,-24 0,1 0,-17 0,1 0,25 0,0 0,17 0,-39 0,1 0,0 0,-2 0,43 0,-41 0,-1 0,37 0,0 0,-16 0,-3 0,-17 0,-10 0,-13 0,-4 0,-7 0,0 0,5 0,-13 0,13 0,-13 0,6 0,-4 0,-3 0,8 0,5 0,-7 0,14 0,-11 0,0 0,6 0,-15 0,15 0,-14 0,26 0,-15 0,17 0,0 0,3 0,0 0,-3 0,-11 0,-1 0,-8 0,-2 0,-8 0,4 0,0 0,4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10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33,'76'0,"-4"0,-17 0,17 0,-12 0,11 0,0 0,5 0,-1 0,-4 0,-15 0,0 0,0 0,0 0,-12 0,9 0,-22 0,22 0,-20 0,20 0,-9 0,0 0,9 0,-21 0,9 0,-20 0,-2 0,0 0,-6 0,6 0,4 0,-9 0,18 0,-19 0,14 0,-15 0,7 0,-3 0,-2 0,4 0,-1 0,-2 0,8 0,-2 0,0 0,6 0,-15 0,7 0,-8-14,0-4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13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0,'87'0,"1"0,-44 0,12 0,0 0,-12 0,25 0,-6 0,28 0,-1 0,-14 0,10 0,-26 0,-1 0,-18 0,-12 0,0 0,-8 0,7 0,-16 0,7 0,0 0,-6 0,6 0,-4 0,1 0,8 0,1 0,16 0,-9 0,21 0,-20 0,8 0,-12 0,0 0,-8 0,-2 0,-8 0,5 0,1 0,0 0,-1 0,-2 0,1 0,2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19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0 112,'94'0,"-33"0,3 0,17 0,0 0,-17 0,-1 0,12 0,-2 0,25 0,-32 0,2 0,-10 0,-2 0,1 0,-4 0,22 0,12 0,-27 0,11 0,-15 0,16 0,3 0,16 0,-16 0,-4 0,-27 0,9 0,-9 0,12 0,13-10,6 8,13-7,3 9,0-11,-1 9,-14-17,-5 17,-27-13,-3 14,-20-6,-2 7,-3-4,-5 2,8-2,-3 0,-1 3,4-3,1 4,-2 0,9 0,-6-7,0 6,-2-6,-9 7,5 0,12 7,-8-6,14 12,-12-11,0 4,-2-1,0-4,-6 4,5-5,-4 5,-3 5,1 4,1-3,-1-4,6-7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22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51,'79'5,"-5"-1,-2-4,3 0,0 0,-3 0,-1 0,4 0,1 0,-5 0,0 0,24 0,0 0,-41 0,0 0,36 0,-36 0,0 0,42 0,-41 0,-1 0,37 0,0 0,-1 0,-35 0,0 0,2 0,1 0,-1 0,0 0,0-5,-4 0,22 2,12-7,-27 2,12 5,-28-5,8 0,-20 6,0-6,-5 8,-14 0,6 0,-4 0,-3 0,8 0,-4 0,1 0,6 0,-10 0,6 0,-4 0,-3 0,8 0,-6 0,2 0,1 0,-4 0,6 0,-5 0,5 0,-7 0,8 0,-4 0,0 0,-2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37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89,'59'0,"16"0,19 0,-37 0,1 0,40 0,-33 0,10 0,-11 0,19 0,-19 0,10 0,-8 0,33 0,-42 0,1 0,-3 0,-1 0,2 0,-2 0,42 0,-2 0,-7 0,-12 0,0 0,12 0,-27 0,12 0,-1 0,-24 0,22 0,-26 0,1 0,9 0,-9 0,0 0,9 0,-9 0,12 0,-12 0,9-17,-29 13,15-12,-26 16,14 0,-6 0,8 0,11-8,4 6,11-6,1 8,15-11,-23 9,20-8,-23 10,-10-5,4 4,-18-4,9 5,-9 0,6 0,-14 0,14 0,-15 0,7 0,-4 0,-3 0,12 0,-12 0,16 0,-7 0,8 0,0 0,12 0,-17 0,15 0,-26 0,6 0,-4 0,-3 0,3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38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38,'95'0,"-39"0,1 0,-1 0,2 0,8 0,2 0,11 0,-2 0,-24 0,-1 0,22 0,0 0,25 0,-43 0,3 0,6 0,-2 0,33 0,-31 0,-1 0,16 0,-28 0,2 0,40 0,-29 0,4 0,11 0,1 0,-11 0,-1 0,17 0,-2 0,-24 0,-2 0,9 1,-2-2,-8-4,-4 0,38 2,-28-7,-6 10,-28 0,1-6,-1 4,0-5,1 7,-9 0,6 0,-14 0,14 0,-14 0,5 0,-4 0,1 0,13 0,-3 0,1 0,-7 0,-9 0,6 0,-1 0,4 4,-5-4,3 8,7-6,3 9,-2-10,3 6,-16-7,7 0,-8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40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82,'72'0,"-9"0,0 0,8 0,-15 0,1 0,12 0,6 0,-2 0,14 0,-27 0,11 0,-15 0,0 0,-12 0,25 0,-21 0,38 0,-10 0,14 0,-34 0,-2 0,26 0,11 0,-36 0,1 0,-21 0,4 0,-27 0,7 0,-3 0,-5 0,18 0,-16 0,19 0,-11 0,9 0,-1 0,0 0,0 0,12 0,-9 0,21 0,-9 0,12 0,-12 0,9 0,-21 0,10 0,-21 0,-3 0,-7 0,13 0,-2 0,24 0,-2 0,-1 0,10 0,-21 0,9 0,-12 0,-8 0,-2 0,-8 0,-22-37,12 28,-17-27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42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0,'75'0,"-24"0,33 0,-21 0,28 0,-37 0,2 0,1 0,0 0,0 0,1 0,6 0,1 0,-7 0,-1 0,-1 0,2 0,7 0,-1 0,31 0,-31 0,1 0,-8 0,-2 0,2 0,0 0,34 0,-4 0,-27 0,26 0,-26 0,27 0,-12 0,1 0,10 0,-26 0,12 0,-37 0,4 0,-26 0,6 0,-4 0,2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44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1,'88'0,"0"0,-11 0,1 0,-9 0,3 0,-7 0,-9 0,-1 0,33 0,-2 0,13 0,-31 0,-2 0,21 0,1 0,-56 0,1 0,6 0,-23 0,23 0,-18 0,-1 0,20 0,-25 0,24 0,-18 0,8 0,1 0,-1 0,12 0,3 0,0 0,9 0,-20 0,0 0,-6 0,-15 0,15 0,-6 0,8 0,0 0,0 0,1 0,-9 0,6 0,-15 0,7 4,-3-2,-6 9,8-4,-9 5,6-2,-2-4,4 1,-2-6,3 7,-6-7,3 9,1-9,0 4,1-5,-2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1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24575,'17'0'0,"-1"0"0,4 0 0,-3 0 0,1 0 0,-1 0 0,3 0 0,-3 0 0,4 0 0,-4 0 0,4 0 0,-3 8 0,3-6 0,-1 5 0,1-7 0,1 0 0,-1 0 0,1 0 0,-1 0 0,0 0 0,-1 0 0,1 0 0,-2 0 0,3 0 0,-1 0 0,0 0 0,17 0 0,-12 0 0,29 0 0,-29 0 0,12 0 0,0 0 0,-12 0 0,12 0 0,-16 0 0,-3 0 0,2 0 0,-3 0 0,3 0 0,-2 0 0,3 0 0,-1 0 0,0 0 0,1 0 0,-1 0 0,-1 0 0,1 0 0,-1 0 0,1 0 0,0 0 0,0 0 0,1 0 0,-1 0 0,0 0 0,1 0 0,-1 0 0,0 0 0,1 0 0,-3 0 0,-1 0 0,-2 0 0,0 0 0,-1 0 0,-13-6 0,3 5 0,-11-5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46.7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0,'42'0,"13"0,-4 0,24 0,16 0,-16 0,-22 0,0 0,27 0,-26 0,0 0,37 0,-18 0,-1 0,-16 0,-12 0,9 0,-9 0,12 0,15 0,4 0,1 0,-5 0,-15 0,0 0,-12 0,-11 0,-14 0,-9 0,5 0,10 0,2 0,19 0,-14 0,9 7,-11-6,-9 6,-2-7,0 0,-7 0,7 0,-8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2:58.9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0 116,'72'-5,"-17"3,0 1,13 1,-5 0,1 0,15 0,-18 0,1 0,37 0,-42 0,1 0,-3 0,0 0,1 0,-3 0,27 0,-16 0,-3 0,4 0,-13 0,2 0,40 0,-38 0,3 0,8 0,0 0,-10 0,0 0,8 0,-1 0,32 0,-34-11,1-1,32 6,-42-5,0 0,38 11,-1-10,1 7,0-7,-16 2,-3 6,-28-6,-3 8,-12 0,-8 0,6-7,-6 5,21-4,-11 6,10 0,-12 0,-8 0,6 0,-14 0,6 0,-4 0,-3 0,8 0,0 0,5 0,5 0,-9 0,6 0,-15 0,7 0,-3 0,-5 0,8 8,-8-3,2 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3:00.5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1,'64'0,"5"0,-25 0,12 0,-12 0,9 0,7 0,-12 0,8 0,-15 0,2 0,1 0,-11 0,-5 0,-16 0,7 0,-4 0,-3 0,8 0,-3 0,-1 0,4 0,-9 0,7 0,-3 0,8 0,2 0,5 0,-1 0,11 0,-16 0,14 0,-17 0,0 0,-3 0,1 0,-6 0,6 0,-4 0,2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20T12:03:03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15,'85'0,"-1"0,-4 0,-7 0,18 0,-35 0,-2 0,14 0,-17 0,1 0,27 0,15 0,-3 0,-37 0,-2 0,12 0,-11 0,0 0,23 0,-22 0,1 0,41 0,-42 0,2 0,-1 0,0 0,40 0,-12 0,0 0,-35 0,24 0,-18 0,18 0,1 0,3 0,11 0,-28 0,13 0,-28-6,9 4,-21-4,9 6,-20 0,18 0,-15 0,17 0,-11 0,-1 0,0 0,-8 0,6 0,-15 0,16 0,-16 0,7 0,-4 0,1 0,3 0,-4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20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24575,'14'0'0,"21"0"0,-13 0 0,15 0 0,-18 0 0,-3 0 0,3 0 0,-1 0 0,3 0 0,1 0 0,-1 0 0,0 0 0,1 0 0,-3 0 0,0 0 0,-2 0 0,-1 0 0,1 0 0,0 0 0,2 0 0,-1 0 0,3 0 0,-3 0 0,1 0 0,-2 0 0,-8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27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490 191 24575,'34'0'0,"5"0"0,20 0 0,25 0 0,-19 0 0,18 0 0,-24 0 0,1 0 0,-1 0 0,0 0 0,-17 0 0,14 0 0,-14 0 0,0 0 0,-4 0 0,-17 0 0,1 0 0,-1 0 0,0 0 0,1 0 0,-1 0 0,1 0 0,-1 0 0,-1 0 0,-15 0 0,-25 0 0,-20 0 0,-20 0 0,1 0 0,-1 0 0,1 0 0,-1 0 0,2 0 0,-1 0 0,1 0 0,-2 0 0,1 0 0,-1 0 0,0 0 0,1 0 0,16 0 0,5 0 0,-1 0 0,14 0 0,-14 0 0,17 0 0,1 0 0,-1 0 0,1 0 0,-18 0 0,14 0 0,-14 0 0,18 0 0,1-8 0,-1 6 0,1-6 0,0 8 0,-1-9 0,1 6 0,-2-6 0,1 9 0,-1 0 0,0 0 0,1 0 0,0 0 0,1 0 0,9 6 0,11-4 0,12 13 0,8-12 0,18 6 0,4 4 0,1-9 0,12 9 0,-13-13 0,18 0 0,-18 0 0,13 0 0,-13 0 0,17 0 0,-1 0 0,-16 0 0,13 0 0,-29 0 0,12 0 0,-16 0 0,-1 0 0,0 0 0,1 0 0,-1 0 0,1 0 0,-1 0 0,0 0 0,-1 0 0,1 0 0,-4 0 0,2 0 0,-1 0 0,-1 0 0,-1 0 0,-1 0 0,-6-8 0,4 6 0,-5-6 0,8 8 0,-1 0 0,2 0 0,-1 0 0,0 0 0,-7-10 0,6 8 0,-3-8 0,6 2 0,3 6 0,-2-5 0,3-3 0,-1 8 0,17-21 0,-12 19 0,12-9 0,-17 13 0,1-9 0,-1 6 0,1-6 0,16 9 0,-13-10 0,31 8 0,-14-8 0,0 0 0,14 8 0,-31-8 0,13 10 0,-17-9 0,1 6 0,-1-6 0,0 9 0,1 0 0,-1 0 0,0 0 0,1 0 0,-1 0 0,1-10 0,-1 8 0,0-8 0,1 10 0,-1 0 0,1 0 0,-1 0 0,0 0 0,0 0 0,0 0 0,1 0 0,-1 0 0,1 0 0,-1 0 0,0 0 0,1 0 0,-1 0 0,1 0 0,-1 0 0,-1 0 0,1 0 0,-2 0 0,1 0 0,1 0 0,-1 0 0,-1 0 0,2 0 0,-1 0 0,0 0 0,1 0 0,-3 0 0,2 0 0,0 0 0,0 0 0,1 0 0,-2 0 0,3 0 0,-1 0 0,1 0 0,-3 0 0,2 0 0,-3 0 0,3 0 0,-3 0 0,3 0 0,-1 0 0,-1 0 0,2 0 0,-1 0 0,0 0 0,1 0 0,-1 0 0,-1 0 0,2 0 0,-1 0 0,-1 0 0,2 0 0,-1 0 0,-8 10 0,7-8 0,-9 7 0,1-2 0,-3-5 0,-8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5T11:03:5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24575,'7'10'0,"9"-8"0,-14 17 0,17-17 0,-16 17 0,16-16 0,-17 16 0,15-9 0,-7 9 0,0-1 0,7-9 0,-15 7 0,17-14 0,-16 15 0,16-14 0,-7 16 0,7-9 0,-7 11 0,5-1 0,-14 1 0,14-2 0,-15 0 0,14-9 0,-14 4 0,12-12 0,-12 5 0,4-7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93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584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73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60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0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7227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DE9B31-562C-F340-B308-C5F2A72B123E}" type="datetimeFigureOut">
              <a:rPr lang="en-US" smtClean="0"/>
              <a:t>4/21/19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ED48E5-AB12-6648-9B5B-D206E8138F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8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0.png"/><Relationship Id="rId42" Type="http://schemas.openxmlformats.org/officeDocument/2006/relationships/image" Target="../media/image25.png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customXml" Target="../ink/ink14.xml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8.xml"/><Relationship Id="rId40" Type="http://schemas.openxmlformats.org/officeDocument/2006/relationships/image" Target="../media/image2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0.xml"/><Relationship Id="rId7" Type="http://schemas.openxmlformats.org/officeDocument/2006/relationships/customXml" Target="../ink/ink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customXml" Target="../ink/ink2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29.xml"/><Relationship Id="rId18" Type="http://schemas.openxmlformats.org/officeDocument/2006/relationships/image" Target="../media/image39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6.png"/><Relationship Id="rId17" Type="http://schemas.openxmlformats.org/officeDocument/2006/relationships/customXml" Target="../ink/ink31.xml"/><Relationship Id="rId2" Type="http://schemas.openxmlformats.org/officeDocument/2006/relationships/image" Target="../media/image4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35.png"/><Relationship Id="rId19" Type="http://schemas.openxmlformats.org/officeDocument/2006/relationships/customXml" Target="../ink/ink32.xml"/><Relationship Id="rId4" Type="http://schemas.openxmlformats.org/officeDocument/2006/relationships/image" Target="../media/image32.png"/><Relationship Id="rId9" Type="http://schemas.openxmlformats.org/officeDocument/2006/relationships/customXml" Target="../ink/ink27.xml"/><Relationship Id="rId1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00.png"/><Relationship Id="rId26" Type="http://schemas.openxmlformats.org/officeDocument/2006/relationships/image" Target="../media/image44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55.xml"/><Relationship Id="rId50" Type="http://schemas.openxmlformats.org/officeDocument/2006/relationships/image" Target="../media/image56.png"/><Relationship Id="rId55" Type="http://schemas.openxmlformats.org/officeDocument/2006/relationships/customXml" Target="../ink/ink59.xml"/><Relationship Id="rId63" Type="http://schemas.openxmlformats.org/officeDocument/2006/relationships/customXml" Target="../ink/ink63.xml"/><Relationship Id="rId7" Type="http://schemas.openxmlformats.org/officeDocument/2006/relationships/customXml" Target="../ink/ink35.xml"/><Relationship Id="rId2" Type="http://schemas.openxmlformats.org/officeDocument/2006/relationships/image" Target="../media/image41.png"/><Relationship Id="rId16" Type="http://schemas.openxmlformats.org/officeDocument/2006/relationships/image" Target="../media/image390.png"/><Relationship Id="rId29" Type="http://schemas.openxmlformats.org/officeDocument/2006/relationships/customXml" Target="../ink/ink46.xml"/><Relationship Id="rId11" Type="http://schemas.openxmlformats.org/officeDocument/2006/relationships/customXml" Target="../ink/ink37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50.xml"/><Relationship Id="rId40" Type="http://schemas.openxmlformats.org/officeDocument/2006/relationships/image" Target="../media/image51.png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60.png"/><Relationship Id="rId5" Type="http://schemas.openxmlformats.org/officeDocument/2006/relationships/customXml" Target="../ink/ink34.xml"/><Relationship Id="rId61" Type="http://schemas.openxmlformats.org/officeDocument/2006/relationships/customXml" Target="../ink/ink62.xml"/><Relationship Id="rId19" Type="http://schemas.openxmlformats.org/officeDocument/2006/relationships/customXml" Target="../ink/ink41.xml"/><Relationship Id="rId14" Type="http://schemas.openxmlformats.org/officeDocument/2006/relationships/image" Target="../media/image380.png"/><Relationship Id="rId22" Type="http://schemas.openxmlformats.org/officeDocument/2006/relationships/image" Target="../media/image42.png"/><Relationship Id="rId27" Type="http://schemas.openxmlformats.org/officeDocument/2006/relationships/customXml" Target="../ink/ink45.xml"/><Relationship Id="rId30" Type="http://schemas.openxmlformats.org/officeDocument/2006/relationships/image" Target="../media/image46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55.png"/><Relationship Id="rId56" Type="http://schemas.openxmlformats.org/officeDocument/2006/relationships/image" Target="../media/image59.png"/><Relationship Id="rId64" Type="http://schemas.openxmlformats.org/officeDocument/2006/relationships/image" Target="../media/image63.png"/><Relationship Id="rId8" Type="http://schemas.openxmlformats.org/officeDocument/2006/relationships/image" Target="../media/image350.png"/><Relationship Id="rId51" Type="http://schemas.openxmlformats.org/officeDocument/2006/relationships/customXml" Target="../ink/ink57.xml"/><Relationship Id="rId3" Type="http://schemas.openxmlformats.org/officeDocument/2006/relationships/customXml" Target="../ink/ink33.xml"/><Relationship Id="rId12" Type="http://schemas.openxmlformats.org/officeDocument/2006/relationships/image" Target="../media/image370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59" Type="http://schemas.openxmlformats.org/officeDocument/2006/relationships/customXml" Target="../ink/ink61.xml"/><Relationship Id="rId20" Type="http://schemas.openxmlformats.org/officeDocument/2006/relationships/image" Target="../media/image410.png"/><Relationship Id="rId41" Type="http://schemas.openxmlformats.org/officeDocument/2006/relationships/customXml" Target="../ink/ink52.xml"/><Relationship Id="rId54" Type="http://schemas.openxmlformats.org/officeDocument/2006/relationships/image" Target="../media/image58.png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360.png"/><Relationship Id="rId31" Type="http://schemas.openxmlformats.org/officeDocument/2006/relationships/customXml" Target="../ink/ink47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60" Type="http://schemas.openxmlformats.org/officeDocument/2006/relationships/image" Target="../media/image61.png"/><Relationship Id="rId4" Type="http://schemas.openxmlformats.org/officeDocument/2006/relationships/image" Target="../media/image330.png"/><Relationship Id="rId9" Type="http://schemas.openxmlformats.org/officeDocument/2006/relationships/customXml" Target="../ink/ink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0C3C-16CF-6441-8C73-99DE51C98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viral Hepatitis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2FA82-8584-414A-91F9-C53FE8C1F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References: Harrisons infectious disease 2</a:t>
            </a:r>
            <a:r>
              <a:rPr lang="en-US" baseline="30000" dirty="0"/>
              <a:t>nd</a:t>
            </a:r>
            <a:r>
              <a:rPr lang="en-US" dirty="0"/>
              <a:t> Ed., Oxford handbook of microbiology and ID</a:t>
            </a:r>
          </a:p>
        </p:txBody>
      </p:sp>
    </p:spTree>
    <p:extLst>
      <p:ext uri="{BB962C8B-B14F-4D97-AF65-F5344CB8AC3E}">
        <p14:creationId xmlns:p14="http://schemas.microsoft.com/office/powerpoint/2010/main" val="354800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0602-8A6C-1B4B-9583-61303977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4BF3-7200-2B4F-BF81-94A72953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Acute hepatitis—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symptomatic (avoid paracetamol and alcohol)</a:t>
            </a:r>
            <a:r>
              <a:rPr lang="en-US" dirty="0"/>
              <a:t>; </a:t>
            </a:r>
            <a:r>
              <a:rPr lang="en-US" dirty="0">
                <a:highlight>
                  <a:srgbClr val="FFFF00"/>
                </a:highlight>
              </a:rPr>
              <a:t>85% have full clinical/biochemical recovery by 3 months, and nearly all by 6 months.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Fulminant hepatitis—patients should be treated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supportive therapy </a:t>
            </a:r>
            <a:r>
              <a:rPr lang="en-US" dirty="0"/>
              <a:t>and referred for consideration of liver transplantation. </a:t>
            </a:r>
          </a:p>
          <a:p>
            <a:pPr lvl="1"/>
            <a:r>
              <a:rPr lang="en-US" dirty="0"/>
              <a:t>Fatalities are commoner with </a:t>
            </a:r>
            <a:r>
              <a:rPr lang="en-US" dirty="0">
                <a:highlight>
                  <a:srgbClr val="FFFF00"/>
                </a:highlight>
              </a:rPr>
              <a:t>advancing age and in those with hepatitis C co-infection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4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7D2A-5B4B-B048-95B4-872DDD26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506-AF38-E947-8421-3A0E8A3B7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Pre-exposure prophylaxis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vaccination</a:t>
            </a:r>
            <a:r>
              <a:rPr lang="en-US" dirty="0"/>
              <a:t> (Several inactivated HAV vaccines exist) and these have largely superseded the use of immunoglobulin. </a:t>
            </a:r>
          </a:p>
          <a:p>
            <a:pPr lvl="1">
              <a:buFontTx/>
              <a:buChar char="-"/>
            </a:pPr>
            <a:r>
              <a:rPr lang="en-US" dirty="0"/>
              <a:t>Two doses of HAV vaccine are given, at 0 and 6–12 months, and provide protection for at least 10 years. </a:t>
            </a:r>
          </a:p>
          <a:p>
            <a:pPr lvl="1">
              <a:buFontTx/>
              <a:buChar char="-"/>
            </a:pPr>
            <a:r>
              <a:rPr lang="en-US" dirty="0"/>
              <a:t>Indications for immunization include: </a:t>
            </a:r>
            <a:r>
              <a:rPr lang="en-US" dirty="0">
                <a:highlight>
                  <a:srgbClr val="FFFF00"/>
                </a:highlight>
              </a:rPr>
              <a:t>people at risk</a:t>
            </a:r>
            <a:r>
              <a:rPr lang="en-US" dirty="0"/>
              <a:t>;  travelers to endemic areas, homosexuals, IV drug users, chronic liver disease, regular recipients of blood products, people that work in high risk institutions (childcare, mental health and military personnel).</a:t>
            </a:r>
          </a:p>
        </p:txBody>
      </p:sp>
    </p:spTree>
    <p:extLst>
      <p:ext uri="{BB962C8B-B14F-4D97-AF65-F5344CB8AC3E}">
        <p14:creationId xmlns:p14="http://schemas.microsoft.com/office/powerpoint/2010/main" val="16268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8094-969D-FD40-B03E-A4489AD6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3FFF-075B-314F-96BD-011722EE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HBV; a DNA virus causes acute and chronic viral hepatitis in humans. </a:t>
            </a:r>
          </a:p>
          <a:p>
            <a:r>
              <a:rPr lang="en-US" dirty="0"/>
              <a:t>It has a diameter of 42nm, the </a:t>
            </a:r>
            <a:r>
              <a:rPr lang="en-US" dirty="0">
                <a:highlight>
                  <a:srgbClr val="FFFF00"/>
                </a:highlight>
              </a:rPr>
              <a:t>outer envelope that contains HBsAg </a:t>
            </a:r>
            <a:r>
              <a:rPr lang="en-US" dirty="0"/>
              <a:t>proteins, glycoproteins, and cellular lipid.</a:t>
            </a:r>
          </a:p>
          <a:p>
            <a:r>
              <a:rPr lang="en-US" dirty="0"/>
              <a:t>Three morphologic forms, nuclear and capsid antigens form antibodies</a:t>
            </a:r>
          </a:p>
          <a:p>
            <a:r>
              <a:rPr lang="en-US" dirty="0"/>
              <a:t>Replicate in liver but exists extrahepatically</a:t>
            </a:r>
          </a:p>
          <a:p>
            <a:r>
              <a:rPr lang="en-US" dirty="0"/>
              <a:t>Have dsDNA and partial ssDNA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4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1C5E-F349-1049-8788-82076B2F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B virus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6CEA2-7EE7-134B-97BB-CD89DEC8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243330"/>
            <a:ext cx="10178322" cy="44627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HBsAg proteins may be released from infected cells as small spherical or filamentous particles.</a:t>
            </a:r>
          </a:p>
          <a:p>
            <a:r>
              <a:rPr lang="en-US" dirty="0"/>
              <a:t>Beneath the envelope is the </a:t>
            </a:r>
            <a:r>
              <a:rPr lang="en-US" dirty="0">
                <a:highlight>
                  <a:srgbClr val="FFFF00"/>
                </a:highlight>
              </a:rPr>
              <a:t>internal core or nucleocapsid, which contains hepatitis B core antigen (</a:t>
            </a:r>
            <a:r>
              <a:rPr lang="en-US" dirty="0" err="1">
                <a:highlight>
                  <a:srgbClr val="FFFF00"/>
                </a:highlight>
              </a:rPr>
              <a:t>HBcAg</a:t>
            </a:r>
            <a:r>
              <a:rPr lang="en-US" dirty="0">
                <a:highlight>
                  <a:srgbClr val="FFFF00"/>
                </a:highlight>
              </a:rPr>
              <a:t>). </a:t>
            </a:r>
          </a:p>
          <a:p>
            <a:r>
              <a:rPr lang="en-US" dirty="0"/>
              <a:t>The third antigen </a:t>
            </a:r>
            <a:r>
              <a:rPr lang="en-US" dirty="0" err="1">
                <a:highlight>
                  <a:srgbClr val="FFFF00"/>
                </a:highlight>
              </a:rPr>
              <a:t>HBeAg</a:t>
            </a:r>
            <a:r>
              <a:rPr lang="en-US" dirty="0">
                <a:highlight>
                  <a:srgbClr val="FFFF00"/>
                </a:highlight>
              </a:rPr>
              <a:t> is a truncated form of the major core polypeptide</a:t>
            </a:r>
            <a:r>
              <a:rPr lang="en-US" dirty="0"/>
              <a:t>. It is released from infected liver cells in which HBV is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replicating. </a:t>
            </a:r>
          </a:p>
          <a:p>
            <a:r>
              <a:rPr lang="en-US" dirty="0"/>
              <a:t>HBV has small compact circular DNA genome with eight genotypes (A–H) and four long (ORFs): </a:t>
            </a:r>
          </a:p>
          <a:p>
            <a:r>
              <a:rPr lang="en-US" dirty="0"/>
              <a:t>• C (core/nucleocapsid) gene, encodes </a:t>
            </a:r>
            <a:r>
              <a:rPr lang="en-US" dirty="0" err="1"/>
              <a:t>HBcAg</a:t>
            </a:r>
            <a:r>
              <a:rPr lang="en-US" dirty="0"/>
              <a:t> and </a:t>
            </a:r>
            <a:r>
              <a:rPr lang="en-US" dirty="0" err="1"/>
              <a:t>HBeAg</a:t>
            </a:r>
            <a:r>
              <a:rPr lang="en-US" dirty="0"/>
              <a:t>. Mutations in the pre-core region result in HBV mutants that lack </a:t>
            </a:r>
            <a:r>
              <a:rPr lang="en-US" dirty="0" err="1"/>
              <a:t>HBeAg</a:t>
            </a:r>
            <a:r>
              <a:rPr lang="en-US" dirty="0"/>
              <a:t>; </a:t>
            </a:r>
          </a:p>
          <a:p>
            <a:r>
              <a:rPr lang="en-US" dirty="0"/>
              <a:t>S (surface/envelope) gene, which includes the pre-S1, pre-S2, and s regions; encodes HBsAg; </a:t>
            </a:r>
          </a:p>
          <a:p>
            <a:r>
              <a:rPr lang="en-US" dirty="0"/>
              <a:t>P (polymerase) gene, encompasses 3/4 of the viral genome, encodes a polypeptide (DNA polymerase with ribonuclease H activity)</a:t>
            </a:r>
          </a:p>
          <a:p>
            <a:r>
              <a:rPr lang="en-US" dirty="0"/>
              <a:t>X gene, encodes a polypeptide, with several functions.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77BA6-65FE-FC49-964A-70C0CE55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055" y="6786"/>
            <a:ext cx="3106149" cy="2243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BD61B-1BCD-C14E-A0FC-2469436F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06" y="4645271"/>
            <a:ext cx="2425700" cy="2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9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080C-CCBE-3A4B-A053-0DEF59F5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B00F-7C07-8344-AC69-6F3AB090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7591"/>
            <a:ext cx="10178322" cy="4572000"/>
          </a:xfrm>
        </p:spPr>
        <p:txBody>
          <a:bodyPr>
            <a:normAutofit/>
          </a:bodyPr>
          <a:lstStyle/>
          <a:p>
            <a:r>
              <a:rPr lang="en-US" dirty="0"/>
              <a:t>HBV is a global public health problem </a:t>
            </a:r>
            <a:r>
              <a:rPr lang="en-US" dirty="0">
                <a:highlight>
                  <a:srgbClr val="FFFF00"/>
                </a:highlight>
              </a:rPr>
              <a:t>~400 million chronically infected and ~1 million deaths per year.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Prevalence ranges from 0.1–2% </a:t>
            </a:r>
            <a:r>
              <a:rPr lang="en-US" dirty="0"/>
              <a:t>in </a:t>
            </a:r>
            <a:r>
              <a:rPr lang="en-US" u="sng" dirty="0"/>
              <a:t>low-prevalence countries </a:t>
            </a:r>
            <a:r>
              <a:rPr lang="en-US" dirty="0"/>
              <a:t>(USA, West EU),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10–20% in parts of China and sub-Saharan Africa. </a:t>
            </a:r>
          </a:p>
          <a:p>
            <a:r>
              <a:rPr lang="en-US" dirty="0"/>
              <a:t>Variation reflects differences of age which infection occurs (</a:t>
            </a:r>
            <a:r>
              <a:rPr lang="en-US" dirty="0">
                <a:highlight>
                  <a:srgbClr val="FFFF00"/>
                </a:highlight>
              </a:rPr>
              <a:t>risk of chronicity is greatest in the very young</a:t>
            </a:r>
            <a:r>
              <a:rPr lang="en-US" dirty="0"/>
              <a:t>) (90% for perinatal infections), compared to adults (5% become chronic).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HBV may be transmitted vertically/perinatally </a:t>
            </a:r>
            <a:r>
              <a:rPr lang="en-US" dirty="0"/>
              <a:t>( ^ high-prevalence areas),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sexually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blood</a:t>
            </a:r>
            <a:r>
              <a:rPr lang="en-US" dirty="0"/>
              <a:t>, by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IV drug use</a:t>
            </a:r>
            <a:r>
              <a:rPr lang="en-US" dirty="0"/>
              <a:t>, by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needlestick injury</a:t>
            </a:r>
            <a:r>
              <a:rPr lang="en-US" dirty="0"/>
              <a:t>, 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horizontally</a:t>
            </a:r>
            <a:r>
              <a:rPr lang="en-US" dirty="0"/>
              <a:t> (especially between children in intermediate-prevalence areas). </a:t>
            </a:r>
          </a:p>
          <a:p>
            <a:r>
              <a:rPr lang="en-US" dirty="0">
                <a:highlight>
                  <a:srgbClr val="FFFF00"/>
                </a:highlight>
              </a:rPr>
              <a:t>Perinatal transmission rates reach 90% in </a:t>
            </a:r>
            <a:r>
              <a:rPr lang="en-US" dirty="0" err="1">
                <a:highlight>
                  <a:srgbClr val="FFFF00"/>
                </a:highlight>
              </a:rPr>
              <a:t>HBeAg</a:t>
            </a:r>
            <a:r>
              <a:rPr lang="en-US" dirty="0">
                <a:highlight>
                  <a:srgbClr val="FFFF00"/>
                </a:highlight>
              </a:rPr>
              <a:t>-positive mothers </a:t>
            </a:r>
            <a:r>
              <a:rPr lang="en-US" dirty="0"/>
              <a:t>the majority occur at or after birth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(neonatal vaccination is 95% protective). 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1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9441-37CB-0241-A2F8-0C959D9F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42D5-2202-C747-AB86-AB35D168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8027"/>
            <a:ext cx="10178322" cy="4211566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Acute hepatitis—incubation 1–4 months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70% asymptomatic; 30% develop acute hepatitis. </a:t>
            </a:r>
          </a:p>
          <a:p>
            <a:pPr marL="457200" lvl="1" indent="0">
              <a:buNone/>
            </a:pPr>
            <a:r>
              <a:rPr lang="en-US" dirty="0"/>
              <a:t>Symptoms include malaise, nausea, abdominal pain, and jaundice.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Symptoms subside over </a:t>
            </a:r>
            <a:r>
              <a:rPr lang="en-US" dirty="0">
                <a:highlight>
                  <a:srgbClr val="FFFF00"/>
                </a:highlight>
              </a:rPr>
              <a:t>1–3 months</a:t>
            </a:r>
            <a:r>
              <a:rPr lang="en-US" dirty="0"/>
              <a:t>, but fatigue may persist.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Fulminant hepatic failure occurs in 0.1–0.5% </a:t>
            </a:r>
            <a:r>
              <a:rPr lang="en-US" dirty="0"/>
              <a:t>of acute infections and is thought to be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immunologically mediated, </a:t>
            </a:r>
            <a:r>
              <a:rPr lang="en-US" dirty="0"/>
              <a:t>rather than directly due to the virus.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Severe cases of acute disease should be considered for antiviral therapy.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8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642F-7946-3048-B5EC-4052A470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24449"/>
            <a:ext cx="10178322" cy="4955144"/>
          </a:xfrm>
        </p:spPr>
        <p:txBody>
          <a:bodyPr/>
          <a:lstStyle/>
          <a:p>
            <a:r>
              <a:rPr lang="en-US" dirty="0"/>
              <a:t>Chronic hepatitis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5–10% of adult acute infections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May be asymptomatic for many years. </a:t>
            </a:r>
          </a:p>
          <a:p>
            <a:r>
              <a:rPr lang="en-US" dirty="0"/>
              <a:t>Exacerbations of infection may occur,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mimicking acute hepatitis or presenting as liver failure. </a:t>
            </a:r>
          </a:p>
          <a:p>
            <a:r>
              <a:rPr lang="en-US" dirty="0"/>
              <a:t>Extrahepatic manifestations (immune complex-mediated?)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serum sickness, polyarteritis nodosa, and membranous glomerulonephritis, with most cases seen in children (presents as nephrotic syndrome).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0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5EC8-369B-4A45-9721-93CEA7F5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err="1"/>
              <a:t>features,Three</a:t>
            </a:r>
            <a:r>
              <a:rPr lang="en-US" dirty="0"/>
              <a:t> phases: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9D59-2C19-6F41-82AC-0F5A86F8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6867"/>
            <a:ext cx="10178322" cy="44527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Replicative immune-tolerant phase </a:t>
            </a:r>
            <a:r>
              <a:rPr lang="en-US" dirty="0"/>
              <a:t>(perinatal infections only)—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high levels of virus (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HBeAg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-positive</a:t>
            </a:r>
            <a:r>
              <a:rPr lang="en-US" dirty="0"/>
              <a:t>) but </a:t>
            </a:r>
            <a:r>
              <a:rPr lang="en-US" dirty="0">
                <a:highlight>
                  <a:srgbClr val="FFFF00"/>
                </a:highlight>
              </a:rPr>
              <a:t>no hepatitis, normal ALT, and a largely normal liver</a:t>
            </a:r>
            <a:r>
              <a:rPr lang="en-US" dirty="0"/>
              <a:t>; </a:t>
            </a:r>
          </a:p>
          <a:p>
            <a:r>
              <a:rPr lang="en-US" b="1" dirty="0"/>
              <a:t>Replicative immune clearance</a:t>
            </a:r>
            <a:r>
              <a:rPr lang="en-US" dirty="0"/>
              <a:t>—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HBeAg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seroconversion may occur</a:t>
            </a:r>
            <a:r>
              <a:rPr lang="en-US" dirty="0"/>
              <a:t>, often associated with biochemical exacerbations (due to an increase in immune lysis of infected hepatocytes) which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may be misinterpreted as acute hepatitis B.</a:t>
            </a:r>
            <a:r>
              <a:rPr lang="en-US" dirty="0"/>
              <a:t> </a:t>
            </a:r>
          </a:p>
          <a:p>
            <a:r>
              <a:rPr lang="en-US" b="1" dirty="0"/>
              <a:t>Inactive carrier state (most) </a:t>
            </a:r>
            <a:r>
              <a:rPr lang="en-US" dirty="0"/>
              <a:t>in which liver disease is in remission and patients are </a:t>
            </a:r>
            <a:r>
              <a:rPr lang="en-US" dirty="0" err="1"/>
              <a:t>HBeAg</a:t>
            </a:r>
            <a:r>
              <a:rPr lang="en-US" dirty="0"/>
              <a:t>-negative, anti-</a:t>
            </a:r>
            <a:r>
              <a:rPr lang="en-US" dirty="0" err="1"/>
              <a:t>HBe</a:t>
            </a:r>
            <a:r>
              <a:rPr lang="en-US" dirty="0"/>
              <a:t>-positive, ALT usually normal, although some cases may still have histologically active liver disease.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Several normal ALTs and HBV viral loads over 12 months are required to confirm someone is inactive due to the fluctuating nature of disease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Some patients have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moderate HBV replication and active liver disease but remain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HBeAg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-negative, </a:t>
            </a:r>
            <a:r>
              <a:rPr lang="en-US" dirty="0"/>
              <a:t>some variants cannot produce </a:t>
            </a:r>
            <a:r>
              <a:rPr lang="en-US" dirty="0" err="1"/>
              <a:t>HBeAg</a:t>
            </a:r>
            <a:r>
              <a:rPr lang="en-US" dirty="0"/>
              <a:t> due to pre-core or core promoter mutations. Such patients tend to be older with more advanced liver disease and fluctuations 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HBV DNA and ALT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99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9A29-DE73-514D-82FF-5CC2B985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45629"/>
            <a:ext cx="10178322" cy="4733964"/>
          </a:xfrm>
        </p:spPr>
        <p:txBody>
          <a:bodyPr/>
          <a:lstStyle/>
          <a:p>
            <a:r>
              <a:rPr lang="en-US" dirty="0"/>
              <a:t>A few patients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chronic HBV infection may show delayed clearance of HBsAg </a:t>
            </a:r>
            <a:r>
              <a:rPr lang="en-US" dirty="0"/>
              <a:t>(around 0.5–2% patients per year). Some remain HBV DNA-positive. </a:t>
            </a:r>
          </a:p>
          <a:p>
            <a:r>
              <a:rPr lang="en-US" dirty="0"/>
              <a:t>Complications of chronic HBV: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End-stage liver disease (15-40 % of cases), hepatocellular carcinoma (HCC). </a:t>
            </a:r>
          </a:p>
          <a:p>
            <a:pPr marL="0" indent="0">
              <a:buNone/>
            </a:pPr>
            <a:r>
              <a:rPr lang="en-US" dirty="0"/>
              <a:t>Disease progression</a:t>
            </a:r>
            <a:br>
              <a:rPr lang="en-US" dirty="0"/>
            </a:br>
            <a:r>
              <a:rPr lang="en-US" dirty="0"/>
              <a:t>is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associated with </a:t>
            </a:r>
            <a:r>
              <a:rPr lang="en-US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HBeAg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positivity, high DNA levels</a:t>
            </a:r>
            <a:r>
              <a:rPr lang="en-US" dirty="0"/>
              <a:t>, those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prolonged replicative phase, alcohol, and co-infection with HCV or hepatitis D virus (HDV).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2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5766-D598-0440-B07A-2446FD3A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= serology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7BD4-E9B2-334D-A90B-82FA9178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4985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sz="3200" b="1" dirty="0"/>
              <a:t>• HBsAg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appears 1–10 weeks after acute infection,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prior to symptoms</a:t>
            </a:r>
            <a:r>
              <a:rPr lang="en-US" dirty="0"/>
              <a:t>. </a:t>
            </a:r>
            <a:endParaRPr lang="en-US" dirty="0">
              <a:effectLst/>
            </a:endParaRPr>
          </a:p>
          <a:p>
            <a:r>
              <a:rPr lang="en-US" dirty="0"/>
              <a:t>Those who clear infection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become negative after 4–6 months. </a:t>
            </a:r>
          </a:p>
          <a:p>
            <a:r>
              <a:rPr lang="en-US" dirty="0">
                <a:highlight>
                  <a:srgbClr val="FFFF00"/>
                </a:highlight>
              </a:rPr>
              <a:t>Positivity beyond this time indicates chronic HBV</a:t>
            </a:r>
            <a:r>
              <a:rPr lang="en-US" dirty="0"/>
              <a:t>. </a:t>
            </a:r>
          </a:p>
          <a:p>
            <a:r>
              <a:rPr lang="en-US" dirty="0"/>
              <a:t>Its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disappearance</a:t>
            </a:r>
            <a:r>
              <a:rPr lang="en-US" dirty="0"/>
              <a:t> is followed by the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development of anti-HBs antibody. </a:t>
            </a:r>
          </a:p>
          <a:p>
            <a:r>
              <a:rPr lang="en-US" dirty="0"/>
              <a:t>A few patients may be positive for HBsAg and anti-HBs, suggesting that the antibody cannot neutralize the virus and </a:t>
            </a:r>
            <a:r>
              <a:rPr lang="en-US" dirty="0">
                <a:highlight>
                  <a:srgbClr val="FFFF00"/>
                </a:highlight>
              </a:rPr>
              <a:t>patients are therefore carriers</a:t>
            </a:r>
            <a:r>
              <a:rPr lang="en-US" dirty="0"/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8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E28B-73D5-184E-AEE5-E5EC821C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Acute hepatitis </a:t>
            </a:r>
            <a:br>
              <a:rPr lang="en-US">
                <a:solidFill>
                  <a:schemeClr val="accent1"/>
                </a:solidFill>
                <a:effectLst/>
              </a:rPr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0D9A-289C-4E44-8FED-AD6314F0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An acute inflammation of the liver characterized by hepatocyte damage and elevations in serum AST and AST. </a:t>
            </a:r>
          </a:p>
          <a:p>
            <a:endParaRPr lang="en-US" sz="2400"/>
          </a:p>
          <a:p>
            <a:r>
              <a:rPr lang="en-US" sz="2400"/>
              <a:t>May be caused by a variety of infectious and non-infectious agents. </a:t>
            </a:r>
            <a:endParaRPr lang="en-US" sz="2400">
              <a:effectLst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757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2FE8-F0F0-8040-A410-01AF8C4A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HBcAg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D741-3F95-1C44-A56C-CD9B2AC72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an intracellular antigen </a:t>
            </a:r>
            <a:r>
              <a:rPr lang="en-US" dirty="0"/>
              <a:t>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 detectable in serum</a:t>
            </a:r>
            <a:r>
              <a:rPr lang="en-US" dirty="0"/>
              <a:t>. </a:t>
            </a:r>
          </a:p>
          <a:p>
            <a:r>
              <a:rPr lang="en-US" dirty="0">
                <a:highlight>
                  <a:srgbClr val="FFFF00"/>
                </a:highlight>
              </a:rPr>
              <a:t>Anti-</a:t>
            </a:r>
            <a:r>
              <a:rPr lang="en-US" dirty="0" err="1">
                <a:highlight>
                  <a:srgbClr val="FFFF00"/>
                </a:highlight>
              </a:rPr>
              <a:t>HBc</a:t>
            </a:r>
            <a:r>
              <a:rPr lang="en-US" dirty="0"/>
              <a:t> is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predominantly IgM in early infection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may be the only indicator of infection in the window between HBsAg loss and anti-HBs production</a:t>
            </a:r>
            <a:r>
              <a:rPr lang="en-US" dirty="0"/>
              <a:t>. </a:t>
            </a:r>
          </a:p>
          <a:p>
            <a:r>
              <a:rPr lang="en-US" dirty="0"/>
              <a:t>It may remain for a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couple of years, and titers can rise during flares</a:t>
            </a:r>
            <a:r>
              <a:rPr lang="en-US" dirty="0"/>
              <a:t>, which may lead to the mistaken diagnosis of acute infection. </a:t>
            </a:r>
          </a:p>
          <a:p>
            <a:r>
              <a:rPr lang="en-US" dirty="0"/>
              <a:t>Isolated anti-</a:t>
            </a:r>
            <a:r>
              <a:rPr lang="en-US" dirty="0" err="1"/>
              <a:t>HBc</a:t>
            </a:r>
            <a:r>
              <a:rPr lang="en-US" dirty="0"/>
              <a:t> may be seen in two other situations: many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years after recovery from acute </a:t>
            </a:r>
            <a:r>
              <a:rPr lang="en-US" dirty="0"/>
              <a:t>HBV (anti-HBs fallen to undetectable levels), many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years after chronic HBV </a:t>
            </a:r>
            <a:r>
              <a:rPr lang="en-US" dirty="0"/>
              <a:t>(HBsAg fallen to undetectable levels). </a:t>
            </a:r>
          </a:p>
          <a:p>
            <a:r>
              <a:rPr lang="en-US" dirty="0"/>
              <a:t>HBV DNA may be detected in the liver of these patients.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C696-D405-A144-B231-4DF10627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HBeAg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E04E-7C1A-C84D-B6B7-3BA311BA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highlight>
                  <a:srgbClr val="FFFF00"/>
                </a:highlight>
              </a:rPr>
              <a:t>secretory protein and marker of HBV replication </a:t>
            </a:r>
            <a:r>
              <a:rPr lang="en-US" dirty="0"/>
              <a:t>and infectivity.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Associated with high levels of HBV DNA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HBeAg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seroconversion to anti-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may be delayed for years in patients with chronic HBV</a:t>
            </a:r>
            <a:r>
              <a:rPr lang="en-US" dirty="0"/>
              <a:t>. </a:t>
            </a:r>
          </a:p>
          <a:p>
            <a:r>
              <a:rPr lang="en-US" dirty="0"/>
              <a:t>When it occurs, it is usually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associated with a decrease in DNA and reduction in liver inflammation</a:t>
            </a:r>
            <a:r>
              <a:rPr lang="en-US" dirty="0"/>
              <a:t>. </a:t>
            </a:r>
          </a:p>
          <a:p>
            <a:r>
              <a:rPr lang="en-US" dirty="0"/>
              <a:t>Pre-core mutants however, may have active liver disease in the absence of </a:t>
            </a:r>
            <a:r>
              <a:rPr lang="en-US" dirty="0" err="1"/>
              <a:t>HBeAg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626A3-C846-D24E-ADEA-6A2629BD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22" y="53180"/>
            <a:ext cx="2915378" cy="26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B986-47D6-DA44-A644-E9E67EFB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7630-047B-D84E-82A9-9FF843FB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9178C-B8CD-404B-BB6B-F642E78C9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56"/>
          <a:stretch/>
        </p:blipFill>
        <p:spPr>
          <a:xfrm>
            <a:off x="838200" y="-107632"/>
            <a:ext cx="10515600" cy="7027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4DFB22-2351-794D-9AEC-BEDAC83A412E}"/>
                  </a:ext>
                </a:extLst>
              </p14:cNvPr>
              <p14:cNvContentPartPr/>
              <p14:nvPr/>
            </p14:nvContentPartPr>
            <p14:xfrm>
              <a:off x="6331040" y="2256840"/>
              <a:ext cx="291600" cy="332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4DFB22-2351-794D-9AEC-BEDAC83A41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400" y="2248200"/>
                <a:ext cx="30924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B210A6-948E-8841-85D4-5043AF87EDF0}"/>
                  </a:ext>
                </a:extLst>
              </p14:cNvPr>
              <p14:cNvContentPartPr/>
              <p14:nvPr/>
            </p14:nvContentPartPr>
            <p14:xfrm>
              <a:off x="7593920" y="1452960"/>
              <a:ext cx="808560" cy="9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B210A6-948E-8841-85D4-5043AF87ED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9920" y="1344960"/>
                <a:ext cx="916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FAE97F-7C07-4449-B60F-5C4B757CA9F2}"/>
                  </a:ext>
                </a:extLst>
              </p14:cNvPr>
              <p14:cNvContentPartPr/>
              <p14:nvPr/>
            </p14:nvContentPartPr>
            <p14:xfrm>
              <a:off x="8680040" y="1470600"/>
              <a:ext cx="1596600" cy="6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FAE97F-7C07-4449-B60F-5C4B757CA9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26040" y="1362960"/>
                <a:ext cx="1704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488A5E-ACC7-644B-8FC8-7F170E2F55C6}"/>
                  </a:ext>
                </a:extLst>
              </p14:cNvPr>
              <p14:cNvContentPartPr/>
              <p14:nvPr/>
            </p14:nvContentPartPr>
            <p14:xfrm>
              <a:off x="9592280" y="1634760"/>
              <a:ext cx="1041120" cy="8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488A5E-ACC7-644B-8FC8-7F170E2F55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38280" y="1527120"/>
                <a:ext cx="1148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AEEFEAB-AB3E-214C-B9D8-2B4E257A7771}"/>
                  </a:ext>
                </a:extLst>
              </p14:cNvPr>
              <p14:cNvContentPartPr/>
              <p14:nvPr/>
            </p14:nvContentPartPr>
            <p14:xfrm>
              <a:off x="8696240" y="2207520"/>
              <a:ext cx="1405440" cy="7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AEEFEAB-AB3E-214C-B9D8-2B4E257A77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2600" y="2099520"/>
                <a:ext cx="1513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D60551-B274-2C41-9BA0-33DBE4330792}"/>
                  </a:ext>
                </a:extLst>
              </p14:cNvPr>
              <p14:cNvContentPartPr/>
              <p14:nvPr/>
            </p14:nvContentPartPr>
            <p14:xfrm>
              <a:off x="10152080" y="2591640"/>
              <a:ext cx="50040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D60551-B274-2C41-9BA0-33DBE43307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43440" y="2583000"/>
                <a:ext cx="518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26E904-A189-2F4B-8E28-CDE1CE1A056A}"/>
                  </a:ext>
                </a:extLst>
              </p14:cNvPr>
              <p14:cNvContentPartPr/>
              <p14:nvPr/>
            </p14:nvContentPartPr>
            <p14:xfrm>
              <a:off x="10888280" y="2607120"/>
              <a:ext cx="1875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26E904-A189-2F4B-8E28-CDE1CE1A05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79640" y="2598120"/>
                <a:ext cx="20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96BB8C-331F-3749-82CE-207AE928D4F8}"/>
                  </a:ext>
                </a:extLst>
              </p14:cNvPr>
              <p14:cNvContentPartPr/>
              <p14:nvPr/>
            </p14:nvContentPartPr>
            <p14:xfrm>
              <a:off x="10148120" y="2976840"/>
              <a:ext cx="1167480" cy="78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96BB8C-331F-3749-82CE-207AE928D4F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39120" y="2967840"/>
                <a:ext cx="1185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343CAA-9C83-824B-A585-4217DE5048E0}"/>
                  </a:ext>
                </a:extLst>
              </p14:cNvPr>
              <p14:cNvContentPartPr/>
              <p14:nvPr/>
            </p14:nvContentPartPr>
            <p14:xfrm>
              <a:off x="10471400" y="3161880"/>
              <a:ext cx="104040" cy="11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343CAA-9C83-824B-A585-4217DE5048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62760" y="3152880"/>
                <a:ext cx="121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3D555D-1AD6-E644-BC87-D1506CBD4840}"/>
                  </a:ext>
                </a:extLst>
              </p14:cNvPr>
              <p14:cNvContentPartPr/>
              <p14:nvPr/>
            </p14:nvContentPartPr>
            <p14:xfrm>
              <a:off x="8556200" y="3431520"/>
              <a:ext cx="2658600" cy="251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3D555D-1AD6-E644-BC87-D1506CBD484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47559" y="3422880"/>
                <a:ext cx="2676242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25FF7B-BE22-134E-A505-3D74DF4A2201}"/>
                  </a:ext>
                </a:extLst>
              </p14:cNvPr>
              <p14:cNvContentPartPr/>
              <p14:nvPr/>
            </p14:nvContentPartPr>
            <p14:xfrm>
              <a:off x="10197080" y="2720160"/>
              <a:ext cx="112320" cy="88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25FF7B-BE22-134E-A505-3D74DF4A22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88440" y="2711520"/>
                <a:ext cx="129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2C6599C-FB06-3A4D-8464-D5CDAD6B8152}"/>
                  </a:ext>
                </a:extLst>
              </p14:cNvPr>
              <p14:cNvContentPartPr/>
              <p14:nvPr/>
            </p14:nvContentPartPr>
            <p14:xfrm>
              <a:off x="8452880" y="3063960"/>
              <a:ext cx="963720" cy="151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2C6599C-FB06-3A4D-8464-D5CDAD6B815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43883" y="3054960"/>
                <a:ext cx="981353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F6E95-5DEE-D540-930A-B1D3E42C2AF3}"/>
                  </a:ext>
                </a:extLst>
              </p14:cNvPr>
              <p14:cNvContentPartPr/>
              <p14:nvPr/>
            </p14:nvContentPartPr>
            <p14:xfrm>
              <a:off x="10010240" y="2323440"/>
              <a:ext cx="1099800" cy="16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F6E95-5DEE-D540-930A-B1D3E42C2A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01240" y="2314781"/>
                <a:ext cx="1117440" cy="18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E584B5F-3F02-3F42-8584-4256C0D3E433}"/>
                  </a:ext>
                </a:extLst>
              </p14:cNvPr>
              <p14:cNvContentPartPr/>
              <p14:nvPr/>
            </p14:nvContentPartPr>
            <p14:xfrm>
              <a:off x="8500760" y="2595960"/>
              <a:ext cx="1086120" cy="226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E584B5F-3F02-3F42-8584-4256C0D3E43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92120" y="2586974"/>
                <a:ext cx="1103760" cy="244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7E0A0C8-8E75-6746-BF49-FEDD057EBE80}"/>
                  </a:ext>
                </a:extLst>
              </p14:cNvPr>
              <p14:cNvContentPartPr/>
              <p14:nvPr/>
            </p14:nvContentPartPr>
            <p14:xfrm>
              <a:off x="8745560" y="4047480"/>
              <a:ext cx="2238120" cy="11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7E0A0C8-8E75-6746-BF49-FEDD057EBE8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36920" y="4038480"/>
                <a:ext cx="2255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F7865CE-2120-CA47-93EA-99745521A593}"/>
                  </a:ext>
                </a:extLst>
              </p14:cNvPr>
              <p14:cNvContentPartPr/>
              <p14:nvPr/>
            </p14:nvContentPartPr>
            <p14:xfrm>
              <a:off x="8864360" y="4331520"/>
              <a:ext cx="1523520" cy="84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F7865CE-2120-CA47-93EA-99745521A59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55360" y="4322520"/>
                <a:ext cx="1541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657B642-4C9F-5D48-AF7F-03C069CFB6FD}"/>
                  </a:ext>
                </a:extLst>
              </p14:cNvPr>
              <p14:cNvContentPartPr/>
              <p14:nvPr/>
            </p14:nvContentPartPr>
            <p14:xfrm>
              <a:off x="8958680" y="4541400"/>
              <a:ext cx="1481040" cy="44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657B642-4C9F-5D48-AF7F-03C069CFB6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49680" y="4532760"/>
                <a:ext cx="14986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8FF5571-26FB-1D4B-AE74-0506A2839A99}"/>
                  </a:ext>
                </a:extLst>
              </p14:cNvPr>
              <p14:cNvContentPartPr/>
              <p14:nvPr/>
            </p14:nvContentPartPr>
            <p14:xfrm>
              <a:off x="8788760" y="5622840"/>
              <a:ext cx="2377080" cy="71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8FF5571-26FB-1D4B-AE74-0506A2839A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80120" y="5613840"/>
                <a:ext cx="2394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A9769E-D6A4-DE47-B785-048DB3AE6A2B}"/>
                  </a:ext>
                </a:extLst>
              </p14:cNvPr>
              <p14:cNvContentPartPr/>
              <p14:nvPr/>
            </p14:nvContentPartPr>
            <p14:xfrm>
              <a:off x="9972080" y="5928120"/>
              <a:ext cx="473400" cy="2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A9769E-D6A4-DE47-B785-048DB3AE6A2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63440" y="5919120"/>
                <a:ext cx="491040" cy="4140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FFEBC0-2309-BD4F-BC75-31762BA65A8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991483" y="5465896"/>
            <a:ext cx="2263357" cy="13816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2C301B-DAE0-7648-B9C0-B7BB6EB621C0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r="52875"/>
          <a:stretch/>
        </p:blipFill>
        <p:spPr>
          <a:xfrm>
            <a:off x="5072828" y="2405520"/>
            <a:ext cx="1215025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9FDC-EE90-1E46-AE84-72943D84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622280" cy="5608320"/>
          </a:xfrm>
        </p:spPr>
        <p:txBody>
          <a:bodyPr>
            <a:normAutofit/>
          </a:bodyPr>
          <a:lstStyle/>
          <a:p>
            <a:r>
              <a:rPr lang="en-US" dirty="0"/>
              <a:t>The outer surface HBsAg , is the envelope protein on of the virion, eight genotypes are identified according to this antigen (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genotypes B and C are dominant in Asia,  A and D in the US</a:t>
            </a:r>
            <a:r>
              <a:rPr lang="en-US" dirty="0"/>
              <a:t>) </a:t>
            </a:r>
          </a:p>
          <a:p>
            <a:r>
              <a:rPr lang="en-US" dirty="0"/>
              <a:t>Subtype does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 correlate to clinical picture</a:t>
            </a:r>
            <a:r>
              <a:rPr lang="en-US" dirty="0"/>
              <a:t>, however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genotype B is associated with less rapid progressive liver disease and lower chance or HCC than genotype C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Genotype A in patients is likely to be cleared (viremia) and patients achieve HBsAg seroconversion (with or without therapy)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6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80E3-54B5-4F4E-9314-80E009D2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r>
              <a:rPr lang="en-US" dirty="0"/>
              <a:t>Nucleocapsid core genes forms </a:t>
            </a:r>
            <a:r>
              <a:rPr lang="en-US" dirty="0" err="1"/>
              <a:t>HBcAg</a:t>
            </a:r>
            <a:r>
              <a:rPr lang="en-US" dirty="0"/>
              <a:t> (no signal added, not secreted) or </a:t>
            </a:r>
            <a:r>
              <a:rPr lang="en-US" dirty="0" err="1"/>
              <a:t>HBeAg</a:t>
            </a:r>
            <a:r>
              <a:rPr lang="en-US" dirty="0"/>
              <a:t> (with a signal protein added, secreted) this there are no naked core particles in serum </a:t>
            </a:r>
            <a:r>
              <a:rPr lang="en-US" dirty="0" err="1"/>
              <a:t>HBcAg</a:t>
            </a:r>
            <a:r>
              <a:rPr lang="en-US" dirty="0"/>
              <a:t> (only inside hepatocytes), however the secreted part </a:t>
            </a:r>
            <a:r>
              <a:rPr lang="en-US" dirty="0" err="1"/>
              <a:t>HBeAg</a:t>
            </a:r>
            <a:r>
              <a:rPr lang="en-US" dirty="0"/>
              <a:t> gives a good prediction on replication activity.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serum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</a:t>
            </a:r>
            <a:r>
              <a:rPr lang="en-US" dirty="0">
                <a:highlight>
                  <a:srgbClr val="FFFF00"/>
                </a:highlight>
              </a:rPr>
              <a:t> HBsAg +</a:t>
            </a:r>
            <a:r>
              <a:rPr lang="en-US" dirty="0" err="1">
                <a:highlight>
                  <a:srgbClr val="FFFF00"/>
                </a:highlight>
              </a:rPr>
              <a:t>ve</a:t>
            </a:r>
            <a:r>
              <a:rPr lang="en-US" dirty="0">
                <a:highlight>
                  <a:srgbClr val="FFFF00"/>
                </a:highlight>
              </a:rPr>
              <a:t>, and </a:t>
            </a:r>
            <a:r>
              <a:rPr lang="en-US" dirty="0" err="1">
                <a:highlight>
                  <a:srgbClr val="FFFF00"/>
                </a:highlight>
              </a:rPr>
              <a:t>HBeAg</a:t>
            </a:r>
            <a:r>
              <a:rPr lang="en-US" dirty="0">
                <a:highlight>
                  <a:srgbClr val="FFFF00"/>
                </a:highlight>
              </a:rPr>
              <a:t> +</a:t>
            </a:r>
            <a:r>
              <a:rPr lang="en-US" dirty="0" err="1">
                <a:highlight>
                  <a:srgbClr val="FFFF00"/>
                </a:highlight>
              </a:rPr>
              <a:t>ve</a:t>
            </a:r>
            <a:r>
              <a:rPr lang="en-US" dirty="0">
                <a:highlight>
                  <a:srgbClr val="FFFF00"/>
                </a:highlight>
              </a:rPr>
              <a:t> is highly infectious</a:t>
            </a:r>
            <a:r>
              <a:rPr lang="en-US" dirty="0"/>
              <a:t>, thus detectable DNA is expected in this form rather than </a:t>
            </a:r>
            <a:r>
              <a:rPr lang="en-US" dirty="0" err="1"/>
              <a:t>HBeAg</a:t>
            </a:r>
            <a:r>
              <a:rPr lang="en-US" dirty="0"/>
              <a:t> –</a:t>
            </a:r>
            <a:r>
              <a:rPr lang="en-US" dirty="0" err="1"/>
              <a:t>ve</a:t>
            </a:r>
            <a:r>
              <a:rPr lang="en-US" dirty="0"/>
              <a:t> or with </a:t>
            </a:r>
            <a:r>
              <a:rPr lang="en-US" dirty="0" err="1"/>
              <a:t>HBeABs</a:t>
            </a:r>
            <a:endParaRPr lang="en-US" dirty="0"/>
          </a:p>
          <a:p>
            <a:r>
              <a:rPr lang="en-US" dirty="0"/>
              <a:t>So a mother with </a:t>
            </a:r>
            <a:r>
              <a:rPr lang="en-US" dirty="0">
                <a:highlight>
                  <a:srgbClr val="FFFF00"/>
                </a:highlight>
              </a:rPr>
              <a:t>HBsAg +</a:t>
            </a:r>
            <a:r>
              <a:rPr lang="en-US" dirty="0" err="1">
                <a:highlight>
                  <a:srgbClr val="FFFF00"/>
                </a:highlight>
              </a:rPr>
              <a:t>ve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HBeAg</a:t>
            </a:r>
            <a:r>
              <a:rPr lang="en-US" dirty="0">
                <a:highlight>
                  <a:srgbClr val="FFFF00"/>
                </a:highlight>
              </a:rPr>
              <a:t> +</a:t>
            </a:r>
            <a:r>
              <a:rPr lang="en-US" dirty="0" err="1">
                <a:highlight>
                  <a:srgbClr val="FFFF00"/>
                </a:highlight>
              </a:rPr>
              <a:t>ve</a:t>
            </a:r>
            <a:r>
              <a:rPr lang="en-US" dirty="0">
                <a:highlight>
                  <a:srgbClr val="FFFF00"/>
                </a:highlight>
              </a:rPr>
              <a:t> will &gt;90% transmit HBV to child</a:t>
            </a:r>
            <a:r>
              <a:rPr lang="en-US" dirty="0"/>
              <a:t>, </a:t>
            </a:r>
            <a:r>
              <a:rPr lang="en-US" dirty="0" err="1">
                <a:highlight>
                  <a:srgbClr val="FFFF00"/>
                </a:highlight>
              </a:rPr>
              <a:t>HBeAg-ve</a:t>
            </a:r>
            <a:r>
              <a:rPr lang="en-US" dirty="0">
                <a:highlight>
                  <a:srgbClr val="FFFF00"/>
                </a:highlight>
              </a:rPr>
              <a:t> mothers have 10-15% chance only</a:t>
            </a:r>
          </a:p>
          <a:p>
            <a:r>
              <a:rPr lang="en-US" dirty="0">
                <a:highlight>
                  <a:srgbClr val="FFFF00"/>
                </a:highlight>
              </a:rPr>
              <a:t>Resolution of </a:t>
            </a:r>
            <a:r>
              <a:rPr lang="en-US" dirty="0" err="1">
                <a:highlight>
                  <a:srgbClr val="FFFF00"/>
                </a:highlight>
              </a:rPr>
              <a:t>HBeAg</a:t>
            </a:r>
            <a:r>
              <a:rPr lang="en-US" dirty="0">
                <a:highlight>
                  <a:srgbClr val="FFFF00"/>
                </a:highlight>
              </a:rPr>
              <a:t> predict resolution of disease</a:t>
            </a:r>
            <a:r>
              <a:rPr lang="en-US" dirty="0"/>
              <a:t>, having it +</a:t>
            </a:r>
            <a:r>
              <a:rPr lang="en-US" dirty="0" err="1"/>
              <a:t>ve</a:t>
            </a:r>
            <a:r>
              <a:rPr lang="en-US" dirty="0"/>
              <a:t> for more than 3 months </a:t>
            </a:r>
            <a:r>
              <a:rPr lang="en-US" dirty="0">
                <a:sym typeface="Wingdings" pitchFamily="2" charset="2"/>
              </a:rPr>
              <a:t> chronic state</a:t>
            </a:r>
          </a:p>
          <a:p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Anti-HBs are deemed the protective antibody</a:t>
            </a:r>
            <a:r>
              <a:rPr lang="en-US" dirty="0">
                <a:sym typeface="Wingdings" pitchFamily="2" charset="2"/>
              </a:rPr>
              <a:t>, as it seems to protect from reinfection, thus </a:t>
            </a:r>
            <a:r>
              <a:rPr lang="en-US" dirty="0" err="1">
                <a:sym typeface="Wingdings" pitchFamily="2" charset="2"/>
              </a:rPr>
              <a:t>susceptiple</a:t>
            </a:r>
            <a:r>
              <a:rPr lang="en-US" dirty="0">
                <a:sym typeface="Wingdings" pitchFamily="2" charset="2"/>
              </a:rPr>
              <a:t> people are given Anti-HBs for protection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E814-6679-7E4B-9D3E-836E659E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06DE7-AFF3-D741-8431-8DE60CF1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32" y="459146"/>
            <a:ext cx="9221388" cy="6277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182041-D7C4-B248-BADD-9FD2BE547EF3}"/>
                  </a:ext>
                </a:extLst>
              </p14:cNvPr>
              <p14:cNvContentPartPr/>
              <p14:nvPr/>
            </p14:nvContentPartPr>
            <p14:xfrm>
              <a:off x="2214080" y="583776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182041-D7C4-B248-BADD-9FD2BE547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440" y="5828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45B441-8CB3-F44E-BD66-FE3DF7B54DC4}"/>
                  </a:ext>
                </a:extLst>
              </p14:cNvPr>
              <p14:cNvContentPartPr/>
              <p14:nvPr/>
            </p14:nvContentPartPr>
            <p14:xfrm>
              <a:off x="2325320" y="585036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45B441-8CB3-F44E-BD66-FE3DF7B54D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320" y="5841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B9B56-917E-CD47-9B58-CF19953ADE4C}"/>
                  </a:ext>
                </a:extLst>
              </p14:cNvPr>
              <p14:cNvContentPartPr/>
              <p14:nvPr/>
            </p14:nvContentPartPr>
            <p14:xfrm>
              <a:off x="1065680" y="54403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B9B56-917E-CD47-9B58-CF19953ADE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680" y="5431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EB8B20D-F940-7143-A0C7-7BE955D926E2}"/>
              </a:ext>
            </a:extLst>
          </p:cNvPr>
          <p:cNvSpPr txBox="1"/>
          <p:nvPr/>
        </p:nvSpPr>
        <p:spPr>
          <a:xfrm>
            <a:off x="569326" y="6370362"/>
            <a:ext cx="1105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HBsAg</a:t>
            </a:r>
            <a:r>
              <a:rPr lang="en-US" dirty="0"/>
              <a:t> as early as 1-2 weeks, </a:t>
            </a:r>
            <a:r>
              <a:rPr lang="en-US" dirty="0">
                <a:highlight>
                  <a:srgbClr val="FFFF00"/>
                </a:highlight>
              </a:rPr>
              <a:t>detected b4 ALT and symptoms</a:t>
            </a:r>
            <a:r>
              <a:rPr lang="en-US" dirty="0"/>
              <a:t> by as much as 2-6 weeks, undetectable after 1-2 </a:t>
            </a:r>
            <a:r>
              <a:rPr lang="en-US" dirty="0" err="1"/>
              <a:t>mths</a:t>
            </a:r>
            <a:r>
              <a:rPr lang="en-US" dirty="0"/>
              <a:t>, </a:t>
            </a:r>
          </a:p>
          <a:p>
            <a:r>
              <a:rPr lang="en-US" dirty="0"/>
              <a:t>rare after 6, after HBsAg disappears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antiHBs</a:t>
            </a:r>
            <a:r>
              <a:rPr lang="en-US" dirty="0">
                <a:sym typeface="Wingdings" pitchFamily="2" charset="2"/>
              </a:rPr>
              <a:t> are seen, remain forever.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DB0BD-5068-844E-AE37-66DE81FF9D53}"/>
              </a:ext>
            </a:extLst>
          </p:cNvPr>
          <p:cNvSpPr txBox="1"/>
          <p:nvPr/>
        </p:nvSpPr>
        <p:spPr>
          <a:xfrm>
            <a:off x="739579" y="1286260"/>
            <a:ext cx="164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ALT ^ following</a:t>
            </a:r>
          </a:p>
          <a:p>
            <a:r>
              <a:rPr lang="en-US" dirty="0" err="1">
                <a:highlight>
                  <a:srgbClr val="FFFF00"/>
                </a:highlight>
              </a:rPr>
              <a:t>HBsAG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22A7A-65A2-FB4D-B56F-5BA618C19DA6}"/>
              </a:ext>
            </a:extLst>
          </p:cNvPr>
          <p:cNvSpPr txBox="1"/>
          <p:nvPr/>
        </p:nvSpPr>
        <p:spPr>
          <a:xfrm>
            <a:off x="797526" y="161173"/>
            <a:ext cx="11754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HBcAg</a:t>
            </a:r>
            <a:r>
              <a:rPr lang="en-US" dirty="0"/>
              <a:t> is intracellular, thus </a:t>
            </a:r>
            <a:r>
              <a:rPr lang="en-US" dirty="0">
                <a:highlight>
                  <a:srgbClr val="FFFF00"/>
                </a:highlight>
              </a:rPr>
              <a:t>not found in serum</a:t>
            </a:r>
            <a:r>
              <a:rPr lang="en-US" dirty="0"/>
              <a:t>. </a:t>
            </a:r>
            <a:r>
              <a:rPr lang="en-US" dirty="0" err="1"/>
              <a:t>AntiHBc</a:t>
            </a:r>
            <a:r>
              <a:rPr lang="en-US" dirty="0"/>
              <a:t> within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1-2 weeks </a:t>
            </a:r>
            <a:r>
              <a:rPr lang="en-US" dirty="0">
                <a:highlight>
                  <a:srgbClr val="FFFF00"/>
                </a:highlight>
              </a:rPr>
              <a:t>after HBsAg</a:t>
            </a:r>
            <a:r>
              <a:rPr lang="en-US" dirty="0"/>
              <a:t>, a</a:t>
            </a:r>
            <a:r>
              <a:rPr lang="en-US" dirty="0">
                <a:highlight>
                  <a:srgbClr val="FFFF00"/>
                </a:highlight>
              </a:rPr>
              <a:t>nd B4 Anti HBs</a:t>
            </a:r>
            <a:r>
              <a:rPr lang="en-US" dirty="0"/>
              <a:t>. </a:t>
            </a:r>
            <a:r>
              <a:rPr lang="en-US" u="sng" dirty="0"/>
              <a:t>THUS window of </a:t>
            </a:r>
          </a:p>
          <a:p>
            <a:r>
              <a:rPr lang="en-US" u="sng" dirty="0"/>
              <a:t>No HBsAg and AB, we can only detect Anti </a:t>
            </a:r>
            <a:r>
              <a:rPr lang="en-US" u="sng" dirty="0" err="1"/>
              <a:t>HBc</a:t>
            </a:r>
            <a:r>
              <a:rPr lang="en-US" u="sng" dirty="0"/>
              <a:t> (this gap can be </a:t>
            </a:r>
            <a:r>
              <a:rPr lang="en-US" u="sng" dirty="0" err="1"/>
              <a:t>weeks,errors</a:t>
            </a:r>
            <a:r>
              <a:rPr lang="en-US" u="sng" dirty="0"/>
              <a:t> of blood transfusion).</a:t>
            </a:r>
          </a:p>
          <a:p>
            <a:r>
              <a:rPr lang="en-US" u="sng" dirty="0"/>
              <a:t> </a:t>
            </a:r>
            <a:r>
              <a:rPr lang="en-US" u="sng" dirty="0" err="1"/>
              <a:t>AntiHBc</a:t>
            </a:r>
            <a:r>
              <a:rPr lang="en-US" u="sng" dirty="0"/>
              <a:t> might </a:t>
            </a:r>
            <a:r>
              <a:rPr lang="en-US" u="sng" dirty="0" err="1"/>
              <a:t>be+ve</a:t>
            </a:r>
            <a:r>
              <a:rPr lang="en-US" u="sng" dirty="0"/>
              <a:t> in SOME HBsAg patients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A993BC-EDD9-F74C-A945-CDD328329B39}"/>
                  </a:ext>
                </a:extLst>
              </p14:cNvPr>
              <p14:cNvContentPartPr/>
              <p14:nvPr/>
            </p14:nvContentPartPr>
            <p14:xfrm>
              <a:off x="4721840" y="525960"/>
              <a:ext cx="1611000" cy="2309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A993BC-EDD9-F74C-A945-CDD328329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3198" y="516960"/>
                <a:ext cx="1628644" cy="23266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3701A5B-69AF-9A45-BC65-FA55667DEDBE}"/>
              </a:ext>
            </a:extLst>
          </p:cNvPr>
          <p:cNvSpPr txBox="1"/>
          <p:nvPr/>
        </p:nvSpPr>
        <p:spPr>
          <a:xfrm>
            <a:off x="10683479" y="1976219"/>
            <a:ext cx="18126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HBeAg</a:t>
            </a:r>
            <a:r>
              <a:rPr lang="en-US" b="1" dirty="0"/>
              <a:t> </a:t>
            </a:r>
            <a:r>
              <a:rPr lang="en-US" dirty="0">
                <a:highlight>
                  <a:srgbClr val="FFFF00"/>
                </a:highlight>
              </a:rPr>
              <a:t>appears </a:t>
            </a:r>
          </a:p>
          <a:p>
            <a:r>
              <a:rPr lang="en-US" dirty="0">
                <a:highlight>
                  <a:srgbClr val="FFFF00"/>
                </a:highlight>
              </a:rPr>
              <a:t>With HBsAg,</a:t>
            </a:r>
          </a:p>
          <a:p>
            <a:r>
              <a:rPr lang="en-US" dirty="0">
                <a:highlight>
                  <a:srgbClr val="FFFF00"/>
                </a:highlight>
              </a:rPr>
              <a:t> refers to high </a:t>
            </a:r>
          </a:p>
          <a:p>
            <a:r>
              <a:rPr lang="en-US" dirty="0">
                <a:highlight>
                  <a:srgbClr val="FFFF00"/>
                </a:highlight>
              </a:rPr>
              <a:t>replication and </a:t>
            </a:r>
          </a:p>
          <a:p>
            <a:r>
              <a:rPr lang="en-US" dirty="0">
                <a:highlight>
                  <a:srgbClr val="FFFF00"/>
                </a:highlight>
              </a:rPr>
              <a:t>DNA. </a:t>
            </a:r>
          </a:p>
        </p:txBody>
      </p:sp>
    </p:spTree>
    <p:extLst>
      <p:ext uri="{BB962C8B-B14F-4D97-AF65-F5344CB8AC3E}">
        <p14:creationId xmlns:p14="http://schemas.microsoft.com/office/powerpoint/2010/main" val="265282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B50A-0D39-7040-A631-570B7F9E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54D0E2-55E5-8B47-8464-798C61DBF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9850120" cy="64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1F0F3C9-554F-3842-BA42-21F47BD61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1" y="480060"/>
            <a:ext cx="11067773" cy="5937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C6F22-BC2A-3F49-9C51-D958215B15FA}"/>
              </a:ext>
            </a:extLst>
          </p:cNvPr>
          <p:cNvSpPr txBox="1"/>
          <p:nvPr/>
        </p:nvSpPr>
        <p:spPr>
          <a:xfrm>
            <a:off x="8270240" y="3169920"/>
            <a:ext cx="412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chronic; DNA found serum &amp; hepatocyte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E61A8C-A6F3-F646-88CF-E66E9E66A4AF}"/>
              </a:ext>
            </a:extLst>
          </p:cNvPr>
          <p:cNvCxnSpPr>
            <a:cxnSpLocks/>
          </p:cNvCxnSpPr>
          <p:nvPr/>
        </p:nvCxnSpPr>
        <p:spPr>
          <a:xfrm flipV="1">
            <a:off x="7762240" y="1231392"/>
            <a:ext cx="650240" cy="108370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33E313-4BB0-D547-880C-05D3E608D95D}"/>
              </a:ext>
            </a:extLst>
          </p:cNvPr>
          <p:cNvSpPr txBox="1"/>
          <p:nvPr/>
        </p:nvSpPr>
        <p:spPr>
          <a:xfrm>
            <a:off x="7254240" y="73660"/>
            <a:ext cx="5101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(low) replicative phase, 10% per year, coincides </a:t>
            </a:r>
          </a:p>
          <a:p>
            <a:r>
              <a:rPr lang="en-US" dirty="0">
                <a:highlight>
                  <a:srgbClr val="FFFF00"/>
                </a:highlight>
              </a:rPr>
              <a:t>With another peak in ALT, unlike </a:t>
            </a:r>
          </a:p>
          <a:p>
            <a:r>
              <a:rPr lang="en-US" dirty="0"/>
              <a:t>replicative phase </a:t>
            </a:r>
            <a:r>
              <a:rPr lang="en-US" dirty="0">
                <a:highlight>
                  <a:srgbClr val="FFFF00"/>
                </a:highlight>
              </a:rPr>
              <a:t>only spherical and tubular forms,</a:t>
            </a:r>
          </a:p>
          <a:p>
            <a:r>
              <a:rPr lang="en-US" dirty="0">
                <a:highlight>
                  <a:srgbClr val="FFFF00"/>
                </a:highlight>
              </a:rPr>
              <a:t> NO intact virions, liver injury is less </a:t>
            </a:r>
            <a:r>
              <a:rPr lang="en-US" dirty="0"/>
              <a:t>(v low)</a:t>
            </a:r>
          </a:p>
          <a:p>
            <a:r>
              <a:rPr lang="en-US" dirty="0"/>
              <a:t>                  (INACTIVE HBV carrier)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C24F1C-9337-214B-B55C-689CDC638310}"/>
              </a:ext>
            </a:extLst>
          </p:cNvPr>
          <p:cNvSpPr txBox="1">
            <a:spLocks/>
          </p:cNvSpPr>
          <p:nvPr/>
        </p:nvSpPr>
        <p:spPr>
          <a:xfrm>
            <a:off x="851728" y="0"/>
            <a:ext cx="6535795" cy="149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Chronic HBV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HBsAg remains detectable after 6 months</a:t>
            </a:r>
          </a:p>
          <a:p>
            <a:r>
              <a:rPr lang="en-US" dirty="0">
                <a:sym typeface="Wingdings" pitchFamily="2" charset="2"/>
              </a:rPr>
              <a:t> 	          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 Anti </a:t>
            </a:r>
            <a:r>
              <a:rPr lang="en-US" dirty="0" err="1">
                <a:highlight>
                  <a:srgbClr val="FFFF00"/>
                </a:highlight>
                <a:sym typeface="Wingdings" pitchFamily="2" charset="2"/>
              </a:rPr>
              <a:t>HBc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 is primarily IgG</a:t>
            </a:r>
          </a:p>
          <a:p>
            <a:r>
              <a:rPr lang="en-US" dirty="0">
                <a:sym typeface="Wingdings" pitchFamily="2" charset="2"/>
              </a:rPr>
              <a:t> 	          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 no or very low Anti HBs</a:t>
            </a:r>
          </a:p>
        </p:txBody>
      </p:sp>
    </p:spTree>
    <p:extLst>
      <p:ext uri="{BB962C8B-B14F-4D97-AF65-F5344CB8AC3E}">
        <p14:creationId xmlns:p14="http://schemas.microsoft.com/office/powerpoint/2010/main" val="415034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8261-805D-134D-9022-DA0C1B18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DNA assays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8EA9-1806-DE46-B37B-23FF3219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Real-time PCR techniques allow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quantification of HBV DNA</a:t>
            </a:r>
            <a:r>
              <a:rPr lang="en-US" dirty="0"/>
              <a:t>. </a:t>
            </a:r>
          </a:p>
          <a:p>
            <a:r>
              <a:rPr lang="en-US" dirty="0"/>
              <a:t>This is useful in determining whether a patient </a:t>
            </a:r>
            <a:r>
              <a:rPr lang="en-US" dirty="0">
                <a:highlight>
                  <a:srgbClr val="FFFF00"/>
                </a:highlight>
              </a:rPr>
              <a:t>will benefit from therapy, </a:t>
            </a:r>
            <a:r>
              <a:rPr lang="en-US" dirty="0"/>
              <a:t>as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high levels are associated with cirrhosis and its complications. </a:t>
            </a:r>
          </a:p>
          <a:p>
            <a:r>
              <a:rPr lang="en-US" dirty="0"/>
              <a:t>DNA may remain detectable in the serum after recovery from acute infection, suggesting ‘clearance’ is more about ‘control’ by the immune system. </a:t>
            </a:r>
          </a:p>
          <a:p>
            <a:r>
              <a:rPr lang="en-US" dirty="0"/>
              <a:t>This contrasts with patients who become </a:t>
            </a:r>
            <a:r>
              <a:rPr lang="en-US" dirty="0" err="1"/>
              <a:t>HBeAg</a:t>
            </a:r>
            <a:r>
              <a:rPr lang="en-US" dirty="0"/>
              <a:t> negative during nucleoside/nucleotide therapy who generally have undetectable DNA by PCR. </a:t>
            </a:r>
          </a:p>
          <a:p>
            <a:r>
              <a:rPr lang="en-US" dirty="0"/>
              <a:t>Rare cases of occult HBV (detectable DNA, but negative HBsAg, and even absent anti-</a:t>
            </a:r>
            <a:r>
              <a:rPr lang="en-US" dirty="0" err="1"/>
              <a:t>HBc</a:t>
            </a:r>
            <a:r>
              <a:rPr lang="en-US" dirty="0"/>
              <a:t>) have been described—this may be due to mutations leading to altered expression or structure of HBsAg.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7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0FA3-AE54-AD4D-A3F3-6A6DF610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investigations: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0A62-970E-1540-BFC5-76FD2E76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LFTs, gamma-glutamyl transferase (GGT), clotting, screening for other blood-borne viruses and haemochromatosis, liver biopsy (disease severity). </a:t>
            </a:r>
          </a:p>
          <a:p>
            <a:r>
              <a:rPr lang="en-US" dirty="0"/>
              <a:t>Liver biopsy is especially important in those who do not meet treatment criteria but have high HBV DNA, as they may benefit from treatment if the disease is histologically active.</a:t>
            </a:r>
          </a:p>
          <a:p>
            <a:r>
              <a:rPr lang="en-US" dirty="0"/>
              <a:t>A normal ALT does not predict mild findings in someone with active viral replication.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284E-8B8F-6441-A1F3-173DEF24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4724-C56A-124D-8CF1-9B5042BE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Viral hepatitis</a:t>
            </a:r>
          </a:p>
          <a:p>
            <a:pPr marL="0" indent="0">
              <a:buNone/>
            </a:pPr>
            <a:r>
              <a:rPr lang="en-US" dirty="0"/>
              <a:t>Hepatitis viruses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(HAV,HBC,HCV, HDV, HEV)</a:t>
            </a:r>
          </a:p>
          <a:p>
            <a:pPr marL="0" indent="0">
              <a:buNone/>
            </a:pPr>
            <a:r>
              <a:rPr lang="en-US" dirty="0"/>
              <a:t>Other viruses (EBV, CMV, HSV.,VZV, Measles, Rubella,  Adenovirus, Coxsackie, yellow fever)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 viral infectious diseases</a:t>
            </a:r>
          </a:p>
          <a:p>
            <a:pPr marL="0" indent="0">
              <a:buNone/>
            </a:pPr>
            <a:r>
              <a:rPr lang="en-US" dirty="0"/>
              <a:t>-Leptospirosis, Q fever (</a:t>
            </a:r>
            <a:r>
              <a:rPr lang="en-US" dirty="0" err="1"/>
              <a:t>coxiella</a:t>
            </a:r>
            <a:r>
              <a:rPr lang="en-US" dirty="0"/>
              <a:t> </a:t>
            </a:r>
            <a:r>
              <a:rPr lang="en-US" dirty="0" err="1"/>
              <a:t>burnetti</a:t>
            </a:r>
            <a:r>
              <a:rPr lang="en-US" dirty="0"/>
              <a:t>), sepsis, legionella, TB, Brucellosis, plague (Yersinia pestis)</a:t>
            </a:r>
          </a:p>
          <a:p>
            <a:pPr marL="0" indent="0">
              <a:buNone/>
            </a:pPr>
            <a:r>
              <a:rPr lang="en-US" dirty="0"/>
              <a:t>-Drug induced, toxins, alcohol, ischemia, autoimmune, HELLP (hemolysis, elevated liver, low platelet syndrome)</a:t>
            </a:r>
          </a:p>
        </p:txBody>
      </p:sp>
    </p:spTree>
    <p:extLst>
      <p:ext uri="{BB962C8B-B14F-4D97-AF65-F5344CB8AC3E}">
        <p14:creationId xmlns:p14="http://schemas.microsoft.com/office/powerpoint/2010/main" val="2137670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8C70-6D37-A642-8AB3-0F34D07F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F1B7-F397-DA4E-AA22-18A14E9E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5947"/>
            <a:ext cx="10178322" cy="5239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General: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avoid alcohol, practice safe sex, hepatitis A vaccination </a:t>
            </a:r>
            <a:r>
              <a:rPr lang="en-US" dirty="0"/>
              <a:t>(low-prevalence areas), avoid occupations with high risk of transmission such as surgery, dentistry; HBV immunization of household members, monitor for HCC and varices. </a:t>
            </a:r>
          </a:p>
          <a:p>
            <a:r>
              <a:rPr lang="en-US" dirty="0"/>
              <a:t>Treatment</a:t>
            </a:r>
          </a:p>
          <a:p>
            <a:r>
              <a:rPr lang="en-US" b="1" dirty="0"/>
              <a:t>Treatment to prevent hepatitis B infection after exposure</a:t>
            </a:r>
          </a:p>
          <a:p>
            <a:r>
              <a:rPr lang="en-US" dirty="0"/>
              <a:t>Exposure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 previous vaccination history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immu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noglobulin (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AntiHBs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/>
              <a:t>within 12 hours + vaccine</a:t>
            </a:r>
          </a:p>
          <a:p>
            <a:r>
              <a:rPr lang="en-US" b="1" dirty="0"/>
              <a:t>Treatment for acute hepatitis B infection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Supportive care </a:t>
            </a:r>
            <a:r>
              <a:rPr lang="en-US" dirty="0"/>
              <a:t>unless severe cases or patients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underlying illness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antiviral drugs </a:t>
            </a:r>
            <a:r>
              <a:rPr lang="en-US" dirty="0"/>
              <a:t>or a hospital stay is needed to prevent complications.</a:t>
            </a:r>
          </a:p>
          <a:p>
            <a:r>
              <a:rPr lang="en-US" b="1" dirty="0"/>
              <a:t>Treatment for chronic hepatitis B infection</a:t>
            </a:r>
          </a:p>
          <a:p>
            <a:r>
              <a:rPr lang="en-US" dirty="0"/>
              <a:t>Chronic HBV may require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lifelong treatment to reduce risk of complications </a:t>
            </a:r>
            <a:r>
              <a:rPr lang="en-US" dirty="0"/>
              <a:t>(HCC, liver failure) also reduce risk of transmission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6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365A-F480-7D48-8F7E-EEF02F08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4AC6C-7F36-794A-BF51-B02A6A27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Antiviral medications.</a:t>
            </a:r>
            <a:r>
              <a:rPr lang="en-US" dirty="0"/>
              <a:t> Several antivirals: including entecavir (</a:t>
            </a:r>
            <a:r>
              <a:rPr lang="en-US" dirty="0" err="1"/>
              <a:t>Baraclude</a:t>
            </a:r>
            <a:r>
              <a:rPr lang="en-US" dirty="0"/>
              <a:t>), tenofovir (</a:t>
            </a:r>
            <a:r>
              <a:rPr lang="en-US" dirty="0" err="1"/>
              <a:t>Viread</a:t>
            </a:r>
            <a:r>
              <a:rPr lang="en-US" dirty="0"/>
              <a:t>), lamivudine (</a:t>
            </a:r>
            <a:r>
              <a:rPr lang="en-US" dirty="0" err="1"/>
              <a:t>Epivir</a:t>
            </a:r>
            <a:r>
              <a:rPr lang="en-US" dirty="0"/>
              <a:t>), adefovir (</a:t>
            </a:r>
            <a:r>
              <a:rPr lang="en-US" dirty="0" err="1"/>
              <a:t>Hepsera</a:t>
            </a:r>
            <a:r>
              <a:rPr lang="en-US" dirty="0"/>
              <a:t>) and telbivudine (</a:t>
            </a:r>
            <a:r>
              <a:rPr lang="en-US" dirty="0" err="1"/>
              <a:t>Tyzeka</a:t>
            </a:r>
            <a:r>
              <a:rPr lang="en-US" dirty="0"/>
              <a:t>),  </a:t>
            </a:r>
            <a:r>
              <a:rPr lang="en-US" dirty="0">
                <a:highlight>
                  <a:srgbClr val="FFFF00"/>
                </a:highlight>
              </a:rPr>
              <a:t>all help reduce amount of virus and thus reduce liver damage.</a:t>
            </a:r>
          </a:p>
          <a:p>
            <a:r>
              <a:rPr lang="en-US" b="1" dirty="0"/>
              <a:t>Interferon injections.</a:t>
            </a:r>
            <a:r>
              <a:rPr lang="en-US" dirty="0"/>
              <a:t> Interferon alfa-2b (Intron A) mainly used for younger patients hepatitis B who wish to avoid long-term treatment or women who might want to get pregnant </a:t>
            </a:r>
            <a:r>
              <a:rPr lang="en-US" dirty="0">
                <a:highlight>
                  <a:srgbClr val="FFFF00"/>
                </a:highlight>
              </a:rPr>
              <a:t>(cant be used in pregnancy) </a:t>
            </a:r>
            <a:r>
              <a:rPr lang="en-US" dirty="0"/>
              <a:t>within a few years, usually given after a course of antiviral therapy. </a:t>
            </a:r>
          </a:p>
          <a:p>
            <a:r>
              <a:rPr lang="en-US" b="1" dirty="0"/>
              <a:t>Liver transplant.</a:t>
            </a:r>
            <a:r>
              <a:rPr lang="en-US" dirty="0"/>
              <a:t> In the event of severe liver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32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74EF-9729-5442-9A5B-8E5C0722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A4-F419-F147-BF37-82930B50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Education</a:t>
            </a:r>
          </a:p>
          <a:p>
            <a:r>
              <a:rPr lang="en-US" dirty="0"/>
              <a:t>Screening of </a:t>
            </a:r>
            <a:r>
              <a:rPr lang="en-US" dirty="0">
                <a:highlight>
                  <a:srgbClr val="FFFF00"/>
                </a:highlight>
              </a:rPr>
              <a:t>blood products </a:t>
            </a:r>
          </a:p>
          <a:p>
            <a:r>
              <a:rPr lang="en-US" dirty="0">
                <a:highlight>
                  <a:srgbClr val="FFFF00"/>
                </a:highlight>
              </a:rPr>
              <a:t>Immunization</a:t>
            </a:r>
            <a:r>
              <a:rPr lang="en-US" dirty="0"/>
              <a:t> (e.g. HCWs, MSM, close family contacts of an infected individual, those regularly receiving blood products, </a:t>
            </a:r>
            <a:r>
              <a:rPr lang="en-US" dirty="0" err="1"/>
              <a:t>haemodialysis</a:t>
            </a:r>
            <a:r>
              <a:rPr lang="en-US" dirty="0"/>
              <a:t> recipients)</a:t>
            </a:r>
          </a:p>
          <a:p>
            <a:r>
              <a:rPr lang="en-US" dirty="0"/>
              <a:t>Post- exposure vaccination (sexual contacts, needlestick recipients, neonates born to infected mothers). </a:t>
            </a:r>
          </a:p>
          <a:p>
            <a:r>
              <a:rPr lang="en-US" dirty="0"/>
              <a:t>Hepatitis B immunoglobulin should be given to neonates born to HBsAg-positive mothers (unless anti-</a:t>
            </a:r>
            <a:r>
              <a:rPr lang="en-US" dirty="0" err="1"/>
              <a:t>HBe</a:t>
            </a:r>
            <a:r>
              <a:rPr lang="en-US" dirty="0"/>
              <a:t> positive) and unvaccinated needlestick recipients from HBsAg-positive </a:t>
            </a:r>
            <a:r>
              <a:rPr lang="en-US" dirty="0" err="1"/>
              <a:t>dono</a:t>
            </a:r>
            <a:r>
              <a:rPr lang="en-US" dirty="0"/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F13-D3C3-E745-BE3C-968E92C9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 C virus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873C-5D09-2F42-ACA5-1EC669C9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6335"/>
            <a:ext cx="10178322" cy="4563258"/>
          </a:xfrm>
        </p:spPr>
        <p:txBody>
          <a:bodyPr>
            <a:normAutofit/>
          </a:bodyPr>
          <a:lstStyle/>
          <a:p>
            <a:r>
              <a:rPr lang="en-US" dirty="0"/>
              <a:t>HCV is a spherical, enveloped RNA flavivirus. </a:t>
            </a:r>
          </a:p>
          <a:p>
            <a:r>
              <a:rPr lang="en-US" dirty="0"/>
              <a:t>Its genome is a positive </a:t>
            </a:r>
            <a:r>
              <a:rPr lang="en-US" dirty="0" err="1"/>
              <a:t>ssRNA</a:t>
            </a:r>
            <a:r>
              <a:rPr lang="en-US" dirty="0"/>
              <a:t> </a:t>
            </a:r>
            <a:r>
              <a:rPr lang="en-US" dirty="0" err="1"/>
              <a:t>moleculeCodes</a:t>
            </a:r>
            <a:r>
              <a:rPr lang="en-US" dirty="0"/>
              <a:t> for a single gene of large polyprotein (3k aa), cleaved to yield 10 proteins.</a:t>
            </a:r>
          </a:p>
          <a:p>
            <a:r>
              <a:rPr lang="en-US" dirty="0"/>
              <a:t>4 structural proteins, a nucleocapsid protein (C), two envelope glycoproteins (E1, E2), membrane protein (P7).</a:t>
            </a:r>
          </a:p>
          <a:p>
            <a:r>
              <a:rPr lang="en-US" dirty="0">
                <a:highlight>
                  <a:srgbClr val="FFFF00"/>
                </a:highlight>
              </a:rPr>
              <a:t>Envelope proteins are coded in hypervariable regions, core is conserved.</a:t>
            </a:r>
            <a:endParaRPr lang="en-US" dirty="0"/>
          </a:p>
          <a:p>
            <a:r>
              <a:rPr lang="en-US" dirty="0"/>
              <a:t>At least seven major genotypes (genotypes 1–7) exist, and these may be further grouped into subtypes (e.g. 1a, 1b, 1c). </a:t>
            </a:r>
          </a:p>
          <a:p>
            <a:r>
              <a:rPr lang="en-US" dirty="0"/>
              <a:t>Different subtypes predominate in different geographical locations. </a:t>
            </a:r>
          </a:p>
          <a:p>
            <a:r>
              <a:rPr lang="en-US" dirty="0"/>
              <a:t>The high replication rate and absence of proofreading by NS5b polymerase result in the rapid accumulation of mutations (multiple quasi-species exist at any one time).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57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FF87-F80C-3A4D-A96E-A0F1D0FA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5B48C-6BBE-8A49-80D6-39163375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7641"/>
            <a:ext cx="10178322" cy="4291952"/>
          </a:xfrm>
        </p:spPr>
        <p:txBody>
          <a:bodyPr/>
          <a:lstStyle/>
          <a:p>
            <a:r>
              <a:rPr lang="en-US" dirty="0"/>
              <a:t>HCV infects an estimated 170 million people worldwide. </a:t>
            </a:r>
          </a:p>
          <a:p>
            <a:r>
              <a:rPr lang="en-US" dirty="0"/>
              <a:t>In developed countries, HCV prevalence is low (0.5–2%), injecting drug users. </a:t>
            </a:r>
          </a:p>
          <a:p>
            <a:r>
              <a:rPr lang="en-US" dirty="0"/>
              <a:t>HCV is commoner in certain areas (</a:t>
            </a:r>
            <a:r>
              <a:rPr lang="en-US" dirty="0">
                <a:highlight>
                  <a:srgbClr val="FFFF00"/>
                </a:highlight>
              </a:rPr>
              <a:t>Egypt</a:t>
            </a:r>
            <a:r>
              <a:rPr lang="en-US" dirty="0"/>
              <a:t>, Japan, Italy) and may be related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 reuse </a:t>
            </a:r>
            <a:r>
              <a:rPr lang="en-US" dirty="0"/>
              <a:t>of needles for injection, acupuncture, or folk remedies. </a:t>
            </a:r>
          </a:p>
          <a:p>
            <a:r>
              <a:rPr lang="en-US" dirty="0"/>
              <a:t>Transmission routes: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transfusion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injecting drug use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nosocomial</a:t>
            </a:r>
            <a:r>
              <a:rPr lang="en-US" dirty="0"/>
              <a:t> (needle- sticks, dialysis, inadequate sterilization of colonoscopes). </a:t>
            </a:r>
          </a:p>
          <a:p>
            <a:r>
              <a:rPr lang="en-US" dirty="0"/>
              <a:t>Vertical or sexual transmission is rare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2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7850-FBDA-C74F-8B22-D4AEBF7B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pathogenesis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8C05-82CF-1E41-A61C-DCF6B6134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6721"/>
            <a:ext cx="10178322" cy="4482871"/>
          </a:xfrm>
        </p:spPr>
        <p:txBody>
          <a:bodyPr>
            <a:normAutofit/>
          </a:bodyPr>
          <a:lstStyle/>
          <a:p>
            <a:r>
              <a:rPr lang="en-US" dirty="0"/>
              <a:t>15% of people with acute infection clear the virus in 3–24 months</a:t>
            </a:r>
          </a:p>
          <a:p>
            <a:r>
              <a:rPr lang="en-US" dirty="0"/>
              <a:t>85% develop chronic infection. </a:t>
            </a:r>
          </a:p>
          <a:p>
            <a:r>
              <a:rPr lang="en-US" dirty="0"/>
              <a:t>HCV-specific </a:t>
            </a:r>
            <a:r>
              <a:rPr lang="en-US" dirty="0">
                <a:highlight>
                  <a:srgbClr val="FFFF00"/>
                </a:highlight>
              </a:rPr>
              <a:t>cytotoxic T- lymphocyte (cellular) </a:t>
            </a:r>
            <a:r>
              <a:rPr lang="en-US" dirty="0"/>
              <a:t>responses play an important role 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suppress</a:t>
            </a:r>
            <a:r>
              <a:rPr lang="en-US" dirty="0"/>
              <a:t>ing HCV RNA levels. </a:t>
            </a:r>
          </a:p>
          <a:p>
            <a:r>
              <a:rPr lang="en-US" dirty="0"/>
              <a:t>There is a </a:t>
            </a:r>
            <a:r>
              <a:rPr lang="en-US" dirty="0">
                <a:highlight>
                  <a:srgbClr val="FFFF00"/>
                </a:highlight>
              </a:rPr>
              <a:t>broad humoral response to HCV </a:t>
            </a:r>
            <a:r>
              <a:rPr lang="en-US" dirty="0"/>
              <a:t>epitopes, but these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are not sufficient </a:t>
            </a:r>
            <a:r>
              <a:rPr lang="en-US" dirty="0"/>
              <a:t>to clear the virus. </a:t>
            </a:r>
          </a:p>
          <a:p>
            <a:r>
              <a:rPr lang="en-US" dirty="0"/>
              <a:t>Infection results in </a:t>
            </a:r>
            <a:r>
              <a:rPr lang="en-US" dirty="0">
                <a:highlight>
                  <a:srgbClr val="FFFF00"/>
                </a:highlight>
              </a:rPr>
              <a:t>hepatic inflammation, steatosis and hepatic fibrosis and HCC </a:t>
            </a:r>
            <a:r>
              <a:rPr lang="en-US" dirty="0"/>
              <a:t>(estimated risk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5–25% after 10–20 years</a:t>
            </a:r>
            <a:r>
              <a:rPr lang="en-US" dirty="0"/>
              <a:t>). </a:t>
            </a:r>
          </a:p>
          <a:p>
            <a:r>
              <a:rPr lang="en-US" dirty="0"/>
              <a:t>Factors associated with cirrhosis include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alcohol, HBV or HIV co-infection, HLA B54</a:t>
            </a:r>
            <a:r>
              <a:rPr lang="en-US" dirty="0"/>
              <a:t>, HCV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genotype 1b, </a:t>
            </a:r>
            <a:r>
              <a:rPr lang="en-US" dirty="0"/>
              <a:t>and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high levels of HCV </a:t>
            </a:r>
            <a:r>
              <a:rPr lang="en-US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viraemia</a:t>
            </a:r>
            <a:r>
              <a:rPr lang="en-US" dirty="0"/>
              <a:t>. (Quasi species –high variance in subtypes within same host)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33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6178-0A27-9144-8F6F-D6807C14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B855C-9EDD-314B-BB26-C3423718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7109"/>
            <a:ext cx="10178322" cy="4402484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Acute hepatitis C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75% of infections are anicteric (non jaundice). </a:t>
            </a:r>
          </a:p>
          <a:p>
            <a:r>
              <a:rPr lang="en-US" dirty="0"/>
              <a:t>Symptomatic infection is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similar to acute HAV and HBV</a:t>
            </a:r>
            <a:r>
              <a:rPr lang="en-US" dirty="0"/>
              <a:t>, but with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lower transaminases. </a:t>
            </a:r>
            <a:r>
              <a:rPr lang="en-US" dirty="0"/>
              <a:t>Presents 7–8 weeks (range 2–26) after exposure. </a:t>
            </a:r>
            <a:r>
              <a:rPr lang="en-US" u="sng" dirty="0"/>
              <a:t>If diagnosed early, treatment is appropriate</a:t>
            </a:r>
            <a:r>
              <a:rPr lang="en-US" dirty="0"/>
              <a:t>. </a:t>
            </a:r>
          </a:p>
          <a:p>
            <a:r>
              <a:rPr lang="en-US" b="1" i="1" dirty="0"/>
              <a:t>Fulminant hepatitis C </a:t>
            </a:r>
            <a:r>
              <a:rPr lang="en-US" i="1" dirty="0">
                <a:sym typeface="Wingdings" pitchFamily="2" charset="2"/>
              </a:rPr>
              <a:t> </a:t>
            </a:r>
            <a:r>
              <a:rPr lang="en-US" dirty="0"/>
              <a:t>unusual in the Western countries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 Commoner in HBV co-infection. And in 40–60% of cases in Japan. </a:t>
            </a:r>
          </a:p>
          <a:p>
            <a:r>
              <a:rPr lang="en-US" b="1" i="1" dirty="0"/>
              <a:t>Chronic hepatitis C 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85% of patients, associated with fatigue, malaise, and reduced quality of life indices</a:t>
            </a:r>
            <a:r>
              <a:rPr lang="en-US" dirty="0"/>
              <a:t>. </a:t>
            </a:r>
            <a:r>
              <a:rPr lang="en-US" u="sng" dirty="0"/>
              <a:t>ALT levels fluctuate independently of symptoms</a:t>
            </a:r>
            <a:r>
              <a:rPr lang="en-US" dirty="0"/>
              <a:t>, whereas </a:t>
            </a:r>
            <a:r>
              <a:rPr lang="en-US" dirty="0">
                <a:highlight>
                  <a:srgbClr val="FFFF00"/>
                </a:highlight>
              </a:rPr>
              <a:t>HCV RNA levels remain fairly constant.</a:t>
            </a:r>
            <a:r>
              <a:rPr lang="en-US" dirty="0"/>
              <a:t> Eventually progresses to cirrhosis, decompensated liver disease, and HCC. </a:t>
            </a:r>
          </a:p>
          <a:p>
            <a:r>
              <a:rPr lang="en-US" b="1" i="1" dirty="0"/>
              <a:t>Extrahepatic manifestations </a:t>
            </a:r>
            <a:r>
              <a:rPr lang="en-US" b="1" i="1" dirty="0">
                <a:sym typeface="Wingdings" pitchFamily="2" charset="2"/>
              </a:rPr>
              <a:t> </a:t>
            </a:r>
            <a:r>
              <a:rPr lang="en-US" dirty="0"/>
              <a:t>essential mixed </a:t>
            </a:r>
            <a:r>
              <a:rPr lang="en-US" dirty="0" err="1"/>
              <a:t>cryoglobulinaemia</a:t>
            </a:r>
            <a:r>
              <a:rPr lang="en-US" dirty="0"/>
              <a:t>, membranoproliferative glomerulonephritis, sporadic porphyria </a:t>
            </a:r>
            <a:r>
              <a:rPr lang="en-US" dirty="0" err="1"/>
              <a:t>cutaneatarda</a:t>
            </a:r>
            <a:r>
              <a:rPr lang="en-US" dirty="0"/>
              <a:t>, </a:t>
            </a:r>
            <a:r>
              <a:rPr lang="en-US" dirty="0" err="1"/>
              <a:t>Mooren’s</a:t>
            </a:r>
            <a:r>
              <a:rPr lang="en-US" dirty="0"/>
              <a:t> corneal ulcers, </a:t>
            </a:r>
            <a:r>
              <a:rPr lang="en-US" dirty="0" err="1"/>
              <a:t>Sjögren’s</a:t>
            </a:r>
            <a:r>
              <a:rPr lang="en-US" dirty="0"/>
              <a:t> syndrome, lichen planus, pulmonary fibrosis, thyroid hormone abnormalities. </a:t>
            </a:r>
            <a:r>
              <a:rPr lang="en-US" dirty="0">
                <a:highlight>
                  <a:srgbClr val="FFFF00"/>
                </a:highlight>
              </a:rPr>
              <a:t>(hallmark: autoimmune syndromes)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7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E800-996D-814E-978D-EFB7AA5A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3E6B-3AA0-644F-AA16-16151894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97689"/>
            <a:ext cx="10178322" cy="428190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dirty="0"/>
              <a:t>Serology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Detection of antibody to recombinant HCV peptides. </a:t>
            </a:r>
          </a:p>
          <a:p>
            <a:pPr marL="457200" lvl="1" indent="0">
              <a:buNone/>
            </a:pPr>
            <a:r>
              <a:rPr lang="en-US" dirty="0"/>
              <a:t>Third- generation enzyme linked assays have a sensitivity of ~97% 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can detect HCV antibody within 6–8 weeks. </a:t>
            </a:r>
            <a:r>
              <a:rPr lang="en-US" dirty="0"/>
              <a:t>The positive predictive value is ~95%, but much lower in low-prevalence populations such as blood donors; thus, confirmatory testing by HCV RNA detection is essential. Immunocompromised patients (including HIV) may have false-negative serology.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HCV RNA</a:t>
            </a:r>
          </a:p>
          <a:p>
            <a:pPr marL="457200" lvl="1" indent="0">
              <a:buNone/>
            </a:pPr>
            <a:r>
              <a:rPr lang="en-US" dirty="0"/>
              <a:t>Detectable within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days to 2 months after exposure </a:t>
            </a:r>
            <a:r>
              <a:rPr lang="en-US" dirty="0"/>
              <a:t>(varies with inoculum size).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Qualitative</a:t>
            </a:r>
            <a:r>
              <a:rPr lang="en-US" dirty="0"/>
              <a:t> tests can detect &lt;50 IU/mL HCV RNA and are used to confirm diagnosis and achievement of a sustained </a:t>
            </a:r>
            <a:r>
              <a:rPr lang="en-US" dirty="0" err="1"/>
              <a:t>virological</a:t>
            </a:r>
            <a:r>
              <a:rPr lang="en-US" dirty="0"/>
              <a:t> response (SVR).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Quantitative</a:t>
            </a:r>
            <a:r>
              <a:rPr lang="en-US" dirty="0"/>
              <a:t> tests report a viral </a:t>
            </a:r>
            <a:r>
              <a:rPr lang="en-US" dirty="0" err="1"/>
              <a:t>titre</a:t>
            </a:r>
            <a:r>
              <a:rPr lang="en-US" dirty="0"/>
              <a:t> and are used to assess response to treatment. New real-time PCR assays detect &lt;10–15 IU/mL and may be sensitive enough for both purposes.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8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BCD6-64B1-164B-A1DE-7E18DEDB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75175"/>
            <a:ext cx="10178322" cy="480441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Genotype testing</a:t>
            </a:r>
            <a:r>
              <a:rPr lang="en-US" dirty="0"/>
              <a:t>—essential before treatment. The line probe assay reports the genotype and subtype. Currently only the genotype is used in planning therapy. </a:t>
            </a:r>
          </a:p>
          <a:p>
            <a:r>
              <a:rPr lang="en-US" b="1" dirty="0"/>
              <a:t>Liver disease severity</a:t>
            </a:r>
            <a:r>
              <a:rPr lang="en-US" dirty="0"/>
              <a:t>—assessed prior to therapy. Important to identify cirrhosis, as prognosis and treatment selection are altered. Fibrosis can be assessed non-invasively (elastography), with liver biopsy reserved for those cases in which there is uncertainty or </a:t>
            </a:r>
          </a:p>
          <a:p>
            <a:r>
              <a:rPr lang="en-US" b="1" dirty="0"/>
              <a:t>Acute hepatitis C</a:t>
            </a:r>
            <a:r>
              <a:rPr lang="en-US" dirty="0"/>
              <a:t>—diagnosis is confirmed by </a:t>
            </a:r>
            <a:r>
              <a:rPr lang="en-US" dirty="0">
                <a:highlight>
                  <a:srgbClr val="FFFF00"/>
                </a:highlight>
              </a:rPr>
              <a:t>newly positive HCV RNA PCR </a:t>
            </a:r>
            <a:r>
              <a:rPr lang="en-US" dirty="0"/>
              <a:t>and conversion to HCV antibody-positive within 12 weeks. </a:t>
            </a:r>
          </a:p>
          <a:p>
            <a:pPr marL="0" indent="0">
              <a:buNone/>
            </a:pPr>
            <a:r>
              <a:rPr lang="en-US" dirty="0"/>
              <a:t>In the absence of a documented initial negative test, distinguishing acute from chronic is problematic.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Circumstantial evidence, clinical features, timing of aminotransferase changes</a:t>
            </a:r>
            <a:r>
              <a:rPr lang="en-US" dirty="0"/>
              <a:t>, and presence of liver fibrosis may help. </a:t>
            </a:r>
          </a:p>
          <a:p>
            <a:r>
              <a:rPr lang="en-US" b="1" dirty="0"/>
              <a:t>Chronic hepatitis C</a:t>
            </a:r>
            <a:r>
              <a:rPr lang="en-US" dirty="0"/>
              <a:t>—</a:t>
            </a:r>
            <a:r>
              <a:rPr lang="en-US" dirty="0">
                <a:highlight>
                  <a:srgbClr val="FFFF00"/>
                </a:highlight>
              </a:rPr>
              <a:t>positive ELISAs </a:t>
            </a:r>
            <a:r>
              <a:rPr lang="en-US" dirty="0"/>
              <a:t>should be confirmed with a </a:t>
            </a:r>
            <a:r>
              <a:rPr lang="en-US" dirty="0">
                <a:highlight>
                  <a:srgbClr val="FFFF00"/>
                </a:highlight>
              </a:rPr>
              <a:t>HCV RNA test</a:t>
            </a:r>
            <a:r>
              <a:rPr lang="en-US" dirty="0"/>
              <a:t>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High-risk patient</a:t>
            </a:r>
            <a:r>
              <a:rPr lang="en-US" dirty="0"/>
              <a:t>s with negative PCRs should be retested a few months later, in case of false-negative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64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95D28998-737D-9F46-A5DD-93ED0DBE2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330" y="0"/>
            <a:ext cx="8530750" cy="6845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20F45-C65A-354A-87D5-4346C247AA02}"/>
              </a:ext>
            </a:extLst>
          </p:cNvPr>
          <p:cNvSpPr/>
          <p:nvPr/>
        </p:nvSpPr>
        <p:spPr>
          <a:xfrm>
            <a:off x="9648350" y="1391638"/>
            <a:ext cx="25436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mbo" panose="020F0502020204030204" pitchFamily="34" charset="0"/>
              </a:rPr>
              <a:t>most sensitive indicator of HCV infection </a:t>
            </a:r>
            <a:r>
              <a:rPr lang="en-US" dirty="0">
                <a:highlight>
                  <a:srgbClr val="FFFF00"/>
                </a:highlight>
                <a:latin typeface="Bembo" panose="020F0502020204030204" pitchFamily="34" charset="0"/>
              </a:rPr>
              <a:t>is the presence of </a:t>
            </a:r>
            <a:r>
              <a:rPr lang="en-US" b="1" dirty="0">
                <a:highlight>
                  <a:srgbClr val="FFFF00"/>
                </a:highlight>
                <a:latin typeface="Bembo" panose="020F0502020204030204" pitchFamily="34" charset="0"/>
              </a:rPr>
              <a:t>HCV RNA, by</a:t>
            </a:r>
            <a:r>
              <a:rPr lang="en-US" dirty="0">
                <a:highlight>
                  <a:srgbClr val="FFFF00"/>
                </a:highlight>
                <a:latin typeface="Bembo" panose="020F0502020204030204" pitchFamily="34" charset="0"/>
              </a:rPr>
              <a:t> </a:t>
            </a:r>
            <a:r>
              <a:rPr lang="en-US" dirty="0"/>
              <a:t>PCR or transcription-mediated </a:t>
            </a:r>
            <a:r>
              <a:rPr lang="en-US" dirty="0" err="1"/>
              <a:t>ampli</a:t>
            </a:r>
            <a:r>
              <a:rPr lang="en-US" dirty="0"/>
              <a:t>- </a:t>
            </a:r>
            <a:r>
              <a:rPr lang="en-US" dirty="0" err="1"/>
              <a:t>fication</a:t>
            </a:r>
            <a:r>
              <a:rPr lang="en-US" dirty="0"/>
              <a:t> (TMA)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4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1441-7898-0B4A-BB5F-65AA758E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A virus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1262-8CEB-7B47-8873-9E802C2A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7591"/>
            <a:ext cx="1017832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Hepatitis A virus (HAV) </a:t>
            </a:r>
            <a:r>
              <a:rPr lang="en-US" dirty="0">
                <a:highlight>
                  <a:srgbClr val="FFFF00"/>
                </a:highlight>
              </a:rPr>
              <a:t>is an enterically </a:t>
            </a:r>
            <a:r>
              <a:rPr lang="en-US" dirty="0"/>
              <a:t>transmitted picornavirus. </a:t>
            </a:r>
          </a:p>
          <a:p>
            <a:r>
              <a:rPr lang="en-US" dirty="0"/>
              <a:t>Outbreaks of infectious hepatitis have been recognized for centuries, but it was first demonstrated in the stool of infected volunteers in 1973. </a:t>
            </a:r>
            <a:endParaRPr lang="en-US" dirty="0">
              <a:effectLst/>
            </a:endParaRPr>
          </a:p>
          <a:p>
            <a:r>
              <a:rPr lang="en-US" dirty="0"/>
              <a:t>HAV is a 27–28nm spherical, non-enveloped virus,  upon purification three distinct types are demonstrated: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Mature virions, Empty capsids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partial genome particles</a:t>
            </a:r>
            <a:r>
              <a:rPr lang="en-US" dirty="0"/>
              <a:t> less stable particles with a more open structure. </a:t>
            </a:r>
          </a:p>
          <a:p>
            <a:r>
              <a:rPr lang="en-US" dirty="0"/>
              <a:t>The HAV genome is a </a:t>
            </a:r>
            <a:r>
              <a:rPr lang="en-US" dirty="0" err="1"/>
              <a:t>ssRNA</a:t>
            </a:r>
            <a:r>
              <a:rPr lang="en-US" dirty="0"/>
              <a:t> of 7474 nucleotides. </a:t>
            </a:r>
          </a:p>
          <a:p>
            <a:r>
              <a:rPr lang="en-US" dirty="0"/>
              <a:t>As with other picornaviruses, the coding region is divided into three parts: P1 (encoding the four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capsid</a:t>
            </a:r>
            <a:r>
              <a:rPr lang="en-US" dirty="0"/>
              <a:t> proteins VP1–4), P2, and P3 (encoding seven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non-structural proteins</a:t>
            </a:r>
            <a:r>
              <a:rPr lang="en-US" dirty="0"/>
              <a:t>). </a:t>
            </a:r>
          </a:p>
          <a:p>
            <a:r>
              <a:rPr lang="en-US" dirty="0"/>
              <a:t>Four genotypes have been identified;</a:t>
            </a:r>
            <a:r>
              <a:rPr lang="en-US" dirty="0">
                <a:highlight>
                  <a:srgbClr val="FFFF00"/>
                </a:highlight>
              </a:rPr>
              <a:t> all belong to the </a:t>
            </a:r>
            <a:r>
              <a:rPr lang="en-US" u="sng" dirty="0">
                <a:highlight>
                  <a:srgbClr val="FFFF00"/>
                </a:highlight>
              </a:rPr>
              <a:t>same serotype</a:t>
            </a:r>
            <a:r>
              <a:rPr lang="en-US" dirty="0">
                <a:highlight>
                  <a:srgbClr val="FFFF00"/>
                </a:highlight>
              </a:rPr>
              <a:t>. </a:t>
            </a:r>
          </a:p>
          <a:p>
            <a:r>
              <a:rPr lang="en-US" dirty="0"/>
              <a:t>Viral infection of hepatocytes is not cytopathic, but the cytotoxic T-cell response results in cell death.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72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1165-CB91-234B-9A61-5DE07287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79F5-2736-D04E-9B76-5DBF47532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5647E-F6E0-0A42-BE4F-00A8A917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48"/>
          <a:stretch/>
        </p:blipFill>
        <p:spPr>
          <a:xfrm>
            <a:off x="316584" y="49848"/>
            <a:ext cx="11164531" cy="6808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9305B3-143F-B44E-B55E-7DE57EC942AE}"/>
                  </a:ext>
                </a:extLst>
              </p14:cNvPr>
              <p14:cNvContentPartPr/>
              <p14:nvPr/>
            </p14:nvContentPartPr>
            <p14:xfrm>
              <a:off x="10097690" y="615807"/>
              <a:ext cx="96012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9305B3-143F-B44E-B55E-7DE57EC942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3690" y="508167"/>
                <a:ext cx="1067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FE924-D1D6-5749-8C7D-5155C1B49656}"/>
                  </a:ext>
                </a:extLst>
              </p14:cNvPr>
              <p14:cNvContentPartPr/>
              <p14:nvPr/>
            </p14:nvContentPartPr>
            <p14:xfrm>
              <a:off x="10343210" y="1083087"/>
              <a:ext cx="85644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FE924-D1D6-5749-8C7D-5155C1B496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9210" y="975447"/>
                <a:ext cx="964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039BFA-CDA1-AE4D-8528-CF3019112A6F}"/>
                  </a:ext>
                </a:extLst>
              </p14:cNvPr>
              <p14:cNvContentPartPr/>
              <p14:nvPr/>
            </p14:nvContentPartPr>
            <p14:xfrm>
              <a:off x="8785490" y="1562967"/>
              <a:ext cx="1221480" cy="27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039BFA-CDA1-AE4D-8528-CF3019112A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1850" y="1455327"/>
                <a:ext cx="13291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0ECAC0-FDB9-024B-8EFC-4BF390B080E3}"/>
                  </a:ext>
                </a:extLst>
              </p14:cNvPr>
              <p14:cNvContentPartPr/>
              <p14:nvPr/>
            </p14:nvContentPartPr>
            <p14:xfrm>
              <a:off x="8675690" y="2140047"/>
              <a:ext cx="1489680" cy="8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0ECAC0-FDB9-024B-8EFC-4BF390B080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1690" y="2032047"/>
                <a:ext cx="1597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288334-5447-074D-B2A5-678D75430F8D}"/>
                  </a:ext>
                </a:extLst>
              </p14:cNvPr>
              <p14:cNvContentPartPr/>
              <p14:nvPr/>
            </p14:nvContentPartPr>
            <p14:xfrm>
              <a:off x="10540490" y="2165967"/>
              <a:ext cx="563760" cy="1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288334-5447-074D-B2A5-678D75430F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86490" y="2057967"/>
                <a:ext cx="671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EEDFFC-7075-9940-B267-9FBA3C9C9E78}"/>
                  </a:ext>
                </a:extLst>
              </p14:cNvPr>
              <p14:cNvContentPartPr/>
              <p14:nvPr/>
            </p14:nvContentPartPr>
            <p14:xfrm>
              <a:off x="10350770" y="2359287"/>
              <a:ext cx="2998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EEDFFC-7075-9940-B267-9FBA3C9C9E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96770" y="2251287"/>
                <a:ext cx="4075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6BE1F2-5DC1-5148-AE6E-ED83E9643E86}"/>
                  </a:ext>
                </a:extLst>
              </p14:cNvPr>
              <p14:cNvContentPartPr/>
              <p14:nvPr/>
            </p14:nvContentPartPr>
            <p14:xfrm>
              <a:off x="9684770" y="3112047"/>
              <a:ext cx="473040" cy="14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6BE1F2-5DC1-5148-AE6E-ED83E9643E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30770" y="3004047"/>
                <a:ext cx="5806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112FEB-A275-A449-A136-66706C568BE7}"/>
                  </a:ext>
                </a:extLst>
              </p14:cNvPr>
              <p14:cNvContentPartPr/>
              <p14:nvPr/>
            </p14:nvContentPartPr>
            <p14:xfrm>
              <a:off x="10557050" y="3068487"/>
              <a:ext cx="675360" cy="4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112FEB-A275-A449-A136-66706C568B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03410" y="2960487"/>
                <a:ext cx="783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BDCBF8-44D2-7F4A-839C-EC4719BA8363}"/>
                  </a:ext>
                </a:extLst>
              </p14:cNvPr>
              <p14:cNvContentPartPr/>
              <p14:nvPr/>
            </p14:nvContentPartPr>
            <p14:xfrm>
              <a:off x="8867930" y="3312207"/>
              <a:ext cx="1705320" cy="12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BDCBF8-44D2-7F4A-839C-EC4719BA83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14290" y="3204567"/>
                <a:ext cx="181296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444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2B97-4E75-3248-A212-85C29E2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CBF7-B8A2-FE42-AE9C-CF33E22D6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is to achieve a ‘sustained </a:t>
            </a:r>
            <a:r>
              <a:rPr lang="en-US" dirty="0" err="1"/>
              <a:t>virological</a:t>
            </a:r>
            <a:r>
              <a:rPr lang="en-US" dirty="0"/>
              <a:t> response’ (SVR, </a:t>
            </a:r>
            <a:r>
              <a:rPr lang="en-US" dirty="0">
                <a:highlight>
                  <a:srgbClr val="FFFF00"/>
                </a:highlight>
              </a:rPr>
              <a:t>the absence of HCV RNA by PCR at 6 months after finishing treatment</a:t>
            </a:r>
            <a:r>
              <a:rPr lang="en-US" dirty="0"/>
              <a:t>). An SVR is associated with 98–100% chance of being RNA-negative in the longer term and reduces all-cause mortality. </a:t>
            </a:r>
          </a:p>
          <a:p>
            <a:r>
              <a:rPr lang="en-US" dirty="0"/>
              <a:t>Treatment has been revolutionized by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direct-acting antivirals such as sofosbuvir</a:t>
            </a:r>
            <a:r>
              <a:rPr lang="en-US" dirty="0"/>
              <a:t>. </a:t>
            </a:r>
          </a:p>
          <a:p>
            <a:r>
              <a:rPr lang="en-US" dirty="0"/>
              <a:t>Response is affected by the genotype, race, baseline viral load, and certain host genetics</a:t>
            </a:r>
          </a:p>
          <a:p>
            <a:pPr marL="0" indent="0">
              <a:buNone/>
            </a:pPr>
            <a:r>
              <a:rPr lang="en-US" dirty="0"/>
              <a:t>Cirrhotic patients achieving an SVR should continue to be monitored, as they remain at risk of HCC.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08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16C3-C946-8D4D-8D37-1DC4EFAD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6DEB-81C0-044F-99FA-FAC9D0A7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7F608-EFDF-0346-8753-78421154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18" y="0"/>
            <a:ext cx="933416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A91A9E-97EF-3F48-B0CF-5B027EC9D36D}"/>
                  </a:ext>
                </a:extLst>
              </p14:cNvPr>
              <p14:cNvContentPartPr/>
              <p14:nvPr/>
            </p14:nvContentPartPr>
            <p14:xfrm>
              <a:off x="7570824" y="3472928"/>
              <a:ext cx="550440" cy="5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A91A9E-97EF-3F48-B0CF-5B027EC9D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7184" y="3364928"/>
                <a:ext cx="658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339AA7-B73C-9845-86B2-3B26E09895E0}"/>
                  </a:ext>
                </a:extLst>
              </p14:cNvPr>
              <p14:cNvContentPartPr/>
              <p14:nvPr/>
            </p14:nvContentPartPr>
            <p14:xfrm>
              <a:off x="4473384" y="3285008"/>
              <a:ext cx="1078200" cy="3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339AA7-B73C-9845-86B2-3B26E09895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9744" y="3177008"/>
                <a:ext cx="1185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EAC860-0C62-D541-9516-0F147A7BFE75}"/>
                  </a:ext>
                </a:extLst>
              </p14:cNvPr>
              <p14:cNvContentPartPr/>
              <p14:nvPr/>
            </p14:nvContentPartPr>
            <p14:xfrm>
              <a:off x="7648944" y="3322808"/>
              <a:ext cx="12052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EAC860-0C62-D541-9516-0F147A7BFE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95304" y="3214808"/>
                <a:ext cx="1312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F02009-AAA2-A841-BAED-0C9DE801C60B}"/>
                  </a:ext>
                </a:extLst>
              </p14:cNvPr>
              <p14:cNvContentPartPr/>
              <p14:nvPr/>
            </p14:nvContentPartPr>
            <p14:xfrm>
              <a:off x="3049584" y="3313088"/>
              <a:ext cx="25920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F02009-AAA2-A841-BAED-0C9DE801C6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5584" y="3205088"/>
                <a:ext cx="366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39989B-B07C-EE47-853C-77B05C33A83D}"/>
                  </a:ext>
                </a:extLst>
              </p14:cNvPr>
              <p14:cNvContentPartPr/>
              <p14:nvPr/>
            </p14:nvContentPartPr>
            <p14:xfrm>
              <a:off x="9362904" y="3307688"/>
              <a:ext cx="27072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39989B-B07C-EE47-853C-77B05C33A8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09264" y="3199688"/>
                <a:ext cx="37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64EDF4-CA49-9E4D-9A7B-C0E853992288}"/>
                  </a:ext>
                </a:extLst>
              </p14:cNvPr>
              <p14:cNvContentPartPr/>
              <p14:nvPr/>
            </p14:nvContentPartPr>
            <p14:xfrm>
              <a:off x="3030864" y="2255408"/>
              <a:ext cx="3096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64EDF4-CA49-9E4D-9A7B-C0E8539922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76864" y="2147768"/>
                <a:ext cx="41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E6887B-0161-E94D-B635-7D67359927F3}"/>
                  </a:ext>
                </a:extLst>
              </p14:cNvPr>
              <p14:cNvContentPartPr/>
              <p14:nvPr/>
            </p14:nvContentPartPr>
            <p14:xfrm>
              <a:off x="9359664" y="2259728"/>
              <a:ext cx="383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E6887B-0161-E94D-B635-7D67359927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06024" y="2152088"/>
                <a:ext cx="49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A4FB66-C1C7-B04C-BA95-A6B3DAE3D799}"/>
                  </a:ext>
                </a:extLst>
              </p14:cNvPr>
              <p14:cNvContentPartPr/>
              <p14:nvPr/>
            </p14:nvContentPartPr>
            <p14:xfrm>
              <a:off x="4434144" y="2462048"/>
              <a:ext cx="3490920" cy="4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A4FB66-C1C7-B04C-BA95-A6B3DAE3D7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80144" y="2354408"/>
                <a:ext cx="3598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C14F28-7B28-B14E-BE0D-F58DAFC445CA}"/>
                  </a:ext>
                </a:extLst>
              </p14:cNvPr>
              <p14:cNvContentPartPr/>
              <p14:nvPr/>
            </p14:nvContentPartPr>
            <p14:xfrm>
              <a:off x="4414704" y="2671568"/>
              <a:ext cx="3819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C14F28-7B28-B14E-BE0D-F58DAFC445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60704" y="2563568"/>
                <a:ext cx="48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01EDAE-A42F-D341-93BD-58AC05FCC7A3}"/>
                  </a:ext>
                </a:extLst>
              </p14:cNvPr>
              <p14:cNvContentPartPr/>
              <p14:nvPr/>
            </p14:nvContentPartPr>
            <p14:xfrm>
              <a:off x="4419744" y="2847968"/>
              <a:ext cx="1951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01EDAE-A42F-D341-93BD-58AC05FCC7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5744" y="2740328"/>
                <a:ext cx="30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049D91-FA8C-5E4D-B0EE-5F45D53DBB6C}"/>
                  </a:ext>
                </a:extLst>
              </p14:cNvPr>
              <p14:cNvContentPartPr/>
              <p14:nvPr/>
            </p14:nvContentPartPr>
            <p14:xfrm>
              <a:off x="7559664" y="2877848"/>
              <a:ext cx="2160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049D91-FA8C-5E4D-B0EE-5F45D53DBB6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05664" y="2770208"/>
                <a:ext cx="323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5AA404-88B6-C743-B719-A7E2B79B727C}"/>
                  </a:ext>
                </a:extLst>
              </p14:cNvPr>
              <p14:cNvContentPartPr/>
              <p14:nvPr/>
            </p14:nvContentPartPr>
            <p14:xfrm>
              <a:off x="3042024" y="4495328"/>
              <a:ext cx="70956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5AA404-88B6-C743-B719-A7E2B79B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88384" y="4387328"/>
                <a:ext cx="817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8827C8-46BC-C44E-A204-5CADC90C70BB}"/>
                  </a:ext>
                </a:extLst>
              </p14:cNvPr>
              <p14:cNvContentPartPr/>
              <p14:nvPr/>
            </p14:nvContentPartPr>
            <p14:xfrm>
              <a:off x="9379824" y="4479848"/>
              <a:ext cx="523440" cy="2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8827C8-46BC-C44E-A204-5CADC90C70B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26184" y="4371848"/>
                <a:ext cx="6310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8EAEF9-7878-6A49-985E-DAAFC1C6EE7E}"/>
                  </a:ext>
                </a:extLst>
              </p14:cNvPr>
              <p14:cNvContentPartPr/>
              <p14:nvPr/>
            </p14:nvContentPartPr>
            <p14:xfrm>
              <a:off x="4435224" y="4493528"/>
              <a:ext cx="120456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8EAEF9-7878-6A49-985E-DAAFC1C6EE7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81224" y="4385528"/>
                <a:ext cx="1312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963E71-1C26-0E44-BB16-AF73904AE82E}"/>
                  </a:ext>
                </a:extLst>
              </p14:cNvPr>
              <p14:cNvContentPartPr/>
              <p14:nvPr/>
            </p14:nvContentPartPr>
            <p14:xfrm>
              <a:off x="4501824" y="4683968"/>
              <a:ext cx="39204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963E71-1C26-0E44-BB16-AF73904AE82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47824" y="4576328"/>
                <a:ext cx="499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249BDC-8E77-5747-982E-5B22515A7894}"/>
                  </a:ext>
                </a:extLst>
              </p14:cNvPr>
              <p14:cNvContentPartPr/>
              <p14:nvPr/>
            </p14:nvContentPartPr>
            <p14:xfrm>
              <a:off x="6109224" y="4509728"/>
              <a:ext cx="598320" cy="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249BDC-8E77-5747-982E-5B22515A789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55584" y="4401728"/>
                <a:ext cx="7059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2242CF-FA67-C84B-9F35-DFB2A78F0A53}"/>
                  </a:ext>
                </a:extLst>
              </p14:cNvPr>
              <p14:cNvContentPartPr/>
              <p14:nvPr/>
            </p14:nvContentPartPr>
            <p14:xfrm>
              <a:off x="7606464" y="4532768"/>
              <a:ext cx="79524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2242CF-FA67-C84B-9F35-DFB2A78F0A5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52464" y="4424768"/>
                <a:ext cx="9028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0A27A0-F04C-244C-99C4-F179FF64416A}"/>
                  </a:ext>
                </a:extLst>
              </p14:cNvPr>
              <p14:cNvContentPartPr/>
              <p14:nvPr/>
            </p14:nvContentPartPr>
            <p14:xfrm>
              <a:off x="7616904" y="4718888"/>
              <a:ext cx="9990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0A27A0-F04C-244C-99C4-F179FF6441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62904" y="4610888"/>
                <a:ext cx="1106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8265263-784D-8E4D-BBFF-7C13765D2F0A}"/>
                  </a:ext>
                </a:extLst>
              </p14:cNvPr>
              <p14:cNvContentPartPr/>
              <p14:nvPr/>
            </p14:nvContentPartPr>
            <p14:xfrm>
              <a:off x="4421544" y="4083848"/>
              <a:ext cx="669960" cy="1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8265263-784D-8E4D-BBFF-7C13765D2F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67904" y="3976208"/>
                <a:ext cx="777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BA9E0F3-AB9C-EB4B-B76B-6AFBD58FA311}"/>
                  </a:ext>
                </a:extLst>
              </p14:cNvPr>
              <p14:cNvContentPartPr/>
              <p14:nvPr/>
            </p14:nvContentPartPr>
            <p14:xfrm>
              <a:off x="6121464" y="4105448"/>
              <a:ext cx="61848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BA9E0F3-AB9C-EB4B-B76B-6AFBD58FA31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67824" y="3997448"/>
                <a:ext cx="726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57B8AD-4F70-034F-B08B-35F2C26BE40D}"/>
                  </a:ext>
                </a:extLst>
              </p14:cNvPr>
              <p14:cNvContentPartPr/>
              <p14:nvPr/>
            </p14:nvContentPartPr>
            <p14:xfrm>
              <a:off x="4534944" y="3846608"/>
              <a:ext cx="1200600" cy="40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57B8AD-4F70-034F-B08B-35F2C26BE40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80944" y="3738608"/>
                <a:ext cx="13082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72A2853-D07A-F34C-912D-84213AB74AE5}"/>
                  </a:ext>
                </a:extLst>
              </p14:cNvPr>
              <p14:cNvContentPartPr/>
              <p14:nvPr/>
            </p14:nvContentPartPr>
            <p14:xfrm>
              <a:off x="6087984" y="3719528"/>
              <a:ext cx="1122840" cy="21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72A2853-D07A-F34C-912D-84213AB74AE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34344" y="3611528"/>
                <a:ext cx="1230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5EF2E7-E7FB-3448-8BA2-B751ECB83A12}"/>
                  </a:ext>
                </a:extLst>
              </p14:cNvPr>
              <p14:cNvContentPartPr/>
              <p14:nvPr/>
            </p14:nvContentPartPr>
            <p14:xfrm>
              <a:off x="4497144" y="1375928"/>
              <a:ext cx="1386000" cy="32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5EF2E7-E7FB-3448-8BA2-B751ECB83A1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3504" y="1267928"/>
                <a:ext cx="1493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8C78F93-8594-3A42-AAAC-FD4F5A565BAB}"/>
                  </a:ext>
                </a:extLst>
              </p14:cNvPr>
              <p14:cNvContentPartPr/>
              <p14:nvPr/>
            </p14:nvContentPartPr>
            <p14:xfrm>
              <a:off x="4557984" y="1611368"/>
              <a:ext cx="1266120" cy="14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8C78F93-8594-3A42-AAAC-FD4F5A565BA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03984" y="1503368"/>
                <a:ext cx="13737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EB9334-1CD4-664B-A976-AED8EA4637B0}"/>
                  </a:ext>
                </a:extLst>
              </p14:cNvPr>
              <p14:cNvContentPartPr/>
              <p14:nvPr/>
            </p14:nvContentPartPr>
            <p14:xfrm>
              <a:off x="4550064" y="1768688"/>
              <a:ext cx="104796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EB9334-1CD4-664B-A976-AED8EA4637B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96064" y="1660688"/>
                <a:ext cx="11556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A9BBE9-CCC3-A54F-8435-84F3415B2E08}"/>
                  </a:ext>
                </a:extLst>
              </p14:cNvPr>
              <p14:cNvContentPartPr/>
              <p14:nvPr/>
            </p14:nvContentPartPr>
            <p14:xfrm>
              <a:off x="6128664" y="1402568"/>
              <a:ext cx="9428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A9BBE9-CCC3-A54F-8435-84F3415B2E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75024" y="1294568"/>
                <a:ext cx="1050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16537A0-53FB-9B40-9209-2A123669D47A}"/>
                  </a:ext>
                </a:extLst>
              </p14:cNvPr>
              <p14:cNvContentPartPr/>
              <p14:nvPr/>
            </p14:nvContentPartPr>
            <p14:xfrm>
              <a:off x="6288144" y="1610288"/>
              <a:ext cx="859320" cy="30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16537A0-53FB-9B40-9209-2A123669D47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34144" y="1502648"/>
                <a:ext cx="9669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E2962D-D259-4444-9E76-2EB20B21A3F3}"/>
                  </a:ext>
                </a:extLst>
              </p14:cNvPr>
              <p14:cNvContentPartPr/>
              <p14:nvPr/>
            </p14:nvContentPartPr>
            <p14:xfrm>
              <a:off x="6176904" y="1776248"/>
              <a:ext cx="720000" cy="5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E2962D-D259-4444-9E76-2EB20B21A3F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22904" y="1668248"/>
                <a:ext cx="827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5A849E5-9AB6-4045-BEE8-60A22EDBAB17}"/>
                  </a:ext>
                </a:extLst>
              </p14:cNvPr>
              <p14:cNvContentPartPr/>
              <p14:nvPr/>
            </p14:nvContentPartPr>
            <p14:xfrm>
              <a:off x="4408224" y="4906808"/>
              <a:ext cx="1290240" cy="4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5A849E5-9AB6-4045-BEE8-60A22EDBAB1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54224" y="4799168"/>
                <a:ext cx="13978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985D4D-ADAC-B54E-80B6-184AFD0673F1}"/>
                  </a:ext>
                </a:extLst>
              </p14:cNvPr>
              <p14:cNvContentPartPr/>
              <p14:nvPr/>
            </p14:nvContentPartPr>
            <p14:xfrm>
              <a:off x="4569144" y="5117048"/>
              <a:ext cx="4359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985D4D-ADAC-B54E-80B6-184AFD0673F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15504" y="5009408"/>
                <a:ext cx="543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AE70AE2-FEFA-B744-B2F7-73D993628A0B}"/>
                  </a:ext>
                </a:extLst>
              </p14:cNvPr>
              <p14:cNvContentPartPr/>
              <p14:nvPr/>
            </p14:nvContentPartPr>
            <p14:xfrm>
              <a:off x="7597464" y="4962248"/>
              <a:ext cx="1148040" cy="5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AE70AE2-FEFA-B744-B2F7-73D993628A0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3464" y="4854608"/>
                <a:ext cx="125568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460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270C-F2D9-F643-BDE9-CC39D826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1289-6880-EE40-8004-2F264778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Hepatitis delta virus (HDV) is a defective virus whose replication requires HBV. </a:t>
            </a:r>
          </a:p>
          <a:p>
            <a:r>
              <a:rPr lang="en-US" dirty="0"/>
              <a:t>Hence those with HDV are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always co-infected with HBV</a:t>
            </a:r>
            <a:r>
              <a:rPr lang="en-US" dirty="0"/>
              <a:t>. </a:t>
            </a:r>
          </a:p>
          <a:p>
            <a:r>
              <a:rPr lang="en-US" dirty="0"/>
              <a:t>Virions of HDV consist of a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core of delta antigen and single-stranded circular RNA </a:t>
            </a:r>
            <a:r>
              <a:rPr lang="en-US" dirty="0"/>
              <a:t>enclosed in an envelope </a:t>
            </a:r>
            <a:r>
              <a:rPr lang="en-US" b="1" dirty="0">
                <a:highlight>
                  <a:srgbClr val="FFFF00"/>
                </a:highlight>
              </a:rPr>
              <a:t>provided by HBV </a:t>
            </a:r>
            <a:r>
              <a:rPr lang="en-US" dirty="0"/>
              <a:t>(with HBsAg). </a:t>
            </a:r>
          </a:p>
          <a:p>
            <a:r>
              <a:rPr lang="en-US" dirty="0"/>
              <a:t>8 genotypes. </a:t>
            </a:r>
          </a:p>
          <a:p>
            <a:r>
              <a:rPr lang="en-US" dirty="0"/>
              <a:t>Most patients with delta antigen in the liver have anti-delta antibodies in their serum. </a:t>
            </a:r>
          </a:p>
          <a:p>
            <a:r>
              <a:rPr lang="en-US" dirty="0"/>
              <a:t>HDV superinfection usually results in the suppression of HBV replication by mechanisms as yet unknown (HBsAg and HBV DNA levels drop).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8155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D976-63EF-114E-8FBA-55174B8B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51CF-4A7C-A242-9A28-25471C72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is thought that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5% of chronic HBV carriers worldwide may be infected with HDV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However, the prevalence of HDV in HBV carriers varies around the world—it is endemic in Mediterranean countries (around 10% in Italy) and the Far East (90% in the Pacific islands, 5% in Japan), but largely confined to at-risk groups in other Western countries. </a:t>
            </a:r>
          </a:p>
          <a:p>
            <a:pPr lvl="1"/>
            <a:r>
              <a:rPr lang="en-US" dirty="0"/>
              <a:t>There is a higher incidence of HDV infection </a:t>
            </a:r>
            <a:r>
              <a:rPr lang="en-US" dirty="0">
                <a:highlight>
                  <a:srgbClr val="FFFF00"/>
                </a:highlight>
              </a:rPr>
              <a:t>in HBsAg-positive </a:t>
            </a:r>
            <a:r>
              <a:rPr lang="en-US" dirty="0"/>
              <a:t>patients with acute and chronic hepatitis, compared with asymptomatic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9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7821-7F2A-0D45-BEC7-824B3D6E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6890-5968-AF4D-BE22-22BC81A3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7833"/>
            <a:ext cx="10178322" cy="4251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 Symptoms range from </a:t>
            </a:r>
            <a:r>
              <a:rPr lang="en-US" dirty="0">
                <a:highlight>
                  <a:srgbClr val="FFFF00"/>
                </a:highlight>
              </a:rPr>
              <a:t>asymptomatic to fulminant liver failure </a:t>
            </a:r>
            <a:r>
              <a:rPr lang="en-US" dirty="0"/>
              <a:t>(rare,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still ten times commoner than in other viral hepatitis</a:t>
            </a:r>
            <a:r>
              <a:rPr lang="en-US" dirty="0"/>
              <a:t>). </a:t>
            </a:r>
          </a:p>
          <a:p>
            <a:r>
              <a:rPr lang="en-US" dirty="0"/>
              <a:t>Clinical features seem to cluster in geographical areas that may relate to the prevailing genotype in that area,  Western countries see higher rates of </a:t>
            </a:r>
            <a:r>
              <a:rPr lang="en-US" dirty="0">
                <a:highlight>
                  <a:srgbClr val="FFFF00"/>
                </a:highlight>
              </a:rPr>
              <a:t>fulminant disease that may relate to genotype 1(which is </a:t>
            </a:r>
            <a:r>
              <a:rPr lang="en-US" dirty="0" err="1">
                <a:highlight>
                  <a:srgbClr val="FFFF00"/>
                </a:highlight>
              </a:rPr>
              <a:t>dominat</a:t>
            </a:r>
            <a:r>
              <a:rPr lang="en-US" dirty="0">
                <a:highlight>
                  <a:srgbClr val="FFFF00"/>
                </a:highlight>
              </a:rPr>
              <a:t> in these areas) </a:t>
            </a:r>
          </a:p>
          <a:p>
            <a:r>
              <a:rPr lang="en-US" dirty="0"/>
              <a:t>Simultaneous co-infection with HBV/HDV—causes acute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hepatitis indistinguishable from classical acute hepatitis B </a:t>
            </a:r>
            <a:r>
              <a:rPr lang="en-US" dirty="0"/>
              <a:t>(maybe with higher rates of liver failure, </a:t>
            </a:r>
            <a:r>
              <a:rPr lang="en-US" dirty="0" err="1"/>
              <a:t>esp</a:t>
            </a:r>
            <a:r>
              <a:rPr lang="en-US" dirty="0"/>
              <a:t> in IV drug abusers). </a:t>
            </a:r>
          </a:p>
          <a:p>
            <a:r>
              <a:rPr lang="en-US" dirty="0"/>
              <a:t>5% of people develop chronic HDV. </a:t>
            </a:r>
          </a:p>
          <a:p>
            <a:r>
              <a:rPr lang="en-US" dirty="0"/>
              <a:t>HDV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superinfection of a carrier of HBV—may cause liver flare </a:t>
            </a:r>
            <a:r>
              <a:rPr lang="en-US" dirty="0"/>
              <a:t>(</a:t>
            </a:r>
            <a:r>
              <a:rPr lang="en-US" u="sng" dirty="0"/>
              <a:t>may present as severe acute hepatitis if HBV is undiagnosed</a:t>
            </a:r>
            <a:r>
              <a:rPr lang="en-US" dirty="0"/>
              <a:t>).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up to 80% of people become chronically infected</a:t>
            </a:r>
            <a:r>
              <a:rPr lang="en-US" dirty="0"/>
              <a:t>. 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longer term, HDV seems to exacerbate the pre-existing liver disease due to HBV, </a:t>
            </a:r>
            <a:r>
              <a:rPr lang="en-US" dirty="0"/>
              <a:t>with potentially rapid progression of cirrhosis (within 2 years).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8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56F0-C355-2D4F-BB19-9D704701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95A-EDD0-5A47-8290-43BE76718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Hepatitis E virus (HEV) is transmitted </a:t>
            </a:r>
            <a:r>
              <a:rPr lang="en-US" dirty="0" err="1"/>
              <a:t>feco</a:t>
            </a:r>
            <a:r>
              <a:rPr lang="en-US" dirty="0"/>
              <a:t> oral route</a:t>
            </a:r>
          </a:p>
          <a:p>
            <a:r>
              <a:rPr lang="en-US" dirty="0"/>
              <a:t>A member of the family </a:t>
            </a:r>
            <a:r>
              <a:rPr lang="en-US" i="1" dirty="0" err="1"/>
              <a:t>Hepeviridae</a:t>
            </a:r>
            <a:r>
              <a:rPr lang="en-US" dirty="0"/>
              <a:t>. </a:t>
            </a:r>
          </a:p>
          <a:p>
            <a:r>
              <a:rPr lang="en-US" dirty="0"/>
              <a:t>It is the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commonest cause of acute hepatitis in certain parts of Asia (prevention for travelers)</a:t>
            </a:r>
            <a:r>
              <a:rPr lang="en-US" dirty="0"/>
              <a:t>. </a:t>
            </a:r>
          </a:p>
          <a:p>
            <a:r>
              <a:rPr lang="en-US" dirty="0"/>
              <a:t>Infection with hepatitis E may be asymptomatic or range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severity from mild to fulminant hepatitis</a:t>
            </a:r>
          </a:p>
          <a:p>
            <a:r>
              <a:rPr lang="en-US" dirty="0"/>
              <a:t>Fulminant disease is more common in pregnant women and elder men.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52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39A3-6C63-144A-AFE0-22B85045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virus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6A69-AAE1-3447-92BC-B335CD98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icosahedral, non-enveloped </a:t>
            </a:r>
            <a:r>
              <a:rPr lang="en-US" dirty="0" err="1"/>
              <a:t>ssRNA</a:t>
            </a:r>
            <a:r>
              <a:rPr lang="en-US" dirty="0"/>
              <a:t> virus (30–32nm in diameter). </a:t>
            </a:r>
          </a:p>
          <a:p>
            <a:r>
              <a:rPr lang="en-US" dirty="0"/>
              <a:t>The genome is 7.2kb in length, encoding three ORFs—ORF1 encodes </a:t>
            </a:r>
          </a:p>
          <a:p>
            <a:r>
              <a:rPr lang="en-US" dirty="0"/>
              <a:t>non-structural proteins; ORF2 encodes the capsid; ORF3 encodes an </a:t>
            </a:r>
          </a:p>
          <a:p>
            <a:r>
              <a:rPr lang="en-US" dirty="0"/>
              <a:t>immunogenic protein of unknown function. </a:t>
            </a:r>
          </a:p>
          <a:p>
            <a:r>
              <a:rPr lang="en-US" dirty="0"/>
              <a:t>There are four genotypes—1 and 2 appear to be confined to humans; </a:t>
            </a:r>
          </a:p>
          <a:p>
            <a:r>
              <a:rPr lang="en-US" dirty="0"/>
              <a:t>3 and 4 infect humans and animals (pigs in the case of 3). </a:t>
            </a:r>
          </a:p>
          <a:p>
            <a:r>
              <a:rPr lang="en-US" dirty="0"/>
              <a:t>Genotype 3 may cause milder disease.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7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58FA-0261-5D41-8875-F5B96440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ACAB2-F062-2548-A70C-9D5D476A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7109"/>
            <a:ext cx="10178322" cy="440248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Epidemiology similar to HAV</a:t>
            </a:r>
          </a:p>
          <a:p>
            <a:pPr lvl="1"/>
            <a:r>
              <a:rPr lang="en-US" dirty="0"/>
              <a:t>Highest incidence is in Africa, Asia, Central America, and the Middle East, and rising in the west.</a:t>
            </a:r>
          </a:p>
          <a:p>
            <a:pPr lvl="1"/>
            <a:r>
              <a:rPr lang="en-US" dirty="0"/>
              <a:t>HEV has a wide host range and has been shown experimentally to infect New and Old World monkeys, swine, rodents, and sheep</a:t>
            </a:r>
          </a:p>
          <a:p>
            <a:pPr lvl="1"/>
            <a:r>
              <a:rPr lang="en-US" dirty="0"/>
              <a:t>Transmission: Many epidemics of HEV have been </a:t>
            </a:r>
            <a:r>
              <a:rPr lang="en-US" dirty="0">
                <a:highlight>
                  <a:srgbClr val="FFFF00"/>
                </a:highlight>
              </a:rPr>
              <a:t>waterborne(contaminated water)</a:t>
            </a:r>
            <a:r>
              <a:rPr lang="en-US" dirty="0"/>
              <a:t>, some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food-borne (maybe undercooked meats)</a:t>
            </a:r>
            <a:r>
              <a:rPr lang="en-US" dirty="0"/>
              <a:t>, and infection may follow blood transfusion in endemic areas. </a:t>
            </a:r>
          </a:p>
          <a:p>
            <a:pPr lvl="1"/>
            <a:r>
              <a:rPr lang="en-US" dirty="0"/>
              <a:t>Transmission from animal (esp. swine) may occur (high seroprevalence amongst those with occupational exposure to animals). Person-to-person transmission (e.g. within a household) seems to be uncommon.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Perinatal transmission has been reported, and severe neonatal disease can occur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Seroprevalence—the presence of anti-HEV antibodies is 15–60% in endemic countries, and higher than expected in non-endemic regions (overall </a:t>
            </a:r>
            <a:r>
              <a:rPr lang="en-US" dirty="0" err="1"/>
              <a:t>uS</a:t>
            </a:r>
            <a:r>
              <a:rPr lang="en-US" dirty="0"/>
              <a:t> rate reported at 21%, higher in those consuming organ meat). </a:t>
            </a:r>
          </a:p>
          <a:p>
            <a:pPr lvl="1"/>
            <a:r>
              <a:rPr lang="en-US" dirty="0"/>
              <a:t>In the US,UK most cases are due to genotype 3 (may not have clinical manifestations).</a:t>
            </a:r>
          </a:p>
          <a:p>
            <a:pPr lvl="1"/>
            <a:r>
              <a:rPr lang="en-US" dirty="0"/>
              <a:t>Peak incidence in 15–35 year </a:t>
            </a:r>
            <a:r>
              <a:rPr lang="en-US" dirty="0" err="1"/>
              <a:t>olds</a:t>
            </a:r>
            <a:r>
              <a:rPr lang="en-US" dirty="0"/>
              <a:t> (males&gt;females) low in infants and children.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3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D4B0-6E27-4D42-9538-4D54F9BE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A9EB-7148-4B43-BBCE-6CE8A290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Maybe asymptomatic or range in severity from mild to fulminant hepatitis. </a:t>
            </a:r>
          </a:p>
          <a:p>
            <a:r>
              <a:rPr lang="en-US" dirty="0"/>
              <a:t>Acute cases of HEV are clinically indistinguishable from other viral hepatitis (more severe than HAV) </a:t>
            </a:r>
          </a:p>
          <a:p>
            <a:r>
              <a:rPr lang="en-US" dirty="0"/>
              <a:t>Symptoms: fever, nausea, vomiting, jaundice, and abdominal tenderness. Cholestasis may be prolonged; arthralgia and urticarial rash may occur. </a:t>
            </a:r>
          </a:p>
          <a:p>
            <a:r>
              <a:rPr lang="en-US" dirty="0"/>
              <a:t>Fulminant hepatitis is </a:t>
            </a:r>
            <a:r>
              <a:rPr lang="en-US" dirty="0">
                <a:highlight>
                  <a:srgbClr val="FFFF00"/>
                </a:highlight>
              </a:rPr>
              <a:t>commoner in the third trimester of pregnancy and older men</a:t>
            </a:r>
            <a:r>
              <a:rPr lang="en-US" dirty="0"/>
              <a:t>, and carries a </a:t>
            </a:r>
            <a:r>
              <a:rPr lang="en-US" dirty="0">
                <a:highlight>
                  <a:srgbClr val="FFFF00"/>
                </a:highlight>
              </a:rPr>
              <a:t>high mortality (up to 20%)</a:t>
            </a:r>
            <a:r>
              <a:rPr lang="en-US" dirty="0"/>
              <a:t> this accounts for the overall fatality rate of 0.5–3%</a:t>
            </a:r>
          </a:p>
          <a:p>
            <a:r>
              <a:rPr lang="en-US" dirty="0"/>
              <a:t>Outcome can be poor in those with chronic liver disease. </a:t>
            </a:r>
          </a:p>
          <a:p>
            <a:r>
              <a:rPr lang="en-US" dirty="0"/>
              <a:t>Chronic HEV infection occurs amongst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organ transplant recipients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9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5E7D-2C49-6A4D-8796-D46140BE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DCE6-9041-E945-9EE1-2AF8B152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7399"/>
            <a:ext cx="10178322" cy="4342194"/>
          </a:xfrm>
        </p:spPr>
        <p:txBody>
          <a:bodyPr>
            <a:normAutofit/>
          </a:bodyPr>
          <a:lstStyle/>
          <a:p>
            <a:r>
              <a:rPr lang="en-US" dirty="0"/>
              <a:t>HAV has a </a:t>
            </a:r>
            <a:r>
              <a:rPr lang="en-US" dirty="0">
                <a:highlight>
                  <a:srgbClr val="FFFF00"/>
                </a:highlight>
              </a:rPr>
              <a:t>worldwide distribution </a:t>
            </a:r>
            <a:r>
              <a:rPr lang="en-US" dirty="0"/>
              <a:t>and is </a:t>
            </a:r>
            <a:r>
              <a:rPr lang="en-US" dirty="0">
                <a:highlight>
                  <a:srgbClr val="FFFF00"/>
                </a:highlight>
              </a:rPr>
              <a:t>associated with overcrowding and poor sanitation</a:t>
            </a:r>
            <a:r>
              <a:rPr lang="en-US" dirty="0"/>
              <a:t>, and is endemic in the developing world where it is an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infection of childhood</a:t>
            </a:r>
            <a:r>
              <a:rPr lang="en-US" dirty="0"/>
              <a:t>. </a:t>
            </a:r>
          </a:p>
          <a:p>
            <a:r>
              <a:rPr lang="en-US" dirty="0"/>
              <a:t>Improved hygiene caused reduction in the incidence in children but causes greater susceptibility in adults. </a:t>
            </a:r>
          </a:p>
          <a:p>
            <a:r>
              <a:rPr lang="en-US" dirty="0"/>
              <a:t>Main risk groups: occur among </a:t>
            </a:r>
            <a:r>
              <a:rPr lang="en-US" dirty="0">
                <a:highlight>
                  <a:srgbClr val="FFFF00"/>
                </a:highlight>
              </a:rPr>
              <a:t>homosexuals, IV abusers, and homeless people</a:t>
            </a:r>
            <a:r>
              <a:rPr lang="en-US" dirty="0"/>
              <a:t>. </a:t>
            </a:r>
          </a:p>
          <a:p>
            <a:r>
              <a:rPr lang="en-US" dirty="0"/>
              <a:t>Other risk groups : children and staff 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childcare facilities</a:t>
            </a:r>
            <a:r>
              <a:rPr lang="en-US" dirty="0"/>
              <a:t>, patients and staff 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mental health institutions</a:t>
            </a:r>
            <a:r>
              <a:rPr lang="en-US" dirty="0"/>
              <a:t>, and travelers to endemic areas (Indian subcontinent, Far East, Eastern Europe)</a:t>
            </a:r>
          </a:p>
          <a:p>
            <a:r>
              <a:rPr lang="en-US" dirty="0"/>
              <a:t>Transmission is </a:t>
            </a:r>
            <a:r>
              <a:rPr lang="en-US" dirty="0" err="1"/>
              <a:t>faeco</a:t>
            </a:r>
            <a:r>
              <a:rPr lang="en-US" dirty="0"/>
              <a:t>–oral, </a:t>
            </a:r>
            <a:r>
              <a:rPr lang="en-US" dirty="0">
                <a:sym typeface="Wingdings" pitchFamily="2" charset="2"/>
              </a:rPr>
              <a:t>c</a:t>
            </a:r>
            <a:r>
              <a:rPr lang="en-US" dirty="0"/>
              <a:t>ommunity outbreaks have occurred as a result of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water or food contamination. 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98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2184-275F-3345-BE07-B9025543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19F0-EEDC-C442-BB6D-87FB8CE5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Serology</a:t>
            </a:r>
          </a:p>
          <a:p>
            <a:r>
              <a:rPr lang="en-US" dirty="0"/>
              <a:t>Anti-HEV IgM can be detected in up to 90% of cases 1–4 weeks after acute infection, usually within the same period as symptoms occur. </a:t>
            </a:r>
          </a:p>
          <a:p>
            <a:r>
              <a:rPr lang="en-US" dirty="0"/>
              <a:t>By 3 months, anti-HEV IgM is only detectable in 50% of patients. </a:t>
            </a:r>
          </a:p>
          <a:p>
            <a:r>
              <a:rPr lang="en-US" dirty="0"/>
              <a:t>Anti-HEV IgG is detectable 2–4 weeks after onset of symptoms (one high titer or rising current titer suggest infection). </a:t>
            </a:r>
          </a:p>
          <a:p>
            <a:r>
              <a:rPr lang="en-US" b="1" dirty="0"/>
              <a:t>PCR</a:t>
            </a:r>
          </a:p>
          <a:p>
            <a:r>
              <a:rPr lang="en-US" dirty="0"/>
              <a:t>HEV is detectable by </a:t>
            </a:r>
            <a:r>
              <a:rPr lang="en-US" dirty="0">
                <a:highlight>
                  <a:srgbClr val="FFFF00"/>
                </a:highlight>
              </a:rPr>
              <a:t>RT-PCR in blood and stool (viremia is short but may last </a:t>
            </a:r>
            <a:r>
              <a:rPr lang="en-US" dirty="0" err="1">
                <a:highlight>
                  <a:srgbClr val="FFFF00"/>
                </a:highlight>
              </a:rPr>
              <a:t>upt</a:t>
            </a:r>
            <a:r>
              <a:rPr lang="en-US" dirty="0">
                <a:highlight>
                  <a:srgbClr val="FFFF00"/>
                </a:highlight>
              </a:rPr>
              <a:t> o 4 months in some patients)</a:t>
            </a:r>
            <a:r>
              <a:rPr lang="en-US" dirty="0"/>
              <a:t> </a:t>
            </a:r>
          </a:p>
          <a:p>
            <a:r>
              <a:rPr lang="en-US" dirty="0"/>
              <a:t>In stool, it appears around 1 week before illness onset, remaining until 2 weeks after.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5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0F3B-B387-D048-8303-4C550350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7FCE-7EB1-3E45-8FBE-52464DD3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Supportive. </a:t>
            </a:r>
          </a:p>
          <a:p>
            <a:endParaRPr lang="en-US" dirty="0"/>
          </a:p>
          <a:p>
            <a:r>
              <a:rPr lang="en-US" dirty="0"/>
              <a:t>Transplant for liver failure</a:t>
            </a:r>
          </a:p>
          <a:p>
            <a:endParaRPr lang="en-US" dirty="0"/>
          </a:p>
          <a:p>
            <a:r>
              <a:rPr lang="en-US" dirty="0"/>
              <a:t>Reductions in immunosuppressive therapy can help chronically infected patients. </a:t>
            </a:r>
          </a:p>
        </p:txBody>
      </p:sp>
    </p:spTree>
    <p:extLst>
      <p:ext uri="{BB962C8B-B14F-4D97-AF65-F5344CB8AC3E}">
        <p14:creationId xmlns:p14="http://schemas.microsoft.com/office/powerpoint/2010/main" val="3126728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7A7E-F44F-9F43-A49F-8D688624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of viral hepatitis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75AB-0D11-3442-9B89-4F1F6B1B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First, diagnose HBV—HDV cannot exist without it. Consider HDV in those with acute HBV if they have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HDV risk factors </a:t>
            </a:r>
            <a:r>
              <a:rPr lang="en-US" dirty="0"/>
              <a:t>or experience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particularly severe hepatitis</a:t>
            </a:r>
            <a:r>
              <a:rPr lang="en-US" dirty="0"/>
              <a:t>, and in those with established HBV with severe liver flare.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HDV antibodies—appear late (4 weeks) </a:t>
            </a:r>
            <a:r>
              <a:rPr lang="en-US" dirty="0">
                <a:highlight>
                  <a:srgbClr val="FFFF00"/>
                </a:highlight>
              </a:rPr>
              <a:t>and may vanish after resolution </a:t>
            </a:r>
            <a:r>
              <a:rPr lang="en-US" dirty="0"/>
              <a:t>of acute infection. </a:t>
            </a:r>
          </a:p>
          <a:p>
            <a:pPr lvl="1"/>
            <a:r>
              <a:rPr lang="en-US" dirty="0"/>
              <a:t>Present in high titers in chronic infection. </a:t>
            </a:r>
          </a:p>
          <a:p>
            <a:pPr lvl="1"/>
            <a:r>
              <a:rPr lang="en-US" dirty="0"/>
              <a:t>HDV RNA—can be detected in serum by hybridization or RT-PCR assays. </a:t>
            </a:r>
          </a:p>
          <a:p>
            <a:pPr lvl="1"/>
            <a:r>
              <a:rPr lang="en-US" dirty="0"/>
              <a:t>Differentiating between HBV/HDV co-infection and HDV superinfection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relies on the detection of high levels of IgM anti-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HBc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(in those co-infected).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09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CC4B-46BA-CC42-A5CE-E14A0EB8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ABE9-BC0A-B842-8766-C72579F9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no clinical features that distinguish the various causes. </a:t>
            </a:r>
          </a:p>
          <a:p>
            <a:r>
              <a:rPr lang="en-US" dirty="0"/>
              <a:t>Acute viral hepatitis can be divided into four clinical stages:</a:t>
            </a:r>
          </a:p>
          <a:p>
            <a:pPr marL="0" indent="0">
              <a:buNone/>
            </a:pPr>
            <a:r>
              <a:rPr lang="en-US" dirty="0"/>
              <a:t> incubation period, pre-icteric phase, icteric phase, and convalescence. </a:t>
            </a:r>
          </a:p>
          <a:p>
            <a:r>
              <a:rPr lang="en-US" dirty="0"/>
              <a:t>Clinical features may range from</a:t>
            </a:r>
          </a:p>
          <a:p>
            <a:pPr marL="0" indent="0">
              <a:buNone/>
            </a:pPr>
            <a:r>
              <a:rPr lang="en-US" dirty="0"/>
              <a:t> asymptomatic disease to anorexia, malaise, abdominal pain, and jaundice to fulminant hepatic failure. </a:t>
            </a:r>
          </a:p>
          <a:p>
            <a:r>
              <a:rPr lang="en-US" dirty="0"/>
              <a:t>hepatitis B and C may cause immune complex-mediated diseases, e.g. serum sickness, polyarteritis nodosa (</a:t>
            </a:r>
            <a:r>
              <a:rPr lang="en-US" dirty="0" err="1"/>
              <a:t>hBV</a:t>
            </a:r>
            <a:r>
              <a:rPr lang="en-US" dirty="0"/>
              <a:t>), glomerulonephritis, mixed </a:t>
            </a:r>
            <a:r>
              <a:rPr lang="en-US" dirty="0" err="1"/>
              <a:t>cryoglobulinaemia</a:t>
            </a:r>
            <a:r>
              <a:rPr lang="en-US" dirty="0"/>
              <a:t>. </a:t>
            </a:r>
          </a:p>
          <a:p>
            <a:r>
              <a:rPr lang="en-US" dirty="0"/>
              <a:t>Fulminant viral hepatitis, characterized by liver failure and hepatic encephalopathy, occurs within 8 weeks after onset of symptoms.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7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DD2A-D64F-3C43-BF92-A92B9229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11DE-1563-FA43-8868-891AD084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routine blood tests—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AST and ALT are usually very high, with bilirubin levels variably increased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prolonged PT is rare and suggests severe hepatic necrosis. </a:t>
            </a:r>
          </a:p>
          <a:p>
            <a:pPr lvl="1"/>
            <a:r>
              <a:rPr lang="en-US" dirty="0"/>
              <a:t>Serology—anti-</a:t>
            </a:r>
            <a:r>
              <a:rPr lang="en-US" dirty="0" err="1"/>
              <a:t>hAV</a:t>
            </a:r>
            <a:r>
              <a:rPr lang="en-US" dirty="0"/>
              <a:t> IgM, </a:t>
            </a:r>
            <a:r>
              <a:rPr lang="en-US" dirty="0" err="1"/>
              <a:t>hBsAg</a:t>
            </a:r>
            <a:r>
              <a:rPr lang="en-US" dirty="0"/>
              <a:t> and anti-</a:t>
            </a:r>
            <a:r>
              <a:rPr lang="en-US" dirty="0" err="1"/>
              <a:t>hBc</a:t>
            </a:r>
            <a:r>
              <a:rPr lang="en-US" dirty="0"/>
              <a:t> IgM, and anti-</a:t>
            </a:r>
            <a:r>
              <a:rPr lang="en-US" dirty="0" err="1"/>
              <a:t>hCV</a:t>
            </a:r>
            <a:r>
              <a:rPr lang="en-US" dirty="0"/>
              <a:t> should be performed initially (see next slide). </a:t>
            </a:r>
          </a:p>
          <a:p>
            <a:pPr lvl="1"/>
            <a:r>
              <a:rPr lang="en-US" dirty="0"/>
              <a:t>If these are negative, other diagnoses should be considered. </a:t>
            </a:r>
          </a:p>
          <a:p>
            <a:pPr lvl="1"/>
            <a:r>
              <a:rPr lang="en-US" dirty="0"/>
              <a:t>Liver ultrasound is usually normal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acute </a:t>
            </a:r>
            <a:r>
              <a:rPr lang="en-US" dirty="0"/>
              <a:t>viral hepatitis. </a:t>
            </a:r>
          </a:p>
          <a:p>
            <a:pPr lvl="1"/>
            <a:r>
              <a:rPr lang="en-US" dirty="0"/>
              <a:t>Other abnormalities such as hepatic lesions, cirrhosis, portal hypertension, or ascites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suggest alternative diagnoses. </a:t>
            </a:r>
          </a:p>
          <a:p>
            <a:pPr lvl="1"/>
            <a:r>
              <a:rPr lang="en-US" dirty="0"/>
              <a:t>Liver biopsy may be performed to establish the diagnosis in acute hepatitis with negative serology.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38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F91A-0061-6540-9186-33A73BDA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CB56-9297-214F-88CF-47E67A1C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1491F-4955-2E4B-8163-172D6D1A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19934"/>
            <a:ext cx="5734050" cy="63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1C5E-17E5-F84A-B706-83E90374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0CD3-3B66-9F41-A93B-616F481B0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9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56AD-F1E4-D346-9FEE-ADAE45DC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F205-5D5F-244C-83A3-B6896E9F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no specific clinical features, and many patients remain asymptomatic, until they develop end-stage liver disease. </a:t>
            </a:r>
          </a:p>
          <a:p>
            <a:r>
              <a:rPr lang="en-US" dirty="0"/>
              <a:t>Non-specific features (e.g. fatigue and right upper quadrant discomfort) are common.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Symptoms</a:t>
            </a:r>
            <a:r>
              <a:rPr lang="en-US" dirty="0"/>
              <a:t>, such as jaundice, weight loss, abdominal distension, or confusion, suggest decompensation. </a:t>
            </a:r>
          </a:p>
          <a:p>
            <a:r>
              <a:rPr lang="en-US" dirty="0"/>
              <a:t>Examination may show </a:t>
            </a:r>
            <a:r>
              <a:rPr lang="en-US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signs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of chronic liver disease </a:t>
            </a:r>
            <a:r>
              <a:rPr lang="en-US" dirty="0"/>
              <a:t>(e.g. palmar erythema, </a:t>
            </a:r>
            <a:r>
              <a:rPr lang="en-US" dirty="0" err="1"/>
              <a:t>Dupuytren’s</a:t>
            </a:r>
            <a:r>
              <a:rPr lang="en-US" dirty="0"/>
              <a:t> contractures, jaundice, spider </a:t>
            </a:r>
            <a:r>
              <a:rPr lang="en-US" dirty="0" err="1"/>
              <a:t>naevi</a:t>
            </a:r>
            <a:r>
              <a:rPr lang="en-US" dirty="0"/>
              <a:t>, hepatosplenomegaly, caput medusae, ascites). </a:t>
            </a:r>
          </a:p>
          <a:p>
            <a:r>
              <a:rPr lang="en-US" dirty="0"/>
              <a:t>Clinical features of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hepatic encephalopathy </a:t>
            </a:r>
            <a:r>
              <a:rPr lang="en-US" dirty="0"/>
              <a:t>include confusion, drowsiness, asterixis, ophthalmoplegia, and ataxia.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999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9973-D0B4-BF4E-927D-E1BAA6EE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B804-A9F6-1F40-8EE7-19684A05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Incubation period of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 weeks</a:t>
            </a:r>
            <a:br>
              <a:rPr lang="en-US" dirty="0"/>
            </a:br>
            <a:r>
              <a:rPr lang="en-US" dirty="0"/>
              <a:t>• </a:t>
            </a:r>
            <a:r>
              <a:rPr lang="en-US" i="1" dirty="0">
                <a:highlight>
                  <a:srgbClr val="FFFF00"/>
                </a:highlight>
              </a:rPr>
              <a:t>Subclinical infection</a:t>
            </a:r>
            <a:r>
              <a:rPr lang="en-US" dirty="0">
                <a:highlight>
                  <a:srgbClr val="FFFF00"/>
                </a:highlight>
              </a:rPr>
              <a:t>—common in children (&gt;90% if &lt;5 years of age)</a:t>
            </a:r>
            <a:r>
              <a:rPr lang="en-US" dirty="0"/>
              <a:t>. </a:t>
            </a:r>
          </a:p>
          <a:p>
            <a:r>
              <a:rPr lang="en-US" i="1" dirty="0"/>
              <a:t>Acute hepatitis</a:t>
            </a:r>
            <a:r>
              <a:rPr lang="en-US" dirty="0"/>
              <a:t>—</a:t>
            </a:r>
            <a:r>
              <a:rPr lang="en-US" dirty="0">
                <a:highlight>
                  <a:srgbClr val="FFFF00"/>
                </a:highlight>
              </a:rPr>
              <a:t>this occurs more frequently with increasing age</a:t>
            </a:r>
            <a:r>
              <a:rPr lang="en-US" dirty="0"/>
              <a:t>. </a:t>
            </a:r>
          </a:p>
          <a:p>
            <a:r>
              <a:rPr lang="en-US" dirty="0"/>
              <a:t>An abrupt prodrome of </a:t>
            </a:r>
            <a:r>
              <a:rPr lang="en-US" dirty="0">
                <a:highlight>
                  <a:srgbClr val="FFFF00"/>
                </a:highlight>
              </a:rPr>
              <a:t>fever, headache, malaise, anorexia, vomiting, and right upper quadrant pain </a:t>
            </a:r>
            <a:r>
              <a:rPr lang="en-US" dirty="0"/>
              <a:t>is followed &lt;7 days 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by dark urine, pruritus, and pale stools</a:t>
            </a:r>
            <a:r>
              <a:rPr lang="en-US" dirty="0"/>
              <a:t>. Occasionally,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diarrhoea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cough, coryzal symptoms, or arthralgia may occur (commoner in children). </a:t>
            </a:r>
          </a:p>
          <a:p>
            <a:r>
              <a:rPr lang="en-US" dirty="0"/>
              <a:t>Physical findings: jaundice, hepatomegaly, splenomegaly (5–15%).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People feel better once jaundice appears, which peaks within 14 days. </a:t>
            </a:r>
          </a:p>
          <a:p>
            <a:r>
              <a:rPr lang="en-US" i="1" dirty="0"/>
              <a:t>Complications</a:t>
            </a:r>
            <a:r>
              <a:rPr lang="en-US" dirty="0"/>
              <a:t>—</a:t>
            </a:r>
            <a:r>
              <a:rPr lang="en-US" dirty="0">
                <a:highlight>
                  <a:srgbClr val="FFFF00"/>
                </a:highlight>
              </a:rPr>
              <a:t>include prolonged cholestasis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relapsing disease, fulminant hepatitis </a:t>
            </a:r>
            <a:r>
              <a:rPr lang="en-US" dirty="0"/>
              <a:t>(rare, commoner in older patients), extrahepatic disease, and triggering of autoimmune chronic active hepatitis.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1878D-C8E2-F94D-9731-8BC6DABC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be inactivated by boiling for 1 minute, UV light, chlorine, formaldehyde</a:t>
            </a:r>
          </a:p>
          <a:p>
            <a:r>
              <a:rPr lang="en-US" dirty="0"/>
              <a:t>One serotype (for diagnostic purposes)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Replication limited to liver, but its present in liver, bile, STOOL, BLOOD during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preicteric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phase and incubation period</a:t>
            </a:r>
          </a:p>
          <a:p>
            <a:r>
              <a:rPr lang="en-US" dirty="0"/>
              <a:t>Once jaundice is </a:t>
            </a:r>
            <a:r>
              <a:rPr lang="en-US" dirty="0">
                <a:highlight>
                  <a:srgbClr val="FFFF00"/>
                </a:highlight>
              </a:rPr>
              <a:t>apparent infectivity in stool and blood is diminished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Anti HAV (IgM) antibodies can be detected during acute</a:t>
            </a:r>
            <a:r>
              <a:rPr lang="en-US" dirty="0"/>
              <a:t> illness while stool shedding is still present and ALT is high</a:t>
            </a:r>
          </a:p>
          <a:p>
            <a:r>
              <a:rPr lang="en-US" dirty="0"/>
              <a:t>These ABs can persist for several months, after convalescence IgG becomes predominant (thus diagnosis is during acute illness)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IgG Abs provide lifelong immunity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D9A98F-C79D-CF42-B49A-50E33942EDDB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Diagnosis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0A9E-59BD-7F47-9652-1440DCB1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40CF-20CE-8543-9825-64CCD771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LFTs are elevated, with very high aspartate transaminase (AST) and ALT levels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Bilirubin and ALP are usually only mildly elevated. </a:t>
            </a:r>
          </a:p>
          <a:p>
            <a:pPr lvl="1"/>
            <a:r>
              <a:rPr lang="en-US" dirty="0"/>
              <a:t>Serology—</a:t>
            </a:r>
            <a:r>
              <a:rPr lang="en-US" dirty="0">
                <a:highlight>
                  <a:srgbClr val="FFFF00"/>
                </a:highlight>
              </a:rPr>
              <a:t>detection of anti-HAV IgM </a:t>
            </a:r>
            <a:r>
              <a:rPr lang="en-US" dirty="0"/>
              <a:t>confirms the diagnosis and </a:t>
            </a:r>
            <a:r>
              <a:rPr lang="en-US" dirty="0">
                <a:highlight>
                  <a:srgbClr val="FFFF00"/>
                </a:highlight>
              </a:rPr>
              <a:t>remains positive for 3–6 months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It is present at the onset of symptoms. </a:t>
            </a:r>
          </a:p>
          <a:p>
            <a:pPr lvl="1"/>
            <a:r>
              <a:rPr lang="en-US" dirty="0"/>
              <a:t>Anti-HAV IgG becomes positive at 2–3 months and persists for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377C-839D-B542-BDDD-10B1C842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9D42E-F607-464A-BECB-8B30AC106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25488"/>
            <a:ext cx="9926782" cy="6059722"/>
          </a:xfrm>
        </p:spPr>
      </p:pic>
    </p:spTree>
    <p:extLst>
      <p:ext uri="{BB962C8B-B14F-4D97-AF65-F5344CB8AC3E}">
        <p14:creationId xmlns:p14="http://schemas.microsoft.com/office/powerpoint/2010/main" val="235741681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2CE63C8C1DD47BCF63AF4EE7FBC52" ma:contentTypeVersion="2" ma:contentTypeDescription="Create a new document." ma:contentTypeScope="" ma:versionID="4153b7e532d1371a373cd937f92bfec2">
  <xsd:schema xmlns:xsd="http://www.w3.org/2001/XMLSchema" xmlns:xs="http://www.w3.org/2001/XMLSchema" xmlns:p="http://schemas.microsoft.com/office/2006/metadata/properties" xmlns:ns2="dd085642-b79c-44e7-a230-2259e40b65db" targetNamespace="http://schemas.microsoft.com/office/2006/metadata/properties" ma:root="true" ma:fieldsID="0f111b3c545298079c9d071cd28b75ed" ns2:_="">
    <xsd:import namespace="dd085642-b79c-44e7-a230-2259e40b6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85642-b79c-44e7-a230-2259e40b6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60A96C-2389-4C72-B160-D682C7E1292A}"/>
</file>

<file path=customXml/itemProps2.xml><?xml version="1.0" encoding="utf-8"?>
<ds:datastoreItem xmlns:ds="http://schemas.openxmlformats.org/officeDocument/2006/customXml" ds:itemID="{2D394CB2-9D0B-4AAC-8761-858C7E63973C}"/>
</file>

<file path=customXml/itemProps3.xml><?xml version="1.0" encoding="utf-8"?>
<ds:datastoreItem xmlns:ds="http://schemas.openxmlformats.org/officeDocument/2006/customXml" ds:itemID="{5F7657C3-937B-444A-8FE9-6A5015CFF3F9}"/>
</file>

<file path=docProps/app.xml><?xml version="1.0" encoding="utf-8"?>
<Properties xmlns="http://schemas.openxmlformats.org/officeDocument/2006/extended-properties" xmlns:vt="http://schemas.openxmlformats.org/officeDocument/2006/docPropsVTypes">
  <Template>{01532E0E-F9C0-F148-967F-D86CA4DAE441}tf10001071</Template>
  <TotalTime>4526</TotalTime>
  <Words>4589</Words>
  <Application>Microsoft Macintosh PowerPoint</Application>
  <PresentationFormat>Widescreen</PresentationFormat>
  <Paragraphs>321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Bembo</vt:lpstr>
      <vt:lpstr>Gill Sans MT</vt:lpstr>
      <vt:lpstr>Impact</vt:lpstr>
      <vt:lpstr>Badge</vt:lpstr>
      <vt:lpstr> viral Hepatitis</vt:lpstr>
      <vt:lpstr>Acute hepatitis  </vt:lpstr>
      <vt:lpstr>Causes</vt:lpstr>
      <vt:lpstr>Hepatitis A virus  </vt:lpstr>
      <vt:lpstr>Epidemiology  </vt:lpstr>
      <vt:lpstr>Clinical features  </vt:lpstr>
      <vt:lpstr>PowerPoint Presentation</vt:lpstr>
      <vt:lpstr>Diagnosis  </vt:lpstr>
      <vt:lpstr>PowerPoint Presentation</vt:lpstr>
      <vt:lpstr>Treatment  </vt:lpstr>
      <vt:lpstr>Prevention  </vt:lpstr>
      <vt:lpstr>HBV</vt:lpstr>
      <vt:lpstr>Hepatitis B virus  </vt:lpstr>
      <vt:lpstr>Epidemiology  </vt:lpstr>
      <vt:lpstr>Clinical features  </vt:lpstr>
      <vt:lpstr>PowerPoint Presentation</vt:lpstr>
      <vt:lpstr>Chronic features,Three phases:  </vt:lpstr>
      <vt:lpstr>PowerPoint Presentation</vt:lpstr>
      <vt:lpstr>Diagnosis = serology </vt:lpstr>
      <vt:lpstr>HBcAg</vt:lpstr>
      <vt:lpstr>HBeAg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HBV DNA assays</vt:lpstr>
      <vt:lpstr>Other investigations:</vt:lpstr>
      <vt:lpstr>Treatment  </vt:lpstr>
      <vt:lpstr>PowerPoint Presentation</vt:lpstr>
      <vt:lpstr>Prevention  </vt:lpstr>
      <vt:lpstr>Hep C virus  </vt:lpstr>
      <vt:lpstr>Epidemiology  </vt:lpstr>
      <vt:lpstr>pathogenesis  </vt:lpstr>
      <vt:lpstr>Clinical features  </vt:lpstr>
      <vt:lpstr>Diagnosis  </vt:lpstr>
      <vt:lpstr>PowerPoint Presentation</vt:lpstr>
      <vt:lpstr>PowerPoint Presentation</vt:lpstr>
      <vt:lpstr>PowerPoint Presentation</vt:lpstr>
      <vt:lpstr>Treatment  </vt:lpstr>
      <vt:lpstr>PowerPoint Presentation</vt:lpstr>
      <vt:lpstr>HDV</vt:lpstr>
      <vt:lpstr>Epidemiology  </vt:lpstr>
      <vt:lpstr>Clinical features  </vt:lpstr>
      <vt:lpstr>HEV</vt:lpstr>
      <vt:lpstr>The virus  </vt:lpstr>
      <vt:lpstr>Epidemiology  </vt:lpstr>
      <vt:lpstr>Clinical features  </vt:lpstr>
      <vt:lpstr>Diagnosis  </vt:lpstr>
      <vt:lpstr>Treatment  </vt:lpstr>
      <vt:lpstr>Diagnosis of viral hepatitis  </vt:lpstr>
      <vt:lpstr>Clinical features  </vt:lpstr>
      <vt:lpstr>Diagnosis  </vt:lpstr>
      <vt:lpstr>PowerPoint Presentation</vt:lpstr>
      <vt:lpstr>Chronic Hepatitis</vt:lpstr>
      <vt:lpstr>Clinical features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</dc:title>
  <dc:creator>Al Madadha, Mohammad E. (Dr.)</dc:creator>
  <cp:lastModifiedBy>Al Madadha, Mohammad E. (Dr.)</cp:lastModifiedBy>
  <cp:revision>30</cp:revision>
  <dcterms:created xsi:type="dcterms:W3CDTF">2019-04-17T10:31:51Z</dcterms:created>
  <dcterms:modified xsi:type="dcterms:W3CDTF">2019-04-21T06:55:45Z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0x010100D5A2CE63C8C1DD47BCF63AF4EE7FBC52</vt:lpwstr>
  </property>
</Properties>
</file>