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86"/>
  </p:notesMasterIdLst>
  <p:sldIdLst>
    <p:sldId id="348" r:id="rId2"/>
    <p:sldId id="392" r:id="rId3"/>
    <p:sldId id="404" r:id="rId4"/>
    <p:sldId id="405" r:id="rId5"/>
    <p:sldId id="258" r:id="rId6"/>
    <p:sldId id="257" r:id="rId7"/>
    <p:sldId id="406" r:id="rId8"/>
    <p:sldId id="407" r:id="rId9"/>
    <p:sldId id="260" r:id="rId10"/>
    <p:sldId id="354" r:id="rId11"/>
    <p:sldId id="262" r:id="rId12"/>
    <p:sldId id="261" r:id="rId13"/>
    <p:sldId id="263" r:id="rId14"/>
    <p:sldId id="264" r:id="rId15"/>
    <p:sldId id="408" r:id="rId16"/>
    <p:sldId id="322" r:id="rId17"/>
    <p:sldId id="394" r:id="rId18"/>
    <p:sldId id="266" r:id="rId19"/>
    <p:sldId id="335" r:id="rId20"/>
    <p:sldId id="355" r:id="rId21"/>
    <p:sldId id="268" r:id="rId22"/>
    <p:sldId id="356" r:id="rId23"/>
    <p:sldId id="357" r:id="rId24"/>
    <p:sldId id="270" r:id="rId25"/>
    <p:sldId id="276" r:id="rId26"/>
    <p:sldId id="274" r:id="rId27"/>
    <p:sldId id="277" r:id="rId28"/>
    <p:sldId id="275" r:id="rId29"/>
    <p:sldId id="278" r:id="rId30"/>
    <p:sldId id="280" r:id="rId31"/>
    <p:sldId id="395" r:id="rId32"/>
    <p:sldId id="281" r:id="rId33"/>
    <p:sldId id="282" r:id="rId34"/>
    <p:sldId id="283" r:id="rId35"/>
    <p:sldId id="284" r:id="rId36"/>
    <p:sldId id="285" r:id="rId37"/>
    <p:sldId id="286" r:id="rId38"/>
    <p:sldId id="319" r:id="rId39"/>
    <p:sldId id="358" r:id="rId40"/>
    <p:sldId id="367" r:id="rId41"/>
    <p:sldId id="397" r:id="rId42"/>
    <p:sldId id="403" r:id="rId43"/>
    <p:sldId id="359" r:id="rId44"/>
    <p:sldId id="368" r:id="rId45"/>
    <p:sldId id="369" r:id="rId46"/>
    <p:sldId id="370" r:id="rId47"/>
    <p:sldId id="371" r:id="rId48"/>
    <p:sldId id="289" r:id="rId49"/>
    <p:sldId id="290" r:id="rId50"/>
    <p:sldId id="291" r:id="rId51"/>
    <p:sldId id="295" r:id="rId52"/>
    <p:sldId id="294" r:id="rId53"/>
    <p:sldId id="391" r:id="rId54"/>
    <p:sldId id="373" r:id="rId55"/>
    <p:sldId id="379" r:id="rId56"/>
    <p:sldId id="380" r:id="rId57"/>
    <p:sldId id="292" r:id="rId58"/>
    <p:sldId id="378" r:id="rId59"/>
    <p:sldId id="382" r:id="rId60"/>
    <p:sldId id="398" r:id="rId61"/>
    <p:sldId id="300" r:id="rId62"/>
    <p:sldId id="383" r:id="rId63"/>
    <p:sldId id="384" r:id="rId64"/>
    <p:sldId id="302" r:id="rId65"/>
    <p:sldId id="399" r:id="rId66"/>
    <p:sldId id="339" r:id="rId67"/>
    <p:sldId id="385" r:id="rId68"/>
    <p:sldId id="308" r:id="rId69"/>
    <p:sldId id="304" r:id="rId70"/>
    <p:sldId id="386" r:id="rId71"/>
    <p:sldId id="310" r:id="rId72"/>
    <p:sldId id="309" r:id="rId73"/>
    <p:sldId id="311" r:id="rId74"/>
    <p:sldId id="409" r:id="rId75"/>
    <p:sldId id="344" r:id="rId76"/>
    <p:sldId id="388" r:id="rId77"/>
    <p:sldId id="313" r:id="rId78"/>
    <p:sldId id="315" r:id="rId79"/>
    <p:sldId id="316" r:id="rId80"/>
    <p:sldId id="321" r:id="rId81"/>
    <p:sldId id="317" r:id="rId82"/>
    <p:sldId id="389" r:id="rId83"/>
    <p:sldId id="402" r:id="rId84"/>
    <p:sldId id="346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70912-DDF1-4572-8BDE-9563553E354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9E96A-2FD7-431C-A632-220B91FE9771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2% </a:t>
          </a:r>
          <a:r>
            <a:rPr lang="en-US">
              <a:latin typeface="Times New Roman" pitchFamily="18" charset="0"/>
              <a:cs typeface="Times New Roman" pitchFamily="18" charset="0"/>
            </a:rPr>
            <a:t>IN ONE MONTH</a:t>
          </a:r>
          <a:endParaRPr lang="en-US" dirty="0"/>
        </a:p>
      </dgm:t>
    </dgm:pt>
    <dgm:pt modelId="{60CD7713-84B1-43EB-8988-ED45848B4652}" type="parTrans" cxnId="{3D57E9C3-740B-4BD1-8837-422510D93318}">
      <dgm:prSet/>
      <dgm:spPr/>
      <dgm:t>
        <a:bodyPr/>
        <a:lstStyle/>
        <a:p>
          <a:endParaRPr lang="en-US"/>
        </a:p>
      </dgm:t>
    </dgm:pt>
    <dgm:pt modelId="{F7EA77CD-0B46-44E8-9CD7-B8377DEC502D}" type="sibTrans" cxnId="{3D57E9C3-740B-4BD1-8837-422510D93318}">
      <dgm:prSet/>
      <dgm:spPr/>
      <dgm:t>
        <a:bodyPr/>
        <a:lstStyle/>
        <a:p>
          <a:endParaRPr lang="en-US"/>
        </a:p>
      </dgm:t>
    </dgm:pt>
    <dgm:pt modelId="{F1481770-E8DB-4B51-8E5B-B500CD14055F}">
      <dgm:prSet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5% </a:t>
          </a:r>
          <a:r>
            <a:rPr lang="en-US">
              <a:latin typeface="Times New Roman" pitchFamily="18" charset="0"/>
              <a:cs typeface="Times New Roman" pitchFamily="18" charset="0"/>
            </a:rPr>
            <a:t>in 3 months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825FE5-1AB1-4EC6-90C6-4664D3BB2751}" type="parTrans" cxnId="{65B90335-CA43-4CED-80E5-3D0A6CBABC67}">
      <dgm:prSet/>
      <dgm:spPr/>
      <dgm:t>
        <a:bodyPr/>
        <a:lstStyle/>
        <a:p>
          <a:endParaRPr lang="en-US"/>
        </a:p>
      </dgm:t>
    </dgm:pt>
    <dgm:pt modelId="{B8C2CE4D-2782-400B-85A4-DE8DB10FA5DA}" type="sibTrans" cxnId="{65B90335-CA43-4CED-80E5-3D0A6CBABC67}">
      <dgm:prSet/>
      <dgm:spPr/>
      <dgm:t>
        <a:bodyPr/>
        <a:lstStyle/>
        <a:p>
          <a:endParaRPr lang="en-US"/>
        </a:p>
      </dgm:t>
    </dgm:pt>
    <dgm:pt modelId="{2B50F060-7508-486C-8319-BFEA7F170818}">
      <dgm:prSet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10% </a:t>
          </a:r>
          <a:r>
            <a:rPr lang="en-US">
              <a:latin typeface="Times New Roman" pitchFamily="18" charset="0"/>
              <a:cs typeface="Times New Roman" pitchFamily="18" charset="0"/>
            </a:rPr>
            <a:t>IN 6 MONTHS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21847C0-3A6E-45A1-AFB3-D8F6E91DC13C}" type="parTrans" cxnId="{68F1936A-DFD7-4CE3-BC9D-775A23F1419D}">
      <dgm:prSet/>
      <dgm:spPr/>
      <dgm:t>
        <a:bodyPr/>
        <a:lstStyle/>
        <a:p>
          <a:endParaRPr lang="en-US"/>
        </a:p>
      </dgm:t>
    </dgm:pt>
    <dgm:pt modelId="{AA257138-D6CA-4C44-9D80-0B2F6C3B861E}" type="sibTrans" cxnId="{68F1936A-DFD7-4CE3-BC9D-775A23F1419D}">
      <dgm:prSet/>
      <dgm:spPr/>
      <dgm:t>
        <a:bodyPr/>
        <a:lstStyle/>
        <a:p>
          <a:endParaRPr lang="en-US"/>
        </a:p>
      </dgm:t>
    </dgm:pt>
    <dgm:pt modelId="{61938513-0E5E-4FC4-AC75-91B0E6055739}" type="pres">
      <dgm:prSet presAssocID="{2A570912-DDF1-4572-8BDE-9563553E354D}" presName="rootnode" presStyleCnt="0">
        <dgm:presLayoutVars>
          <dgm:chMax/>
          <dgm:chPref/>
          <dgm:dir/>
          <dgm:animLvl val="lvl"/>
        </dgm:presLayoutVars>
      </dgm:prSet>
      <dgm:spPr/>
    </dgm:pt>
    <dgm:pt modelId="{E9D807A9-371F-4784-8C2F-076D44FD0613}" type="pres">
      <dgm:prSet presAssocID="{3709E96A-2FD7-431C-A632-220B91FE9771}" presName="composite" presStyleCnt="0"/>
      <dgm:spPr/>
    </dgm:pt>
    <dgm:pt modelId="{7AC9DA7F-D7F9-48ED-89A3-31BF8B49145C}" type="pres">
      <dgm:prSet presAssocID="{3709E96A-2FD7-431C-A632-220B91FE9771}" presName="LShape" presStyleLbl="alignNode1" presStyleIdx="0" presStyleCnt="5"/>
      <dgm:spPr/>
    </dgm:pt>
    <dgm:pt modelId="{4CDE4936-2650-47DE-88A2-21507E3B8623}" type="pres">
      <dgm:prSet presAssocID="{3709E96A-2FD7-431C-A632-220B91FE977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29D0DAF-F215-42EE-BC42-56637C6223CF}" type="pres">
      <dgm:prSet presAssocID="{3709E96A-2FD7-431C-A632-220B91FE9771}" presName="Triangle" presStyleLbl="alignNode1" presStyleIdx="1" presStyleCnt="5"/>
      <dgm:spPr/>
    </dgm:pt>
    <dgm:pt modelId="{5CB193C8-B09D-45BB-BDEA-99731E6BCAFE}" type="pres">
      <dgm:prSet presAssocID="{F7EA77CD-0B46-44E8-9CD7-B8377DEC502D}" presName="sibTrans" presStyleCnt="0"/>
      <dgm:spPr/>
    </dgm:pt>
    <dgm:pt modelId="{29AE314E-8195-41C1-8F96-63DBB2069D47}" type="pres">
      <dgm:prSet presAssocID="{F7EA77CD-0B46-44E8-9CD7-B8377DEC502D}" presName="space" presStyleCnt="0"/>
      <dgm:spPr/>
    </dgm:pt>
    <dgm:pt modelId="{F03FFD49-2774-4FDC-BE8A-00B729AB03E9}" type="pres">
      <dgm:prSet presAssocID="{F1481770-E8DB-4B51-8E5B-B500CD14055F}" presName="composite" presStyleCnt="0"/>
      <dgm:spPr/>
    </dgm:pt>
    <dgm:pt modelId="{C5E5D099-1C4A-4D7B-BFA7-7DC710A02972}" type="pres">
      <dgm:prSet presAssocID="{F1481770-E8DB-4B51-8E5B-B500CD14055F}" presName="LShape" presStyleLbl="alignNode1" presStyleIdx="2" presStyleCnt="5"/>
      <dgm:spPr/>
    </dgm:pt>
    <dgm:pt modelId="{0B7652BB-1762-4C49-8B2A-96326D6DA5FE}" type="pres">
      <dgm:prSet presAssocID="{F1481770-E8DB-4B51-8E5B-B500CD14055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DA6D204-65A1-4488-AEC3-0972A6949145}" type="pres">
      <dgm:prSet presAssocID="{F1481770-E8DB-4B51-8E5B-B500CD14055F}" presName="Triangle" presStyleLbl="alignNode1" presStyleIdx="3" presStyleCnt="5"/>
      <dgm:spPr/>
    </dgm:pt>
    <dgm:pt modelId="{BA647011-8F6E-4896-8D24-15DD0CDE8772}" type="pres">
      <dgm:prSet presAssocID="{B8C2CE4D-2782-400B-85A4-DE8DB10FA5DA}" presName="sibTrans" presStyleCnt="0"/>
      <dgm:spPr/>
    </dgm:pt>
    <dgm:pt modelId="{F02A7494-17BE-4115-B69C-4D0F7BBEAF16}" type="pres">
      <dgm:prSet presAssocID="{B8C2CE4D-2782-400B-85A4-DE8DB10FA5DA}" presName="space" presStyleCnt="0"/>
      <dgm:spPr/>
    </dgm:pt>
    <dgm:pt modelId="{9BDAC1C9-FD46-4D9D-A20E-48F18C23F95F}" type="pres">
      <dgm:prSet presAssocID="{2B50F060-7508-486C-8319-BFEA7F170818}" presName="composite" presStyleCnt="0"/>
      <dgm:spPr/>
    </dgm:pt>
    <dgm:pt modelId="{C84D1B82-67A8-45DB-9624-798C1A6E9D10}" type="pres">
      <dgm:prSet presAssocID="{2B50F060-7508-486C-8319-BFEA7F170818}" presName="LShape" presStyleLbl="alignNode1" presStyleIdx="4" presStyleCnt="5"/>
      <dgm:spPr/>
    </dgm:pt>
    <dgm:pt modelId="{6D651C2C-7891-4336-BAC4-7D1E301D7D00}" type="pres">
      <dgm:prSet presAssocID="{2B50F060-7508-486C-8319-BFEA7F17081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C96E29-628F-42CB-8C22-8164AFDE124F}" type="presOf" srcId="{2A570912-DDF1-4572-8BDE-9563553E354D}" destId="{61938513-0E5E-4FC4-AC75-91B0E6055739}" srcOrd="0" destOrd="0" presId="urn:microsoft.com/office/officeart/2009/3/layout/StepUpProcess"/>
    <dgm:cxn modelId="{65B90335-CA43-4CED-80E5-3D0A6CBABC67}" srcId="{2A570912-DDF1-4572-8BDE-9563553E354D}" destId="{F1481770-E8DB-4B51-8E5B-B500CD14055F}" srcOrd="1" destOrd="0" parTransId="{6A825FE5-1AB1-4EC6-90C6-4664D3BB2751}" sibTransId="{B8C2CE4D-2782-400B-85A4-DE8DB10FA5DA}"/>
    <dgm:cxn modelId="{68F1936A-DFD7-4CE3-BC9D-775A23F1419D}" srcId="{2A570912-DDF1-4572-8BDE-9563553E354D}" destId="{2B50F060-7508-486C-8319-BFEA7F170818}" srcOrd="2" destOrd="0" parTransId="{E21847C0-3A6E-45A1-AFB3-D8F6E91DC13C}" sibTransId="{AA257138-D6CA-4C44-9D80-0B2F6C3B861E}"/>
    <dgm:cxn modelId="{D2399756-A8FB-48E0-B8E5-5BA3B917F64A}" type="presOf" srcId="{3709E96A-2FD7-431C-A632-220B91FE9771}" destId="{4CDE4936-2650-47DE-88A2-21507E3B8623}" srcOrd="0" destOrd="0" presId="urn:microsoft.com/office/officeart/2009/3/layout/StepUpProcess"/>
    <dgm:cxn modelId="{77D2B377-C6E3-4C87-BA09-7DE82EDED456}" type="presOf" srcId="{F1481770-E8DB-4B51-8E5B-B500CD14055F}" destId="{0B7652BB-1762-4C49-8B2A-96326D6DA5FE}" srcOrd="0" destOrd="0" presId="urn:microsoft.com/office/officeart/2009/3/layout/StepUpProcess"/>
    <dgm:cxn modelId="{22D33384-31AA-467C-82DB-CFDE852FC822}" type="presOf" srcId="{2B50F060-7508-486C-8319-BFEA7F170818}" destId="{6D651C2C-7891-4336-BAC4-7D1E301D7D00}" srcOrd="0" destOrd="0" presId="urn:microsoft.com/office/officeart/2009/3/layout/StepUpProcess"/>
    <dgm:cxn modelId="{3D57E9C3-740B-4BD1-8837-422510D93318}" srcId="{2A570912-DDF1-4572-8BDE-9563553E354D}" destId="{3709E96A-2FD7-431C-A632-220B91FE9771}" srcOrd="0" destOrd="0" parTransId="{60CD7713-84B1-43EB-8988-ED45848B4652}" sibTransId="{F7EA77CD-0B46-44E8-9CD7-B8377DEC502D}"/>
    <dgm:cxn modelId="{4365ECA0-2368-4FFD-B3E1-CFF6C5818BC2}" type="presParOf" srcId="{61938513-0E5E-4FC4-AC75-91B0E6055739}" destId="{E9D807A9-371F-4784-8C2F-076D44FD0613}" srcOrd="0" destOrd="0" presId="urn:microsoft.com/office/officeart/2009/3/layout/StepUpProcess"/>
    <dgm:cxn modelId="{392EC789-59A3-48B2-A8D9-5BD62C981EBD}" type="presParOf" srcId="{E9D807A9-371F-4784-8C2F-076D44FD0613}" destId="{7AC9DA7F-D7F9-48ED-89A3-31BF8B49145C}" srcOrd="0" destOrd="0" presId="urn:microsoft.com/office/officeart/2009/3/layout/StepUpProcess"/>
    <dgm:cxn modelId="{6D3864A7-97C7-48D5-AD58-138D433B1716}" type="presParOf" srcId="{E9D807A9-371F-4784-8C2F-076D44FD0613}" destId="{4CDE4936-2650-47DE-88A2-21507E3B8623}" srcOrd="1" destOrd="0" presId="urn:microsoft.com/office/officeart/2009/3/layout/StepUpProcess"/>
    <dgm:cxn modelId="{DAC0A53F-3495-44BB-B1AB-DB222770FBF3}" type="presParOf" srcId="{E9D807A9-371F-4784-8C2F-076D44FD0613}" destId="{F29D0DAF-F215-42EE-BC42-56637C6223CF}" srcOrd="2" destOrd="0" presId="urn:microsoft.com/office/officeart/2009/3/layout/StepUpProcess"/>
    <dgm:cxn modelId="{4C0B28C2-034B-4726-9121-A44F65B37BB9}" type="presParOf" srcId="{61938513-0E5E-4FC4-AC75-91B0E6055739}" destId="{5CB193C8-B09D-45BB-BDEA-99731E6BCAFE}" srcOrd="1" destOrd="0" presId="urn:microsoft.com/office/officeart/2009/3/layout/StepUpProcess"/>
    <dgm:cxn modelId="{4590DF09-F0C9-4BB1-8C70-08F59B8CF577}" type="presParOf" srcId="{5CB193C8-B09D-45BB-BDEA-99731E6BCAFE}" destId="{29AE314E-8195-41C1-8F96-63DBB2069D47}" srcOrd="0" destOrd="0" presId="urn:microsoft.com/office/officeart/2009/3/layout/StepUpProcess"/>
    <dgm:cxn modelId="{64D94190-D5CD-435E-A9C2-8AB74AD86C03}" type="presParOf" srcId="{61938513-0E5E-4FC4-AC75-91B0E6055739}" destId="{F03FFD49-2774-4FDC-BE8A-00B729AB03E9}" srcOrd="2" destOrd="0" presId="urn:microsoft.com/office/officeart/2009/3/layout/StepUpProcess"/>
    <dgm:cxn modelId="{884129C2-74D6-4302-836B-E7FA6036E44C}" type="presParOf" srcId="{F03FFD49-2774-4FDC-BE8A-00B729AB03E9}" destId="{C5E5D099-1C4A-4D7B-BFA7-7DC710A02972}" srcOrd="0" destOrd="0" presId="urn:microsoft.com/office/officeart/2009/3/layout/StepUpProcess"/>
    <dgm:cxn modelId="{5EC64812-E2BD-4106-9E7F-B18016155A24}" type="presParOf" srcId="{F03FFD49-2774-4FDC-BE8A-00B729AB03E9}" destId="{0B7652BB-1762-4C49-8B2A-96326D6DA5FE}" srcOrd="1" destOrd="0" presId="urn:microsoft.com/office/officeart/2009/3/layout/StepUpProcess"/>
    <dgm:cxn modelId="{C076A6EF-08F9-4134-A088-574B15D25B30}" type="presParOf" srcId="{F03FFD49-2774-4FDC-BE8A-00B729AB03E9}" destId="{8DA6D204-65A1-4488-AEC3-0972A6949145}" srcOrd="2" destOrd="0" presId="urn:microsoft.com/office/officeart/2009/3/layout/StepUpProcess"/>
    <dgm:cxn modelId="{750C8E30-F7ED-48D9-9E4E-C7A2F6E8F81E}" type="presParOf" srcId="{61938513-0E5E-4FC4-AC75-91B0E6055739}" destId="{BA647011-8F6E-4896-8D24-15DD0CDE8772}" srcOrd="3" destOrd="0" presId="urn:microsoft.com/office/officeart/2009/3/layout/StepUpProcess"/>
    <dgm:cxn modelId="{5FB7B427-BF4B-49E9-9080-03338B5DF8FA}" type="presParOf" srcId="{BA647011-8F6E-4896-8D24-15DD0CDE8772}" destId="{F02A7494-17BE-4115-B69C-4D0F7BBEAF16}" srcOrd="0" destOrd="0" presId="urn:microsoft.com/office/officeart/2009/3/layout/StepUpProcess"/>
    <dgm:cxn modelId="{E6AF3566-C935-4887-BF15-216BA787684C}" type="presParOf" srcId="{61938513-0E5E-4FC4-AC75-91B0E6055739}" destId="{9BDAC1C9-FD46-4D9D-A20E-48F18C23F95F}" srcOrd="4" destOrd="0" presId="urn:microsoft.com/office/officeart/2009/3/layout/StepUpProcess"/>
    <dgm:cxn modelId="{D23970DB-F32E-4BCF-91F1-8AE47896CA0D}" type="presParOf" srcId="{9BDAC1C9-FD46-4D9D-A20E-48F18C23F95F}" destId="{C84D1B82-67A8-45DB-9624-798C1A6E9D10}" srcOrd="0" destOrd="0" presId="urn:microsoft.com/office/officeart/2009/3/layout/StepUpProcess"/>
    <dgm:cxn modelId="{2E34C31C-0AF7-4CB7-81B5-3511DCC2BAFC}" type="presParOf" srcId="{9BDAC1C9-FD46-4D9D-A20E-48F18C23F95F}" destId="{6D651C2C-7891-4336-BAC4-7D1E301D7D0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9713-08FA-44C9-9B26-8B9A7544D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A7770C-4247-4583-8531-172B8718A4EC}">
      <dgm:prSet phldrT="[Text]"/>
      <dgm:spPr/>
      <dgm:t>
        <a:bodyPr/>
        <a:lstStyle/>
        <a:p>
          <a:r>
            <a:rPr lang="en-US" b="1" i="1" u="none" dirty="0">
              <a:latin typeface="Times New Roman" pitchFamily="18" charset="0"/>
              <a:cs typeface="Times New Roman" pitchFamily="18" charset="0"/>
            </a:rPr>
            <a:t>Reflux-like dyspepsia </a:t>
          </a:r>
          <a:endParaRPr lang="en-US" u="none" dirty="0"/>
        </a:p>
      </dgm:t>
    </dgm:pt>
    <dgm:pt modelId="{67FEF115-0C5A-4484-BAE8-EB5F392B8240}" type="parTrans" cxnId="{56492C3C-3E82-4C59-BEB8-A8580B79B4C0}">
      <dgm:prSet/>
      <dgm:spPr/>
      <dgm:t>
        <a:bodyPr/>
        <a:lstStyle/>
        <a:p>
          <a:endParaRPr lang="en-US"/>
        </a:p>
      </dgm:t>
    </dgm:pt>
    <dgm:pt modelId="{5B3BE847-EBD8-479B-9916-2C228679C887}" type="sibTrans" cxnId="{56492C3C-3E82-4C59-BEB8-A8580B79B4C0}">
      <dgm:prSet/>
      <dgm:spPr/>
      <dgm:t>
        <a:bodyPr/>
        <a:lstStyle/>
        <a:p>
          <a:endParaRPr lang="en-US"/>
        </a:p>
      </dgm:t>
    </dgm:pt>
    <dgm:pt modelId="{50AF9EF3-BDC4-462F-A828-B26C8C41C740}">
      <dgm:prSet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(heartburn-predominant dyspepsia)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2139206-444D-47DD-AE19-CDBDAE26E4C0}" type="parTrans" cxnId="{44302942-1325-4987-BCB5-7148FB374CD3}">
      <dgm:prSet/>
      <dgm:spPr/>
      <dgm:t>
        <a:bodyPr/>
        <a:lstStyle/>
        <a:p>
          <a:endParaRPr lang="en-US"/>
        </a:p>
      </dgm:t>
    </dgm:pt>
    <dgm:pt modelId="{E1B2E70A-77CD-47E0-831D-D4A856F778CC}" type="sibTrans" cxnId="{44302942-1325-4987-BCB5-7148FB374CD3}">
      <dgm:prSet/>
      <dgm:spPr/>
      <dgm:t>
        <a:bodyPr/>
        <a:lstStyle/>
        <a:p>
          <a:endParaRPr lang="en-US"/>
        </a:p>
      </dgm:t>
    </dgm:pt>
    <dgm:pt modelId="{C924809E-E3C9-47D6-B403-5686FCE5BED3}">
      <dgm:prSet/>
      <dgm:spPr/>
      <dgm:t>
        <a:bodyPr/>
        <a:lstStyle/>
        <a:p>
          <a:r>
            <a:rPr lang="en-US" b="1" i="1" u="none" dirty="0">
              <a:latin typeface="Times New Roman" pitchFamily="18" charset="0"/>
              <a:cs typeface="Times New Roman" pitchFamily="18" charset="0"/>
            </a:rPr>
            <a:t>Ulcer-like dyspepsia</a:t>
          </a:r>
        </a:p>
      </dgm:t>
    </dgm:pt>
    <dgm:pt modelId="{64DA2E1B-55F3-42C1-8E7F-83155FB102BB}" type="parTrans" cxnId="{78F81476-342D-44CD-ACB5-7D2FF4F76769}">
      <dgm:prSet/>
      <dgm:spPr/>
      <dgm:t>
        <a:bodyPr/>
        <a:lstStyle/>
        <a:p>
          <a:endParaRPr lang="en-US"/>
        </a:p>
      </dgm:t>
    </dgm:pt>
    <dgm:pt modelId="{184FD1D1-EEF6-4C1E-A7E8-1BD9D2E61DBB}" type="sibTrans" cxnId="{78F81476-342D-44CD-ACB5-7D2FF4F76769}">
      <dgm:prSet/>
      <dgm:spPr/>
      <dgm:t>
        <a:bodyPr/>
        <a:lstStyle/>
        <a:p>
          <a:endParaRPr lang="en-US"/>
        </a:p>
      </dgm:t>
    </dgm:pt>
    <dgm:pt modelId="{AAE0FBBB-89DA-48BE-95F0-59D172E29C31}">
      <dgm:prSet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(epigastric pain relieved by food or antacids)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CB6F44F-5DB3-4FC8-83D7-055DC5364FA9}" type="parTrans" cxnId="{BE0C2A75-CDBB-4921-8119-7DD9A1F47745}">
      <dgm:prSet/>
      <dgm:spPr/>
      <dgm:t>
        <a:bodyPr/>
        <a:lstStyle/>
        <a:p>
          <a:endParaRPr lang="en-US"/>
        </a:p>
      </dgm:t>
    </dgm:pt>
    <dgm:pt modelId="{A4B88DD9-C074-4E72-AC30-E8E19CEF7DEB}" type="sibTrans" cxnId="{BE0C2A75-CDBB-4921-8119-7DD9A1F47745}">
      <dgm:prSet/>
      <dgm:spPr/>
      <dgm:t>
        <a:bodyPr/>
        <a:lstStyle/>
        <a:p>
          <a:endParaRPr lang="en-US"/>
        </a:p>
      </dgm:t>
    </dgm:pt>
    <dgm:pt modelId="{6FE3F5BE-2796-4B17-A223-8C2D8B802A87}">
      <dgm:prSet/>
      <dgm:spPr/>
      <dgm:t>
        <a:bodyPr/>
        <a:lstStyle/>
        <a:p>
          <a:r>
            <a:rPr lang="en-US" b="1" i="1" u="none" dirty="0" err="1">
              <a:latin typeface="Times New Roman" pitchFamily="18" charset="0"/>
              <a:cs typeface="Times New Roman" pitchFamily="18" charset="0"/>
            </a:rPr>
            <a:t>Dysmotility</a:t>
          </a:r>
          <a:r>
            <a:rPr lang="en-US" b="1" i="1" u="none" dirty="0">
              <a:latin typeface="Times New Roman" pitchFamily="18" charset="0"/>
              <a:cs typeface="Times New Roman" pitchFamily="18" charset="0"/>
            </a:rPr>
            <a:t>-like dyspepsia</a:t>
          </a:r>
        </a:p>
      </dgm:t>
    </dgm:pt>
    <dgm:pt modelId="{794CDBAC-99A1-4910-99E0-96199CE8058A}" type="parTrans" cxnId="{2AA47103-B127-4B51-A662-8A74FAF44D52}">
      <dgm:prSet/>
      <dgm:spPr/>
      <dgm:t>
        <a:bodyPr/>
        <a:lstStyle/>
        <a:p>
          <a:endParaRPr lang="en-US"/>
        </a:p>
      </dgm:t>
    </dgm:pt>
    <dgm:pt modelId="{4E1A22D7-FD55-4FA4-ABCA-FDC2ABEE98B6}" type="sibTrans" cxnId="{2AA47103-B127-4B51-A662-8A74FAF44D52}">
      <dgm:prSet/>
      <dgm:spPr/>
      <dgm:t>
        <a:bodyPr/>
        <a:lstStyle/>
        <a:p>
          <a:endParaRPr lang="en-US"/>
        </a:p>
      </dgm:t>
    </dgm:pt>
    <dgm:pt modelId="{57D6D7AD-AAF4-468E-A1CE-39571A6833F1}">
      <dgm:prSet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(nausea, belching, bloating and premature satiety).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70F851B-9544-4B52-BA33-2ECF7430C535}" type="parTrans" cxnId="{6CEABAA1-6B5E-4C9A-A55E-EC09C6E97077}">
      <dgm:prSet/>
      <dgm:spPr/>
      <dgm:t>
        <a:bodyPr/>
        <a:lstStyle/>
        <a:p>
          <a:endParaRPr lang="en-US"/>
        </a:p>
      </dgm:t>
    </dgm:pt>
    <dgm:pt modelId="{496C0D48-3003-4BAD-96C0-90AFE6051C2C}" type="sibTrans" cxnId="{6CEABAA1-6B5E-4C9A-A55E-EC09C6E97077}">
      <dgm:prSet/>
      <dgm:spPr/>
      <dgm:t>
        <a:bodyPr/>
        <a:lstStyle/>
        <a:p>
          <a:endParaRPr lang="en-US"/>
        </a:p>
      </dgm:t>
    </dgm:pt>
    <dgm:pt modelId="{80046DE9-F000-4D88-AFA5-D59BC5E61EA3}" type="pres">
      <dgm:prSet presAssocID="{3A009713-08FA-44C9-9B26-8B9A7544D742}" presName="linear" presStyleCnt="0">
        <dgm:presLayoutVars>
          <dgm:animLvl val="lvl"/>
          <dgm:resizeHandles val="exact"/>
        </dgm:presLayoutVars>
      </dgm:prSet>
      <dgm:spPr/>
    </dgm:pt>
    <dgm:pt modelId="{FF258721-96D0-4582-AF38-3F24201AF6AC}" type="pres">
      <dgm:prSet presAssocID="{26A7770C-4247-4583-8531-172B8718A4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5C23EC-7E64-475C-9359-F299D9C8E90E}" type="pres">
      <dgm:prSet presAssocID="{26A7770C-4247-4583-8531-172B8718A4EC}" presName="childText" presStyleLbl="revTx" presStyleIdx="0" presStyleCnt="3">
        <dgm:presLayoutVars>
          <dgm:bulletEnabled val="1"/>
        </dgm:presLayoutVars>
      </dgm:prSet>
      <dgm:spPr/>
    </dgm:pt>
    <dgm:pt modelId="{5AAAD502-819F-4F90-999C-4AB5E7A18321}" type="pres">
      <dgm:prSet presAssocID="{C924809E-E3C9-47D6-B403-5686FCE5BE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AE8A9F-070F-4CE1-B45C-F34ED6EDADED}" type="pres">
      <dgm:prSet presAssocID="{C924809E-E3C9-47D6-B403-5686FCE5BED3}" presName="childText" presStyleLbl="revTx" presStyleIdx="1" presStyleCnt="3">
        <dgm:presLayoutVars>
          <dgm:bulletEnabled val="1"/>
        </dgm:presLayoutVars>
      </dgm:prSet>
      <dgm:spPr/>
    </dgm:pt>
    <dgm:pt modelId="{2B76AB64-32C9-4C66-B2BE-A230227A7939}" type="pres">
      <dgm:prSet presAssocID="{6FE3F5BE-2796-4B17-A223-8C2D8B802A8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C4CCA7-9D4A-4935-9099-80F9C62E05E1}" type="pres">
      <dgm:prSet presAssocID="{6FE3F5BE-2796-4B17-A223-8C2D8B802A8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AA47103-B127-4B51-A662-8A74FAF44D52}" srcId="{3A009713-08FA-44C9-9B26-8B9A7544D742}" destId="{6FE3F5BE-2796-4B17-A223-8C2D8B802A87}" srcOrd="2" destOrd="0" parTransId="{794CDBAC-99A1-4910-99E0-96199CE8058A}" sibTransId="{4E1A22D7-FD55-4FA4-ABCA-FDC2ABEE98B6}"/>
    <dgm:cxn modelId="{6C4EA110-413B-4D06-B124-17BE2CCC443A}" type="presOf" srcId="{AAE0FBBB-89DA-48BE-95F0-59D172E29C31}" destId="{F0AE8A9F-070F-4CE1-B45C-F34ED6EDADED}" srcOrd="0" destOrd="0" presId="urn:microsoft.com/office/officeart/2005/8/layout/vList2"/>
    <dgm:cxn modelId="{03C5A61A-1C1B-4F71-A137-A367ACF606B5}" type="presOf" srcId="{50AF9EF3-BDC4-462F-A828-B26C8C41C740}" destId="{7F5C23EC-7E64-475C-9359-F299D9C8E90E}" srcOrd="0" destOrd="0" presId="urn:microsoft.com/office/officeart/2005/8/layout/vList2"/>
    <dgm:cxn modelId="{F9317B33-3485-4857-862C-4AE4A8375D87}" type="presOf" srcId="{57D6D7AD-AAF4-468E-A1CE-39571A6833F1}" destId="{B0C4CCA7-9D4A-4935-9099-80F9C62E05E1}" srcOrd="0" destOrd="0" presId="urn:microsoft.com/office/officeart/2005/8/layout/vList2"/>
    <dgm:cxn modelId="{87881435-A759-49F0-87EC-14C6A2391829}" type="presOf" srcId="{26A7770C-4247-4583-8531-172B8718A4EC}" destId="{FF258721-96D0-4582-AF38-3F24201AF6AC}" srcOrd="0" destOrd="0" presId="urn:microsoft.com/office/officeart/2005/8/layout/vList2"/>
    <dgm:cxn modelId="{56492C3C-3E82-4C59-BEB8-A8580B79B4C0}" srcId="{3A009713-08FA-44C9-9B26-8B9A7544D742}" destId="{26A7770C-4247-4583-8531-172B8718A4EC}" srcOrd="0" destOrd="0" parTransId="{67FEF115-0C5A-4484-BAE8-EB5F392B8240}" sibTransId="{5B3BE847-EBD8-479B-9916-2C228679C887}"/>
    <dgm:cxn modelId="{44302942-1325-4987-BCB5-7148FB374CD3}" srcId="{26A7770C-4247-4583-8531-172B8718A4EC}" destId="{50AF9EF3-BDC4-462F-A828-B26C8C41C740}" srcOrd="0" destOrd="0" parTransId="{32139206-444D-47DD-AE19-CDBDAE26E4C0}" sibTransId="{E1B2E70A-77CD-47E0-831D-D4A856F778CC}"/>
    <dgm:cxn modelId="{A3D5DB44-8642-43F9-9C5F-23BCC8AE1AC8}" type="presOf" srcId="{6FE3F5BE-2796-4B17-A223-8C2D8B802A87}" destId="{2B76AB64-32C9-4C66-B2BE-A230227A7939}" srcOrd="0" destOrd="0" presId="urn:microsoft.com/office/officeart/2005/8/layout/vList2"/>
    <dgm:cxn modelId="{BE0C2A75-CDBB-4921-8119-7DD9A1F47745}" srcId="{C924809E-E3C9-47D6-B403-5686FCE5BED3}" destId="{AAE0FBBB-89DA-48BE-95F0-59D172E29C31}" srcOrd="0" destOrd="0" parTransId="{4CB6F44F-5DB3-4FC8-83D7-055DC5364FA9}" sibTransId="{A4B88DD9-C074-4E72-AC30-E8E19CEF7DEB}"/>
    <dgm:cxn modelId="{78F81476-342D-44CD-ACB5-7D2FF4F76769}" srcId="{3A009713-08FA-44C9-9B26-8B9A7544D742}" destId="{C924809E-E3C9-47D6-B403-5686FCE5BED3}" srcOrd="1" destOrd="0" parTransId="{64DA2E1B-55F3-42C1-8E7F-83155FB102BB}" sibTransId="{184FD1D1-EEF6-4C1E-A7E8-1BD9D2E61DBB}"/>
    <dgm:cxn modelId="{1E99579B-82E7-4763-80EB-7DBB0B9A76F1}" type="presOf" srcId="{C924809E-E3C9-47D6-B403-5686FCE5BED3}" destId="{5AAAD502-819F-4F90-999C-4AB5E7A18321}" srcOrd="0" destOrd="0" presId="urn:microsoft.com/office/officeart/2005/8/layout/vList2"/>
    <dgm:cxn modelId="{6CEABAA1-6B5E-4C9A-A55E-EC09C6E97077}" srcId="{6FE3F5BE-2796-4B17-A223-8C2D8B802A87}" destId="{57D6D7AD-AAF4-468E-A1CE-39571A6833F1}" srcOrd="0" destOrd="0" parTransId="{570F851B-9544-4B52-BA33-2ECF7430C535}" sibTransId="{496C0D48-3003-4BAD-96C0-90AFE6051C2C}"/>
    <dgm:cxn modelId="{63ECCEFB-4102-4697-A4CC-A5B2CE69B875}" type="presOf" srcId="{3A009713-08FA-44C9-9B26-8B9A7544D742}" destId="{80046DE9-F000-4D88-AFA5-D59BC5E61EA3}" srcOrd="0" destOrd="0" presId="urn:microsoft.com/office/officeart/2005/8/layout/vList2"/>
    <dgm:cxn modelId="{EDF49BD1-9F9B-432B-8161-DF88137F923C}" type="presParOf" srcId="{80046DE9-F000-4D88-AFA5-D59BC5E61EA3}" destId="{FF258721-96D0-4582-AF38-3F24201AF6AC}" srcOrd="0" destOrd="0" presId="urn:microsoft.com/office/officeart/2005/8/layout/vList2"/>
    <dgm:cxn modelId="{A3BFD9DB-722E-4415-84E6-DCA76C2C6D4B}" type="presParOf" srcId="{80046DE9-F000-4D88-AFA5-D59BC5E61EA3}" destId="{7F5C23EC-7E64-475C-9359-F299D9C8E90E}" srcOrd="1" destOrd="0" presId="urn:microsoft.com/office/officeart/2005/8/layout/vList2"/>
    <dgm:cxn modelId="{A8FD18FF-228D-4E91-AC45-BFFAF48E6353}" type="presParOf" srcId="{80046DE9-F000-4D88-AFA5-D59BC5E61EA3}" destId="{5AAAD502-819F-4F90-999C-4AB5E7A18321}" srcOrd="2" destOrd="0" presId="urn:microsoft.com/office/officeart/2005/8/layout/vList2"/>
    <dgm:cxn modelId="{2232F6A9-546D-404F-AE79-11AFFF629954}" type="presParOf" srcId="{80046DE9-F000-4D88-AFA5-D59BC5E61EA3}" destId="{F0AE8A9F-070F-4CE1-B45C-F34ED6EDADED}" srcOrd="3" destOrd="0" presId="urn:microsoft.com/office/officeart/2005/8/layout/vList2"/>
    <dgm:cxn modelId="{2362FD86-CE29-49D7-AC4D-0B3CBF52160B}" type="presParOf" srcId="{80046DE9-F000-4D88-AFA5-D59BC5E61EA3}" destId="{2B76AB64-32C9-4C66-B2BE-A230227A7939}" srcOrd="4" destOrd="0" presId="urn:microsoft.com/office/officeart/2005/8/layout/vList2"/>
    <dgm:cxn modelId="{FE45867F-C399-46AC-81DE-4F3E8369BA6C}" type="presParOf" srcId="{80046DE9-F000-4D88-AFA5-D59BC5E61EA3}" destId="{B0C4CCA7-9D4A-4935-9099-80F9C62E05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82E29-0A44-475D-8D7F-934589CCC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06BDC-CCB4-4D2C-AEA9-3B5E3E392D31}">
      <dgm:prSet phldrT="[Text]"/>
      <dgm:spPr/>
      <dgm:t>
        <a:bodyPr/>
        <a:lstStyle/>
        <a:p>
          <a:r>
            <a:rPr lang="en-US" dirty="0"/>
            <a:t>Neurological : </a:t>
          </a:r>
        </a:p>
      </dgm:t>
    </dgm:pt>
    <dgm:pt modelId="{F354FFEC-6FE2-4282-A338-28FE87BB4837}" type="parTrans" cxnId="{63914907-C453-4EFF-AB2D-CECE48B06FBE}">
      <dgm:prSet/>
      <dgm:spPr/>
      <dgm:t>
        <a:bodyPr/>
        <a:lstStyle/>
        <a:p>
          <a:endParaRPr lang="en-US"/>
        </a:p>
      </dgm:t>
    </dgm:pt>
    <dgm:pt modelId="{2863B0AD-3376-4657-9F00-B21BB347F3B4}" type="sibTrans" cxnId="{63914907-C453-4EFF-AB2D-CECE48B06FBE}">
      <dgm:prSet/>
      <dgm:spPr/>
      <dgm:t>
        <a:bodyPr/>
        <a:lstStyle/>
        <a:p>
          <a:endParaRPr lang="en-US"/>
        </a:p>
      </dgm:t>
    </dgm:pt>
    <dgm:pt modelId="{2C78C916-7F58-4A79-877F-FB3F0ABB658A}">
      <dgm:prSet/>
      <dgm:spPr/>
      <dgm:t>
        <a:bodyPr/>
        <a:lstStyle/>
        <a:p>
          <a:r>
            <a:rPr lang="en-US" dirty="0"/>
            <a:t>liquids &gt; solids , choking , spluttering , </a:t>
          </a:r>
          <a:r>
            <a:rPr lang="en-US" dirty="0" err="1"/>
            <a:t>regurge</a:t>
          </a:r>
          <a:r>
            <a:rPr lang="en-US" dirty="0"/>
            <a:t> from nose</a:t>
          </a:r>
        </a:p>
      </dgm:t>
    </dgm:pt>
    <dgm:pt modelId="{F978BF7D-4794-44BE-B551-AAF6A2740742}" type="parTrans" cxnId="{9205C47A-ACB0-4C35-BB50-B5D42B6B0A90}">
      <dgm:prSet/>
      <dgm:spPr/>
      <dgm:t>
        <a:bodyPr/>
        <a:lstStyle/>
        <a:p>
          <a:endParaRPr lang="en-US"/>
        </a:p>
      </dgm:t>
    </dgm:pt>
    <dgm:pt modelId="{146B9D1E-6B04-4752-8EF9-E5C0ACB08DF6}" type="sibTrans" cxnId="{9205C47A-ACB0-4C35-BB50-B5D42B6B0A90}">
      <dgm:prSet/>
      <dgm:spPr/>
      <dgm:t>
        <a:bodyPr/>
        <a:lstStyle/>
        <a:p>
          <a:endParaRPr lang="en-US"/>
        </a:p>
      </dgm:t>
    </dgm:pt>
    <dgm:pt modelId="{20B905BC-B480-4390-8A6A-A73DD1A18081}">
      <dgm:prSet/>
      <dgm:spPr/>
      <dgm:t>
        <a:bodyPr/>
        <a:lstStyle/>
        <a:p>
          <a:r>
            <a:rPr lang="en-US"/>
            <a:t>Neuromuscular : </a:t>
          </a:r>
          <a:endParaRPr lang="en-US" dirty="0"/>
        </a:p>
      </dgm:t>
    </dgm:pt>
    <dgm:pt modelId="{FB993665-382B-4E3A-AAFD-83C48094A9A0}" type="parTrans" cxnId="{B28EFA7D-8BAA-43FB-A89E-CF5619CBE2FA}">
      <dgm:prSet/>
      <dgm:spPr/>
      <dgm:t>
        <a:bodyPr/>
        <a:lstStyle/>
        <a:p>
          <a:endParaRPr lang="en-US"/>
        </a:p>
      </dgm:t>
    </dgm:pt>
    <dgm:pt modelId="{5EDCFB3A-25EA-49D6-AC71-619AA6C6DFDD}" type="sibTrans" cxnId="{B28EFA7D-8BAA-43FB-A89E-CF5619CBE2FA}">
      <dgm:prSet/>
      <dgm:spPr/>
      <dgm:t>
        <a:bodyPr/>
        <a:lstStyle/>
        <a:p>
          <a:endParaRPr lang="en-US"/>
        </a:p>
      </dgm:t>
    </dgm:pt>
    <dgm:pt modelId="{3C1A0DE3-5E03-42DD-8A4C-364B0F4E6F2E}">
      <dgm:prSet/>
      <dgm:spPr/>
      <dgm:t>
        <a:bodyPr/>
        <a:lstStyle/>
        <a:p>
          <a:r>
            <a:rPr lang="en-US" dirty="0"/>
            <a:t>worse for solids , improves with liquid and setting upright </a:t>
          </a:r>
        </a:p>
      </dgm:t>
    </dgm:pt>
    <dgm:pt modelId="{2072EC95-F759-410E-A34C-35A935CDAA2D}" type="parTrans" cxnId="{6554667F-5345-46CD-B09C-FB772D0F6BB5}">
      <dgm:prSet/>
      <dgm:spPr/>
      <dgm:t>
        <a:bodyPr/>
        <a:lstStyle/>
        <a:p>
          <a:endParaRPr lang="en-US"/>
        </a:p>
      </dgm:t>
    </dgm:pt>
    <dgm:pt modelId="{48AF0CFC-CA90-48FA-8E40-4462D2D2EEDF}" type="sibTrans" cxnId="{6554667F-5345-46CD-B09C-FB772D0F6BB5}">
      <dgm:prSet/>
      <dgm:spPr/>
      <dgm:t>
        <a:bodyPr/>
        <a:lstStyle/>
        <a:p>
          <a:endParaRPr lang="en-US"/>
        </a:p>
      </dgm:t>
    </dgm:pt>
    <dgm:pt modelId="{B53E74BC-F898-4C2A-8A0D-38EF2F476562}">
      <dgm:prSet/>
      <dgm:spPr/>
      <dgm:t>
        <a:bodyPr/>
        <a:lstStyle/>
        <a:p>
          <a:r>
            <a:rPr lang="en-US"/>
            <a:t>Dysmotility : </a:t>
          </a:r>
          <a:endParaRPr lang="en-US" dirty="0"/>
        </a:p>
      </dgm:t>
    </dgm:pt>
    <dgm:pt modelId="{FC1CA03D-EC0F-459D-8F4C-660DADC77BE1}" type="parTrans" cxnId="{65D05FF0-3D5F-4CB7-BB85-410703E3B598}">
      <dgm:prSet/>
      <dgm:spPr/>
      <dgm:t>
        <a:bodyPr/>
        <a:lstStyle/>
        <a:p>
          <a:endParaRPr lang="en-US"/>
        </a:p>
      </dgm:t>
    </dgm:pt>
    <dgm:pt modelId="{2B2954D2-C791-4FCC-A70C-CDDD23BF4A2D}" type="sibTrans" cxnId="{65D05FF0-3D5F-4CB7-BB85-410703E3B598}">
      <dgm:prSet/>
      <dgm:spPr/>
      <dgm:t>
        <a:bodyPr/>
        <a:lstStyle/>
        <a:p>
          <a:endParaRPr lang="en-US"/>
        </a:p>
      </dgm:t>
    </dgm:pt>
    <dgm:pt modelId="{4B4A0FB6-6323-4491-AE97-720E66ACBA82}">
      <dgm:prSet/>
      <dgm:spPr/>
      <dgm:t>
        <a:bodyPr/>
        <a:lstStyle/>
        <a:p>
          <a:r>
            <a:rPr lang="en-US" dirty="0"/>
            <a:t>central chest pain </a:t>
          </a:r>
        </a:p>
      </dgm:t>
    </dgm:pt>
    <dgm:pt modelId="{55849207-0B9A-4363-9643-99A5F5B96AC9}" type="parTrans" cxnId="{1FB46DA6-A887-465B-BF00-A39A94BB8CE8}">
      <dgm:prSet/>
      <dgm:spPr/>
      <dgm:t>
        <a:bodyPr/>
        <a:lstStyle/>
        <a:p>
          <a:endParaRPr lang="en-US"/>
        </a:p>
      </dgm:t>
    </dgm:pt>
    <dgm:pt modelId="{B7B6C77C-2518-427C-B5A7-34195457BE16}" type="sibTrans" cxnId="{1FB46DA6-A887-465B-BF00-A39A94BB8CE8}">
      <dgm:prSet/>
      <dgm:spPr/>
      <dgm:t>
        <a:bodyPr/>
        <a:lstStyle/>
        <a:p>
          <a:endParaRPr lang="en-US"/>
        </a:p>
      </dgm:t>
    </dgm:pt>
    <dgm:pt modelId="{97153E23-047F-4D4C-993C-63DE292F4B21}">
      <dgm:prSet/>
      <dgm:spPr/>
      <dgm:t>
        <a:bodyPr/>
        <a:lstStyle/>
        <a:p>
          <a:r>
            <a:rPr lang="en-US"/>
            <a:t>Pharyngeal pouch : </a:t>
          </a:r>
          <a:endParaRPr lang="en-US" dirty="0"/>
        </a:p>
      </dgm:t>
    </dgm:pt>
    <dgm:pt modelId="{95D641E0-2348-49AA-9868-CEF565EE1908}" type="parTrans" cxnId="{7DCC849F-D48C-4AE8-BC70-6914897AC86E}">
      <dgm:prSet/>
      <dgm:spPr/>
      <dgm:t>
        <a:bodyPr/>
        <a:lstStyle/>
        <a:p>
          <a:endParaRPr lang="en-US"/>
        </a:p>
      </dgm:t>
    </dgm:pt>
    <dgm:pt modelId="{0F7EC0BF-CC86-4C1D-A9E2-6691A2C293C5}" type="sibTrans" cxnId="{7DCC849F-D48C-4AE8-BC70-6914897AC86E}">
      <dgm:prSet/>
      <dgm:spPr/>
      <dgm:t>
        <a:bodyPr/>
        <a:lstStyle/>
        <a:p>
          <a:endParaRPr lang="en-US"/>
        </a:p>
      </dgm:t>
    </dgm:pt>
    <dgm:pt modelId="{FEE6E644-F3E8-404A-9A07-504B86DB1E28}">
      <dgm:prSet/>
      <dgm:spPr/>
      <dgm:t>
        <a:bodyPr/>
        <a:lstStyle/>
        <a:p>
          <a:r>
            <a:rPr lang="en-US" dirty="0"/>
            <a:t>halitosis , recurrent chest inf. </a:t>
          </a:r>
        </a:p>
      </dgm:t>
    </dgm:pt>
    <dgm:pt modelId="{F5F49DAC-178B-479F-8BF3-ED200150F84D}" type="parTrans" cxnId="{9D580C9B-251E-466A-8AE8-1539F549ECAE}">
      <dgm:prSet/>
      <dgm:spPr/>
      <dgm:t>
        <a:bodyPr/>
        <a:lstStyle/>
        <a:p>
          <a:endParaRPr lang="en-US"/>
        </a:p>
      </dgm:t>
    </dgm:pt>
    <dgm:pt modelId="{767350A1-D3FE-489D-9874-EF19F4C44DC2}" type="sibTrans" cxnId="{9D580C9B-251E-466A-8AE8-1539F549ECAE}">
      <dgm:prSet/>
      <dgm:spPr/>
      <dgm:t>
        <a:bodyPr/>
        <a:lstStyle/>
        <a:p>
          <a:endParaRPr lang="en-US"/>
        </a:p>
      </dgm:t>
    </dgm:pt>
    <dgm:pt modelId="{E0475B50-E352-408A-B08C-0F0EA5A5A0F1}">
      <dgm:prSet/>
      <dgm:spPr/>
      <dgm:t>
        <a:bodyPr/>
        <a:lstStyle/>
        <a:p>
          <a:r>
            <a:rPr lang="en-US"/>
            <a:t>Mechanical : </a:t>
          </a:r>
          <a:endParaRPr lang="en-US" dirty="0"/>
        </a:p>
      </dgm:t>
    </dgm:pt>
    <dgm:pt modelId="{069B5060-004D-403E-91F3-15DB1D7FCB72}" type="parTrans" cxnId="{38D2CE58-7F1A-466C-AFD8-1834ADC05B39}">
      <dgm:prSet/>
      <dgm:spPr/>
      <dgm:t>
        <a:bodyPr/>
        <a:lstStyle/>
        <a:p>
          <a:endParaRPr lang="en-US"/>
        </a:p>
      </dgm:t>
    </dgm:pt>
    <dgm:pt modelId="{E8364DC8-A759-44FC-822F-0A2367CA3627}" type="sibTrans" cxnId="{38D2CE58-7F1A-466C-AFD8-1834ADC05B39}">
      <dgm:prSet/>
      <dgm:spPr/>
      <dgm:t>
        <a:bodyPr/>
        <a:lstStyle/>
        <a:p>
          <a:endParaRPr lang="en-US"/>
        </a:p>
      </dgm:t>
    </dgm:pt>
    <dgm:pt modelId="{20D2F43D-E36E-4547-B149-614DDAEBAD77}">
      <dgm:prSet/>
      <dgm:spPr/>
      <dgm:t>
        <a:bodyPr/>
        <a:lstStyle/>
        <a:p>
          <a:r>
            <a:rPr lang="en-US" dirty="0"/>
            <a:t>benign vs malignant , ask about associated symptoms </a:t>
          </a:r>
        </a:p>
      </dgm:t>
    </dgm:pt>
    <dgm:pt modelId="{83A5C09C-380F-45E2-BCD2-33CC6F00972D}" type="parTrans" cxnId="{72376E46-CF7C-4630-BFF0-A9C193C088D1}">
      <dgm:prSet/>
      <dgm:spPr/>
      <dgm:t>
        <a:bodyPr/>
        <a:lstStyle/>
        <a:p>
          <a:endParaRPr lang="en-US"/>
        </a:p>
      </dgm:t>
    </dgm:pt>
    <dgm:pt modelId="{04B2DFFF-7712-4B82-9861-A82B05D1F34B}" type="sibTrans" cxnId="{72376E46-CF7C-4630-BFF0-A9C193C088D1}">
      <dgm:prSet/>
      <dgm:spPr/>
      <dgm:t>
        <a:bodyPr/>
        <a:lstStyle/>
        <a:p>
          <a:endParaRPr lang="en-US"/>
        </a:p>
      </dgm:t>
    </dgm:pt>
    <dgm:pt modelId="{AC1DE36C-B8BA-48FC-9721-0C58030C5C80}" type="pres">
      <dgm:prSet presAssocID="{81682E29-0A44-475D-8D7F-934589CCC07A}" presName="linear" presStyleCnt="0">
        <dgm:presLayoutVars>
          <dgm:animLvl val="lvl"/>
          <dgm:resizeHandles val="exact"/>
        </dgm:presLayoutVars>
      </dgm:prSet>
      <dgm:spPr/>
    </dgm:pt>
    <dgm:pt modelId="{7BD9ECB1-13C4-4A6F-9CE6-4526995442A5}" type="pres">
      <dgm:prSet presAssocID="{0CC06BDC-CCB4-4D2C-AEA9-3B5E3E392D31}" presName="parentText" presStyleLbl="node1" presStyleIdx="0" presStyleCnt="5" custLinFactNeighborX="3492" custLinFactNeighborY="-2083">
        <dgm:presLayoutVars>
          <dgm:chMax val="0"/>
          <dgm:bulletEnabled val="1"/>
        </dgm:presLayoutVars>
      </dgm:prSet>
      <dgm:spPr/>
    </dgm:pt>
    <dgm:pt modelId="{F2CAC196-379B-4E10-8A57-ED76D23589FF}" type="pres">
      <dgm:prSet presAssocID="{0CC06BDC-CCB4-4D2C-AEA9-3B5E3E392D31}" presName="childText" presStyleLbl="revTx" presStyleIdx="0" presStyleCnt="5">
        <dgm:presLayoutVars>
          <dgm:bulletEnabled val="1"/>
        </dgm:presLayoutVars>
      </dgm:prSet>
      <dgm:spPr/>
    </dgm:pt>
    <dgm:pt modelId="{6F914B59-159F-4B4A-A04A-B61AACC6EA71}" type="pres">
      <dgm:prSet presAssocID="{20B905BC-B480-4390-8A6A-A73DD1A180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E59B53-CA84-4DEE-8980-FD0E60C0D516}" type="pres">
      <dgm:prSet presAssocID="{20B905BC-B480-4390-8A6A-A73DD1A18081}" presName="childText" presStyleLbl="revTx" presStyleIdx="1" presStyleCnt="5">
        <dgm:presLayoutVars>
          <dgm:bulletEnabled val="1"/>
        </dgm:presLayoutVars>
      </dgm:prSet>
      <dgm:spPr/>
    </dgm:pt>
    <dgm:pt modelId="{E33BD9CB-9244-42F7-A3BB-323DD2518A3D}" type="pres">
      <dgm:prSet presAssocID="{B53E74BC-F898-4C2A-8A0D-38EF2F4765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1EFB4A-2B84-490B-8402-E091F6DDCC06}" type="pres">
      <dgm:prSet presAssocID="{B53E74BC-F898-4C2A-8A0D-38EF2F476562}" presName="childText" presStyleLbl="revTx" presStyleIdx="2" presStyleCnt="5">
        <dgm:presLayoutVars>
          <dgm:bulletEnabled val="1"/>
        </dgm:presLayoutVars>
      </dgm:prSet>
      <dgm:spPr/>
    </dgm:pt>
    <dgm:pt modelId="{66F87885-D1B1-41DC-80B2-22604CC20745}" type="pres">
      <dgm:prSet presAssocID="{97153E23-047F-4D4C-993C-63DE292F4B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391924-ECAA-4369-8CDC-D08890E75740}" type="pres">
      <dgm:prSet presAssocID="{97153E23-047F-4D4C-993C-63DE292F4B21}" presName="childText" presStyleLbl="revTx" presStyleIdx="3" presStyleCnt="5">
        <dgm:presLayoutVars>
          <dgm:bulletEnabled val="1"/>
        </dgm:presLayoutVars>
      </dgm:prSet>
      <dgm:spPr/>
    </dgm:pt>
    <dgm:pt modelId="{DC943928-F0F8-40C8-86F7-FD02051CD21F}" type="pres">
      <dgm:prSet presAssocID="{E0475B50-E352-408A-B08C-0F0EA5A5A0F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4534A18-72C8-44FE-95D8-966EE5A9C37D}" type="pres">
      <dgm:prSet presAssocID="{E0475B50-E352-408A-B08C-0F0EA5A5A0F1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CD9B200-B3D2-447D-BC7F-D610C445402D}" type="presOf" srcId="{81682E29-0A44-475D-8D7F-934589CCC07A}" destId="{AC1DE36C-B8BA-48FC-9721-0C58030C5C80}" srcOrd="0" destOrd="0" presId="urn:microsoft.com/office/officeart/2005/8/layout/vList2"/>
    <dgm:cxn modelId="{99041304-61A1-48FB-80E1-5AB827DA315A}" type="presOf" srcId="{97153E23-047F-4D4C-993C-63DE292F4B21}" destId="{66F87885-D1B1-41DC-80B2-22604CC20745}" srcOrd="0" destOrd="0" presId="urn:microsoft.com/office/officeart/2005/8/layout/vList2"/>
    <dgm:cxn modelId="{63914907-C453-4EFF-AB2D-CECE48B06FBE}" srcId="{81682E29-0A44-475D-8D7F-934589CCC07A}" destId="{0CC06BDC-CCB4-4D2C-AEA9-3B5E3E392D31}" srcOrd="0" destOrd="0" parTransId="{F354FFEC-6FE2-4282-A338-28FE87BB4837}" sibTransId="{2863B0AD-3376-4657-9F00-B21BB347F3B4}"/>
    <dgm:cxn modelId="{D8F35917-EFF4-489A-B015-52801520572A}" type="presOf" srcId="{E0475B50-E352-408A-B08C-0F0EA5A5A0F1}" destId="{DC943928-F0F8-40C8-86F7-FD02051CD21F}" srcOrd="0" destOrd="0" presId="urn:microsoft.com/office/officeart/2005/8/layout/vList2"/>
    <dgm:cxn modelId="{4FF3431F-30D0-41CB-AF59-DF711639F062}" type="presOf" srcId="{3C1A0DE3-5E03-42DD-8A4C-364B0F4E6F2E}" destId="{9CE59B53-CA84-4DEE-8980-FD0E60C0D516}" srcOrd="0" destOrd="0" presId="urn:microsoft.com/office/officeart/2005/8/layout/vList2"/>
    <dgm:cxn modelId="{1912482A-CF5C-4B9A-A5EA-20FAC31A8EAF}" type="presOf" srcId="{B53E74BC-F898-4C2A-8A0D-38EF2F476562}" destId="{E33BD9CB-9244-42F7-A3BB-323DD2518A3D}" srcOrd="0" destOrd="0" presId="urn:microsoft.com/office/officeart/2005/8/layout/vList2"/>
    <dgm:cxn modelId="{F4D27364-824A-4762-BA51-A125962550BC}" type="presOf" srcId="{FEE6E644-F3E8-404A-9A07-504B86DB1E28}" destId="{89391924-ECAA-4369-8CDC-D08890E75740}" srcOrd="0" destOrd="0" presId="urn:microsoft.com/office/officeart/2005/8/layout/vList2"/>
    <dgm:cxn modelId="{72376E46-CF7C-4630-BFF0-A9C193C088D1}" srcId="{E0475B50-E352-408A-B08C-0F0EA5A5A0F1}" destId="{20D2F43D-E36E-4547-B149-614DDAEBAD77}" srcOrd="0" destOrd="0" parTransId="{83A5C09C-380F-45E2-BCD2-33CC6F00972D}" sibTransId="{04B2DFFF-7712-4B82-9861-A82B05D1F34B}"/>
    <dgm:cxn modelId="{9D1BA373-35C1-4F35-B4F6-14B69DEB351D}" type="presOf" srcId="{4B4A0FB6-6323-4491-AE97-720E66ACBA82}" destId="{961EFB4A-2B84-490B-8402-E091F6DDCC06}" srcOrd="0" destOrd="0" presId="urn:microsoft.com/office/officeart/2005/8/layout/vList2"/>
    <dgm:cxn modelId="{BD40AC75-8435-429F-977D-EF5721180255}" type="presOf" srcId="{20D2F43D-E36E-4547-B149-614DDAEBAD77}" destId="{34534A18-72C8-44FE-95D8-966EE5A9C37D}" srcOrd="0" destOrd="0" presId="urn:microsoft.com/office/officeart/2005/8/layout/vList2"/>
    <dgm:cxn modelId="{38D2CE58-7F1A-466C-AFD8-1834ADC05B39}" srcId="{81682E29-0A44-475D-8D7F-934589CCC07A}" destId="{E0475B50-E352-408A-B08C-0F0EA5A5A0F1}" srcOrd="4" destOrd="0" parTransId="{069B5060-004D-403E-91F3-15DB1D7FCB72}" sibTransId="{E8364DC8-A759-44FC-822F-0A2367CA3627}"/>
    <dgm:cxn modelId="{9205C47A-ACB0-4C35-BB50-B5D42B6B0A90}" srcId="{0CC06BDC-CCB4-4D2C-AEA9-3B5E3E392D31}" destId="{2C78C916-7F58-4A79-877F-FB3F0ABB658A}" srcOrd="0" destOrd="0" parTransId="{F978BF7D-4794-44BE-B551-AAF6A2740742}" sibTransId="{146B9D1E-6B04-4752-8EF9-E5C0ACB08DF6}"/>
    <dgm:cxn modelId="{B28EFA7D-8BAA-43FB-A89E-CF5619CBE2FA}" srcId="{81682E29-0A44-475D-8D7F-934589CCC07A}" destId="{20B905BC-B480-4390-8A6A-A73DD1A18081}" srcOrd="1" destOrd="0" parTransId="{FB993665-382B-4E3A-AAFD-83C48094A9A0}" sibTransId="{5EDCFB3A-25EA-49D6-AC71-619AA6C6DFDD}"/>
    <dgm:cxn modelId="{6554667F-5345-46CD-B09C-FB772D0F6BB5}" srcId="{20B905BC-B480-4390-8A6A-A73DD1A18081}" destId="{3C1A0DE3-5E03-42DD-8A4C-364B0F4E6F2E}" srcOrd="0" destOrd="0" parTransId="{2072EC95-F759-410E-A34C-35A935CDAA2D}" sibTransId="{48AF0CFC-CA90-48FA-8E40-4462D2D2EEDF}"/>
    <dgm:cxn modelId="{9D580C9B-251E-466A-8AE8-1539F549ECAE}" srcId="{97153E23-047F-4D4C-993C-63DE292F4B21}" destId="{FEE6E644-F3E8-404A-9A07-504B86DB1E28}" srcOrd="0" destOrd="0" parTransId="{F5F49DAC-178B-479F-8BF3-ED200150F84D}" sibTransId="{767350A1-D3FE-489D-9874-EF19F4C44DC2}"/>
    <dgm:cxn modelId="{7DCC849F-D48C-4AE8-BC70-6914897AC86E}" srcId="{81682E29-0A44-475D-8D7F-934589CCC07A}" destId="{97153E23-047F-4D4C-993C-63DE292F4B21}" srcOrd="3" destOrd="0" parTransId="{95D641E0-2348-49AA-9868-CEF565EE1908}" sibTransId="{0F7EC0BF-CC86-4C1D-A9E2-6691A2C293C5}"/>
    <dgm:cxn modelId="{1FB46DA6-A887-465B-BF00-A39A94BB8CE8}" srcId="{B53E74BC-F898-4C2A-8A0D-38EF2F476562}" destId="{4B4A0FB6-6323-4491-AE97-720E66ACBA82}" srcOrd="0" destOrd="0" parTransId="{55849207-0B9A-4363-9643-99A5F5B96AC9}" sibTransId="{B7B6C77C-2518-427C-B5A7-34195457BE16}"/>
    <dgm:cxn modelId="{7EE207BD-26E1-4DF8-B796-D9D77BD3C7CB}" type="presOf" srcId="{0CC06BDC-CCB4-4D2C-AEA9-3B5E3E392D31}" destId="{7BD9ECB1-13C4-4A6F-9CE6-4526995442A5}" srcOrd="0" destOrd="0" presId="urn:microsoft.com/office/officeart/2005/8/layout/vList2"/>
    <dgm:cxn modelId="{A0F025D8-827C-410E-852D-6FC151ECE4B1}" type="presOf" srcId="{20B905BC-B480-4390-8A6A-A73DD1A18081}" destId="{6F914B59-159F-4B4A-A04A-B61AACC6EA71}" srcOrd="0" destOrd="0" presId="urn:microsoft.com/office/officeart/2005/8/layout/vList2"/>
    <dgm:cxn modelId="{E7C1B2ED-9E90-4C20-BE36-8A798514EBE1}" type="presOf" srcId="{2C78C916-7F58-4A79-877F-FB3F0ABB658A}" destId="{F2CAC196-379B-4E10-8A57-ED76D23589FF}" srcOrd="0" destOrd="0" presId="urn:microsoft.com/office/officeart/2005/8/layout/vList2"/>
    <dgm:cxn modelId="{65D05FF0-3D5F-4CB7-BB85-410703E3B598}" srcId="{81682E29-0A44-475D-8D7F-934589CCC07A}" destId="{B53E74BC-F898-4C2A-8A0D-38EF2F476562}" srcOrd="2" destOrd="0" parTransId="{FC1CA03D-EC0F-459D-8F4C-660DADC77BE1}" sibTransId="{2B2954D2-C791-4FCC-A70C-CDDD23BF4A2D}"/>
    <dgm:cxn modelId="{BCF62681-F221-4CC2-8113-4A5DCA5C8DBE}" type="presParOf" srcId="{AC1DE36C-B8BA-48FC-9721-0C58030C5C80}" destId="{7BD9ECB1-13C4-4A6F-9CE6-4526995442A5}" srcOrd="0" destOrd="0" presId="urn:microsoft.com/office/officeart/2005/8/layout/vList2"/>
    <dgm:cxn modelId="{964537C7-CC8D-41E9-85F5-CA109AD00E71}" type="presParOf" srcId="{AC1DE36C-B8BA-48FC-9721-0C58030C5C80}" destId="{F2CAC196-379B-4E10-8A57-ED76D23589FF}" srcOrd="1" destOrd="0" presId="urn:microsoft.com/office/officeart/2005/8/layout/vList2"/>
    <dgm:cxn modelId="{2A8325E0-F704-4779-AC63-C600371F3755}" type="presParOf" srcId="{AC1DE36C-B8BA-48FC-9721-0C58030C5C80}" destId="{6F914B59-159F-4B4A-A04A-B61AACC6EA71}" srcOrd="2" destOrd="0" presId="urn:microsoft.com/office/officeart/2005/8/layout/vList2"/>
    <dgm:cxn modelId="{9BF13921-5D69-4F42-A75D-A1BA6585F9DC}" type="presParOf" srcId="{AC1DE36C-B8BA-48FC-9721-0C58030C5C80}" destId="{9CE59B53-CA84-4DEE-8980-FD0E60C0D516}" srcOrd="3" destOrd="0" presId="urn:microsoft.com/office/officeart/2005/8/layout/vList2"/>
    <dgm:cxn modelId="{33CF8582-7E5E-4F98-B9D1-E4BD10530CA6}" type="presParOf" srcId="{AC1DE36C-B8BA-48FC-9721-0C58030C5C80}" destId="{E33BD9CB-9244-42F7-A3BB-323DD2518A3D}" srcOrd="4" destOrd="0" presId="urn:microsoft.com/office/officeart/2005/8/layout/vList2"/>
    <dgm:cxn modelId="{7A6C08F8-CA1C-4085-B1F4-D037FC3BFA1A}" type="presParOf" srcId="{AC1DE36C-B8BA-48FC-9721-0C58030C5C80}" destId="{961EFB4A-2B84-490B-8402-E091F6DDCC06}" srcOrd="5" destOrd="0" presId="urn:microsoft.com/office/officeart/2005/8/layout/vList2"/>
    <dgm:cxn modelId="{B1FD9F6E-E59F-4D8A-A327-F19ACE0B41C2}" type="presParOf" srcId="{AC1DE36C-B8BA-48FC-9721-0C58030C5C80}" destId="{66F87885-D1B1-41DC-80B2-22604CC20745}" srcOrd="6" destOrd="0" presId="urn:microsoft.com/office/officeart/2005/8/layout/vList2"/>
    <dgm:cxn modelId="{2DDBEBAF-0F55-4085-91C8-CD84513650A9}" type="presParOf" srcId="{AC1DE36C-B8BA-48FC-9721-0C58030C5C80}" destId="{89391924-ECAA-4369-8CDC-D08890E75740}" srcOrd="7" destOrd="0" presId="urn:microsoft.com/office/officeart/2005/8/layout/vList2"/>
    <dgm:cxn modelId="{1A111F14-D7C8-4DA8-937C-C8C527F0EEC0}" type="presParOf" srcId="{AC1DE36C-B8BA-48FC-9721-0C58030C5C80}" destId="{DC943928-F0F8-40C8-86F7-FD02051CD21F}" srcOrd="8" destOrd="0" presId="urn:microsoft.com/office/officeart/2005/8/layout/vList2"/>
    <dgm:cxn modelId="{46F629AF-2AEC-409B-BFED-7A973BAD02CC}" type="presParOf" srcId="{AC1DE36C-B8BA-48FC-9721-0C58030C5C80}" destId="{34534A18-72C8-44FE-95D8-966EE5A9C37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83F8B-4CF2-478E-A7C2-98FB45BDCF9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1C4ED-234A-4B77-BA03-2D8215806993}" type="pres">
      <dgm:prSet presAssocID="{A7883F8B-4CF2-478E-A7C2-98FB45BDCF99}" presName="cycle" presStyleCnt="0">
        <dgm:presLayoutVars>
          <dgm:dir/>
          <dgm:resizeHandles val="exact"/>
        </dgm:presLayoutVars>
      </dgm:prSet>
      <dgm:spPr/>
    </dgm:pt>
  </dgm:ptLst>
  <dgm:cxnLst>
    <dgm:cxn modelId="{EC574B92-A316-4BAC-9340-FC5C2ABE7C3E}" type="presOf" srcId="{A7883F8B-4CF2-478E-A7C2-98FB45BDCF99}" destId="{DDB1C4ED-234A-4B77-BA03-2D8215806993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7BDEE-9B2B-4536-B9DD-1689B25229E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7F338-9750-4FF8-B912-778C10E0336B}">
      <dgm:prSet phldrT="[Text]" custT="1"/>
      <dgm:spPr/>
      <dgm:t>
        <a:bodyPr/>
        <a:lstStyle/>
        <a:p>
          <a:r>
            <a:rPr lang="en-US" sz="1600" b="1" dirty="0"/>
            <a:t>Frequency </a:t>
          </a:r>
        </a:p>
      </dgm:t>
    </dgm:pt>
    <dgm:pt modelId="{57F87E94-D9CF-4F4C-BA1C-08653DD03431}" type="parTrans" cxnId="{11934464-F761-4CF3-9B67-65931AB5A93F}">
      <dgm:prSet/>
      <dgm:spPr/>
      <dgm:t>
        <a:bodyPr/>
        <a:lstStyle/>
        <a:p>
          <a:endParaRPr lang="en-US"/>
        </a:p>
      </dgm:t>
    </dgm:pt>
    <dgm:pt modelId="{CAE7638F-7260-46F7-8272-7EA8F20C4DDE}" type="sibTrans" cxnId="{11934464-F761-4CF3-9B67-65931AB5A93F}">
      <dgm:prSet/>
      <dgm:spPr/>
      <dgm:t>
        <a:bodyPr/>
        <a:lstStyle/>
        <a:p>
          <a:endParaRPr lang="en-US"/>
        </a:p>
      </dgm:t>
    </dgm:pt>
    <dgm:pt modelId="{506A037E-FA26-46BC-9B49-069197474564}">
      <dgm:prSet custT="1"/>
      <dgm:spPr/>
      <dgm:t>
        <a:bodyPr/>
        <a:lstStyle/>
        <a:p>
          <a:r>
            <a:rPr lang="en-US" sz="1600" b="1" dirty="0"/>
            <a:t>amount </a:t>
          </a:r>
        </a:p>
      </dgm:t>
    </dgm:pt>
    <dgm:pt modelId="{2C7FFED1-26AD-4B1C-AAF0-9F5B5C56B8AE}" type="parTrans" cxnId="{9575BAF3-3849-4164-8085-8649D73399B0}">
      <dgm:prSet/>
      <dgm:spPr/>
      <dgm:t>
        <a:bodyPr/>
        <a:lstStyle/>
        <a:p>
          <a:endParaRPr lang="en-US"/>
        </a:p>
      </dgm:t>
    </dgm:pt>
    <dgm:pt modelId="{2EF370D7-1085-4317-B4B4-1BD84F7A38BC}" type="sibTrans" cxnId="{9575BAF3-3849-4164-8085-8649D73399B0}">
      <dgm:prSet/>
      <dgm:spPr/>
      <dgm:t>
        <a:bodyPr/>
        <a:lstStyle/>
        <a:p>
          <a:endParaRPr lang="en-US"/>
        </a:p>
      </dgm:t>
    </dgm:pt>
    <dgm:pt modelId="{5C76ED35-C44C-4FCC-9B4E-0A2842F7EBD0}">
      <dgm:prSet custT="1"/>
      <dgm:spPr/>
      <dgm:t>
        <a:bodyPr/>
        <a:lstStyle/>
        <a:p>
          <a:r>
            <a:rPr lang="en-US" sz="1600" b="1" dirty="0"/>
            <a:t>Relation to meals and timing </a:t>
          </a:r>
        </a:p>
      </dgm:t>
    </dgm:pt>
    <dgm:pt modelId="{6684C594-B904-4C0C-A182-B613F6B07812}" type="parTrans" cxnId="{5190964B-A4C9-44B4-A81F-6E6644B950C3}">
      <dgm:prSet/>
      <dgm:spPr/>
      <dgm:t>
        <a:bodyPr/>
        <a:lstStyle/>
        <a:p>
          <a:endParaRPr lang="en-US"/>
        </a:p>
      </dgm:t>
    </dgm:pt>
    <dgm:pt modelId="{0A603A40-F110-461B-93DC-786A097B3B13}" type="sibTrans" cxnId="{5190964B-A4C9-44B4-A81F-6E6644B950C3}">
      <dgm:prSet/>
      <dgm:spPr/>
      <dgm:t>
        <a:bodyPr/>
        <a:lstStyle/>
        <a:p>
          <a:endParaRPr lang="en-US"/>
        </a:p>
      </dgm:t>
    </dgm:pt>
    <dgm:pt modelId="{5E2A365B-43D0-4BC1-9774-1B5DC146AB30}">
      <dgm:prSet custT="1"/>
      <dgm:spPr/>
      <dgm:t>
        <a:bodyPr/>
        <a:lstStyle/>
        <a:p>
          <a:r>
            <a:rPr lang="en-US" sz="1600" b="1" dirty="0"/>
            <a:t>Associated symptoms</a:t>
          </a:r>
        </a:p>
      </dgm:t>
    </dgm:pt>
    <dgm:pt modelId="{B0ADBC5F-6F4B-4891-B5DE-BA8B1A96DB9C}" type="parTrans" cxnId="{D0800967-BE28-4A52-9E65-5FA72A999862}">
      <dgm:prSet/>
      <dgm:spPr/>
      <dgm:t>
        <a:bodyPr/>
        <a:lstStyle/>
        <a:p>
          <a:endParaRPr lang="en-US"/>
        </a:p>
      </dgm:t>
    </dgm:pt>
    <dgm:pt modelId="{D086C8DD-3B8D-4738-8A00-4276DD6D6722}" type="sibTrans" cxnId="{D0800967-BE28-4A52-9E65-5FA72A999862}">
      <dgm:prSet/>
      <dgm:spPr/>
      <dgm:t>
        <a:bodyPr/>
        <a:lstStyle/>
        <a:p>
          <a:endParaRPr lang="en-US"/>
        </a:p>
      </dgm:t>
    </dgm:pt>
    <dgm:pt modelId="{036940F0-82FC-4F95-98C2-0E8F1869A6B6}">
      <dgm:prSet custT="1"/>
      <dgm:spPr/>
      <dgm:t>
        <a:bodyPr/>
        <a:lstStyle/>
        <a:p>
          <a:r>
            <a:rPr lang="en-US" sz="1600" b="1" dirty="0"/>
            <a:t>Content : Bile stained , Blood stained or </a:t>
          </a:r>
          <a:r>
            <a:rPr lang="en-US" sz="1600" b="1" dirty="0" err="1"/>
            <a:t>faeculant</a:t>
          </a:r>
          <a:endParaRPr lang="en-US" sz="1600" b="1" dirty="0"/>
        </a:p>
      </dgm:t>
    </dgm:pt>
    <dgm:pt modelId="{49EBA88C-4D24-42EF-A2A9-91DC28F7BC8B}" type="parTrans" cxnId="{696E4875-554A-4613-BFE6-70ACFF6F4D51}">
      <dgm:prSet/>
      <dgm:spPr/>
      <dgm:t>
        <a:bodyPr/>
        <a:lstStyle/>
        <a:p>
          <a:endParaRPr lang="en-US"/>
        </a:p>
      </dgm:t>
    </dgm:pt>
    <dgm:pt modelId="{4CDD7F32-5FDA-4222-8072-B655ED5645C6}" type="sibTrans" cxnId="{696E4875-554A-4613-BFE6-70ACFF6F4D51}">
      <dgm:prSet/>
      <dgm:spPr/>
      <dgm:t>
        <a:bodyPr/>
        <a:lstStyle/>
        <a:p>
          <a:endParaRPr lang="en-US"/>
        </a:p>
      </dgm:t>
    </dgm:pt>
    <dgm:pt modelId="{DCF980E4-0574-4192-A013-3F037BEA1F1A}">
      <dgm:prSet custT="1"/>
      <dgm:spPr/>
      <dgm:t>
        <a:bodyPr/>
        <a:lstStyle/>
        <a:p>
          <a:r>
            <a:rPr lang="en-US" sz="1600" b="1" dirty="0" err="1"/>
            <a:t>Wt</a:t>
          </a:r>
          <a:r>
            <a:rPr lang="en-US" sz="1600" b="1" dirty="0"/>
            <a:t> loss</a:t>
          </a:r>
        </a:p>
      </dgm:t>
    </dgm:pt>
    <dgm:pt modelId="{BE9843B8-BC61-4E93-B277-6358BAEFCC27}" type="parTrans" cxnId="{90F2B668-FB09-414C-B834-6C773293666C}">
      <dgm:prSet/>
      <dgm:spPr/>
      <dgm:t>
        <a:bodyPr/>
        <a:lstStyle/>
        <a:p>
          <a:endParaRPr lang="en-US"/>
        </a:p>
      </dgm:t>
    </dgm:pt>
    <dgm:pt modelId="{B3475CEF-A678-44EF-95F8-A12B7DB08172}" type="sibTrans" cxnId="{90F2B668-FB09-414C-B834-6C773293666C}">
      <dgm:prSet/>
      <dgm:spPr/>
      <dgm:t>
        <a:bodyPr/>
        <a:lstStyle/>
        <a:p>
          <a:endParaRPr lang="en-US"/>
        </a:p>
      </dgm:t>
    </dgm:pt>
    <dgm:pt modelId="{DB93DF59-2576-4981-831C-19E20C926A77}">
      <dgm:prSet custT="1"/>
      <dgm:spPr/>
      <dgm:t>
        <a:bodyPr/>
        <a:lstStyle/>
        <a:p>
          <a:r>
            <a:rPr lang="en-US" sz="1600" b="1" dirty="0"/>
            <a:t>medications</a:t>
          </a:r>
        </a:p>
      </dgm:t>
    </dgm:pt>
    <dgm:pt modelId="{FBE3620C-4337-4FB8-8B63-132182264A23}" type="parTrans" cxnId="{EFFF2AAB-FCEA-40B9-A117-52D15DC9661E}">
      <dgm:prSet/>
      <dgm:spPr/>
      <dgm:t>
        <a:bodyPr/>
        <a:lstStyle/>
        <a:p>
          <a:endParaRPr lang="en-US"/>
        </a:p>
      </dgm:t>
    </dgm:pt>
    <dgm:pt modelId="{A490A8FF-4CED-411F-9270-7FEC47781A9F}" type="sibTrans" cxnId="{EFFF2AAB-FCEA-40B9-A117-52D15DC9661E}">
      <dgm:prSet/>
      <dgm:spPr/>
      <dgm:t>
        <a:bodyPr/>
        <a:lstStyle/>
        <a:p>
          <a:endParaRPr lang="en-US"/>
        </a:p>
      </dgm:t>
    </dgm:pt>
    <dgm:pt modelId="{2D1016BA-36BC-437C-BDD6-6E0EE2A31393}" type="pres">
      <dgm:prSet presAssocID="{7917BDEE-9B2B-4536-B9DD-1689B25229E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80E686-8672-4768-B1FE-D84E33EF3FE1}" type="pres">
      <dgm:prSet presAssocID="{CA77F338-9750-4FF8-B912-778C10E0336B}" presName="vertOne" presStyleCnt="0"/>
      <dgm:spPr/>
    </dgm:pt>
    <dgm:pt modelId="{3F03C114-BAC0-4537-81EA-CF14D335C2D9}" type="pres">
      <dgm:prSet presAssocID="{CA77F338-9750-4FF8-B912-778C10E0336B}" presName="txOne" presStyleLbl="node0" presStyleIdx="0" presStyleCnt="4" custScaleX="128365" custScaleY="145057">
        <dgm:presLayoutVars>
          <dgm:chPref val="3"/>
        </dgm:presLayoutVars>
      </dgm:prSet>
      <dgm:spPr/>
    </dgm:pt>
    <dgm:pt modelId="{FE2B43A7-1C39-4E90-9B67-F3F51878AD8E}" type="pres">
      <dgm:prSet presAssocID="{CA77F338-9750-4FF8-B912-778C10E0336B}" presName="parTransOne" presStyleCnt="0"/>
      <dgm:spPr/>
    </dgm:pt>
    <dgm:pt modelId="{7F004532-B4E3-4324-8C2B-3855A1A217CB}" type="pres">
      <dgm:prSet presAssocID="{CA77F338-9750-4FF8-B912-778C10E0336B}" presName="horzOne" presStyleCnt="0"/>
      <dgm:spPr/>
    </dgm:pt>
    <dgm:pt modelId="{F0DE4248-8B9D-423A-AEC8-7B922D54FA49}" type="pres">
      <dgm:prSet presAssocID="{506A037E-FA26-46BC-9B49-069197474564}" presName="vertTwo" presStyleCnt="0"/>
      <dgm:spPr/>
    </dgm:pt>
    <dgm:pt modelId="{83B806CF-0B5E-41C5-AD2D-55F16FFE5BF8}" type="pres">
      <dgm:prSet presAssocID="{506A037E-FA26-46BC-9B49-069197474564}" presName="txTwo" presStyleLbl="node2" presStyleIdx="0" presStyleCnt="3" custScaleX="122845" custScaleY="102764">
        <dgm:presLayoutVars>
          <dgm:chPref val="3"/>
        </dgm:presLayoutVars>
      </dgm:prSet>
      <dgm:spPr/>
    </dgm:pt>
    <dgm:pt modelId="{EC26BF64-FD1A-44C8-90EF-28E56FD04CC1}" type="pres">
      <dgm:prSet presAssocID="{506A037E-FA26-46BC-9B49-069197474564}" presName="horzTwo" presStyleCnt="0"/>
      <dgm:spPr/>
    </dgm:pt>
    <dgm:pt modelId="{10894B34-BEC1-4FD6-8A58-F563B5365316}" type="pres">
      <dgm:prSet presAssocID="{CAE7638F-7260-46F7-8272-7EA8F20C4DDE}" presName="sibSpaceOne" presStyleCnt="0"/>
      <dgm:spPr/>
    </dgm:pt>
    <dgm:pt modelId="{E4D5847F-8288-462E-A8B7-9B7428D092E0}" type="pres">
      <dgm:prSet presAssocID="{5C76ED35-C44C-4FCC-9B4E-0A2842F7EBD0}" presName="vertOne" presStyleCnt="0"/>
      <dgm:spPr/>
    </dgm:pt>
    <dgm:pt modelId="{FEFBCDEF-063D-4988-8437-04FAC3C89D76}" type="pres">
      <dgm:prSet presAssocID="{5C76ED35-C44C-4FCC-9B4E-0A2842F7EBD0}" presName="txOne" presStyleLbl="node0" presStyleIdx="1" presStyleCnt="4">
        <dgm:presLayoutVars>
          <dgm:chPref val="3"/>
        </dgm:presLayoutVars>
      </dgm:prSet>
      <dgm:spPr/>
    </dgm:pt>
    <dgm:pt modelId="{49281FE1-AF9D-426D-81AC-ACF205EA7903}" type="pres">
      <dgm:prSet presAssocID="{5C76ED35-C44C-4FCC-9B4E-0A2842F7EBD0}" presName="parTransOne" presStyleCnt="0"/>
      <dgm:spPr/>
    </dgm:pt>
    <dgm:pt modelId="{B7B4E77C-3678-43CC-A2AF-CE51B96AE3ED}" type="pres">
      <dgm:prSet presAssocID="{5C76ED35-C44C-4FCC-9B4E-0A2842F7EBD0}" presName="horzOne" presStyleCnt="0"/>
      <dgm:spPr/>
    </dgm:pt>
    <dgm:pt modelId="{9742A717-DB89-44F9-ADF8-DCFF51BC123D}" type="pres">
      <dgm:prSet presAssocID="{5E2A365B-43D0-4BC1-9774-1B5DC146AB30}" presName="vertTwo" presStyleCnt="0"/>
      <dgm:spPr/>
    </dgm:pt>
    <dgm:pt modelId="{F9B54694-289B-49D0-A020-54D989408CF4}" type="pres">
      <dgm:prSet presAssocID="{5E2A365B-43D0-4BC1-9774-1B5DC146AB30}" presName="txTwo" presStyleLbl="node2" presStyleIdx="1" presStyleCnt="3">
        <dgm:presLayoutVars>
          <dgm:chPref val="3"/>
        </dgm:presLayoutVars>
      </dgm:prSet>
      <dgm:spPr/>
    </dgm:pt>
    <dgm:pt modelId="{D5A698F5-C7E3-4AD7-9B21-4E05FBADFD45}" type="pres">
      <dgm:prSet presAssocID="{5E2A365B-43D0-4BC1-9774-1B5DC146AB30}" presName="horzTwo" presStyleCnt="0"/>
      <dgm:spPr/>
    </dgm:pt>
    <dgm:pt modelId="{4C3F696B-0C11-4E41-BC2F-13EE4D857788}" type="pres">
      <dgm:prSet presAssocID="{0A603A40-F110-461B-93DC-786A097B3B13}" presName="sibSpaceOne" presStyleCnt="0"/>
      <dgm:spPr/>
    </dgm:pt>
    <dgm:pt modelId="{3BB48F3E-96A2-4862-8307-3FA3B6BB1476}" type="pres">
      <dgm:prSet presAssocID="{036940F0-82FC-4F95-98C2-0E8F1869A6B6}" presName="vertOne" presStyleCnt="0"/>
      <dgm:spPr/>
    </dgm:pt>
    <dgm:pt modelId="{C5FCD682-A364-4C25-8377-DBCED037DAC7}" type="pres">
      <dgm:prSet presAssocID="{036940F0-82FC-4F95-98C2-0E8F1869A6B6}" presName="txOne" presStyleLbl="node0" presStyleIdx="2" presStyleCnt="4">
        <dgm:presLayoutVars>
          <dgm:chPref val="3"/>
        </dgm:presLayoutVars>
      </dgm:prSet>
      <dgm:spPr/>
    </dgm:pt>
    <dgm:pt modelId="{7FBFBC67-D11E-4BF3-A7EE-3E1678A320A9}" type="pres">
      <dgm:prSet presAssocID="{036940F0-82FC-4F95-98C2-0E8F1869A6B6}" presName="parTransOne" presStyleCnt="0"/>
      <dgm:spPr/>
    </dgm:pt>
    <dgm:pt modelId="{AC196130-DF4C-4AEA-8432-61574A50CDCA}" type="pres">
      <dgm:prSet presAssocID="{036940F0-82FC-4F95-98C2-0E8F1869A6B6}" presName="horzOne" presStyleCnt="0"/>
      <dgm:spPr/>
    </dgm:pt>
    <dgm:pt modelId="{178ED026-D43E-4893-A75D-652C44E93A75}" type="pres">
      <dgm:prSet presAssocID="{DCF980E4-0574-4192-A013-3F037BEA1F1A}" presName="vertTwo" presStyleCnt="0"/>
      <dgm:spPr/>
    </dgm:pt>
    <dgm:pt modelId="{76D2661D-3413-4F17-B6F0-CB6C8566A5A8}" type="pres">
      <dgm:prSet presAssocID="{DCF980E4-0574-4192-A013-3F037BEA1F1A}" presName="txTwo" presStyleLbl="node2" presStyleIdx="2" presStyleCnt="3">
        <dgm:presLayoutVars>
          <dgm:chPref val="3"/>
        </dgm:presLayoutVars>
      </dgm:prSet>
      <dgm:spPr/>
    </dgm:pt>
    <dgm:pt modelId="{28D726C1-31AF-4E60-A514-D37A02BB8F00}" type="pres">
      <dgm:prSet presAssocID="{DCF980E4-0574-4192-A013-3F037BEA1F1A}" presName="horzTwo" presStyleCnt="0"/>
      <dgm:spPr/>
    </dgm:pt>
    <dgm:pt modelId="{C8647978-83DC-47E3-AD97-FC5CBC8F1729}" type="pres">
      <dgm:prSet presAssocID="{4CDD7F32-5FDA-4222-8072-B655ED5645C6}" presName="sibSpaceOne" presStyleCnt="0"/>
      <dgm:spPr/>
    </dgm:pt>
    <dgm:pt modelId="{5109ECD3-B708-4FD6-8724-BB3557ADC0D6}" type="pres">
      <dgm:prSet presAssocID="{DB93DF59-2576-4981-831C-19E20C926A77}" presName="vertOne" presStyleCnt="0"/>
      <dgm:spPr/>
    </dgm:pt>
    <dgm:pt modelId="{0DCDA9B8-0771-481C-901B-7EC47BE960B7}" type="pres">
      <dgm:prSet presAssocID="{DB93DF59-2576-4981-831C-19E20C926A77}" presName="txOne" presStyleLbl="node0" presStyleIdx="3" presStyleCnt="4">
        <dgm:presLayoutVars>
          <dgm:chPref val="3"/>
        </dgm:presLayoutVars>
      </dgm:prSet>
      <dgm:spPr/>
    </dgm:pt>
    <dgm:pt modelId="{2043F0EA-9975-4CD5-AD0A-B1E67DFA170B}" type="pres">
      <dgm:prSet presAssocID="{DB93DF59-2576-4981-831C-19E20C926A77}" presName="horzOne" presStyleCnt="0"/>
      <dgm:spPr/>
    </dgm:pt>
  </dgm:ptLst>
  <dgm:cxnLst>
    <dgm:cxn modelId="{9EE1661B-E99E-4BAB-86A9-8E2ACD85EA72}" type="presOf" srcId="{DB93DF59-2576-4981-831C-19E20C926A77}" destId="{0DCDA9B8-0771-481C-901B-7EC47BE960B7}" srcOrd="0" destOrd="0" presId="urn:microsoft.com/office/officeart/2005/8/layout/hierarchy4"/>
    <dgm:cxn modelId="{AB3BA229-E35E-4010-8308-5F41AFC2892C}" type="presOf" srcId="{5E2A365B-43D0-4BC1-9774-1B5DC146AB30}" destId="{F9B54694-289B-49D0-A020-54D989408CF4}" srcOrd="0" destOrd="0" presId="urn:microsoft.com/office/officeart/2005/8/layout/hierarchy4"/>
    <dgm:cxn modelId="{A4668C5C-286A-43A1-ACE8-FC5A493ADE7C}" type="presOf" srcId="{CA77F338-9750-4FF8-B912-778C10E0336B}" destId="{3F03C114-BAC0-4537-81EA-CF14D335C2D9}" srcOrd="0" destOrd="0" presId="urn:microsoft.com/office/officeart/2005/8/layout/hierarchy4"/>
    <dgm:cxn modelId="{11934464-F761-4CF3-9B67-65931AB5A93F}" srcId="{7917BDEE-9B2B-4536-B9DD-1689B25229EF}" destId="{CA77F338-9750-4FF8-B912-778C10E0336B}" srcOrd="0" destOrd="0" parTransId="{57F87E94-D9CF-4F4C-BA1C-08653DD03431}" sibTransId="{CAE7638F-7260-46F7-8272-7EA8F20C4DDE}"/>
    <dgm:cxn modelId="{D0800967-BE28-4A52-9E65-5FA72A999862}" srcId="{5C76ED35-C44C-4FCC-9B4E-0A2842F7EBD0}" destId="{5E2A365B-43D0-4BC1-9774-1B5DC146AB30}" srcOrd="0" destOrd="0" parTransId="{B0ADBC5F-6F4B-4891-B5DE-BA8B1A96DB9C}" sibTransId="{D086C8DD-3B8D-4738-8A00-4276DD6D6722}"/>
    <dgm:cxn modelId="{90F2B668-FB09-414C-B834-6C773293666C}" srcId="{036940F0-82FC-4F95-98C2-0E8F1869A6B6}" destId="{DCF980E4-0574-4192-A013-3F037BEA1F1A}" srcOrd="0" destOrd="0" parTransId="{BE9843B8-BC61-4E93-B277-6358BAEFCC27}" sibTransId="{B3475CEF-A678-44EF-95F8-A12B7DB08172}"/>
    <dgm:cxn modelId="{5190964B-A4C9-44B4-A81F-6E6644B950C3}" srcId="{7917BDEE-9B2B-4536-B9DD-1689B25229EF}" destId="{5C76ED35-C44C-4FCC-9B4E-0A2842F7EBD0}" srcOrd="1" destOrd="0" parTransId="{6684C594-B904-4C0C-A182-B613F6B07812}" sibTransId="{0A603A40-F110-461B-93DC-786A097B3B13}"/>
    <dgm:cxn modelId="{A324CB4B-3CA3-4B12-87E5-952FDC835046}" type="presOf" srcId="{036940F0-82FC-4F95-98C2-0E8F1869A6B6}" destId="{C5FCD682-A364-4C25-8377-DBCED037DAC7}" srcOrd="0" destOrd="0" presId="urn:microsoft.com/office/officeart/2005/8/layout/hierarchy4"/>
    <dgm:cxn modelId="{696E4875-554A-4613-BFE6-70ACFF6F4D51}" srcId="{7917BDEE-9B2B-4536-B9DD-1689B25229EF}" destId="{036940F0-82FC-4F95-98C2-0E8F1869A6B6}" srcOrd="2" destOrd="0" parTransId="{49EBA88C-4D24-42EF-A2A9-91DC28F7BC8B}" sibTransId="{4CDD7F32-5FDA-4222-8072-B655ED5645C6}"/>
    <dgm:cxn modelId="{A0CF6883-274D-41EA-BDCE-7D442639C1AA}" type="presOf" srcId="{DCF980E4-0574-4192-A013-3F037BEA1F1A}" destId="{76D2661D-3413-4F17-B6F0-CB6C8566A5A8}" srcOrd="0" destOrd="0" presId="urn:microsoft.com/office/officeart/2005/8/layout/hierarchy4"/>
    <dgm:cxn modelId="{2079039D-322D-4521-ABF5-BE0E62917A4D}" type="presOf" srcId="{7917BDEE-9B2B-4536-B9DD-1689B25229EF}" destId="{2D1016BA-36BC-437C-BDD6-6E0EE2A31393}" srcOrd="0" destOrd="0" presId="urn:microsoft.com/office/officeart/2005/8/layout/hierarchy4"/>
    <dgm:cxn modelId="{9ED305A3-ADF9-48A1-A018-3BC4635529D1}" type="presOf" srcId="{5C76ED35-C44C-4FCC-9B4E-0A2842F7EBD0}" destId="{FEFBCDEF-063D-4988-8437-04FAC3C89D76}" srcOrd="0" destOrd="0" presId="urn:microsoft.com/office/officeart/2005/8/layout/hierarchy4"/>
    <dgm:cxn modelId="{EFFF2AAB-FCEA-40B9-A117-52D15DC9661E}" srcId="{7917BDEE-9B2B-4536-B9DD-1689B25229EF}" destId="{DB93DF59-2576-4981-831C-19E20C926A77}" srcOrd="3" destOrd="0" parTransId="{FBE3620C-4337-4FB8-8B63-132182264A23}" sibTransId="{A490A8FF-4CED-411F-9270-7FEC47781A9F}"/>
    <dgm:cxn modelId="{7B7A9EAE-7F35-4CEE-BBCF-6B216E72CC46}" type="presOf" srcId="{506A037E-FA26-46BC-9B49-069197474564}" destId="{83B806CF-0B5E-41C5-AD2D-55F16FFE5BF8}" srcOrd="0" destOrd="0" presId="urn:microsoft.com/office/officeart/2005/8/layout/hierarchy4"/>
    <dgm:cxn modelId="{9575BAF3-3849-4164-8085-8649D73399B0}" srcId="{CA77F338-9750-4FF8-B912-778C10E0336B}" destId="{506A037E-FA26-46BC-9B49-069197474564}" srcOrd="0" destOrd="0" parTransId="{2C7FFED1-26AD-4B1C-AAF0-9F5B5C56B8AE}" sibTransId="{2EF370D7-1085-4317-B4B4-1BD84F7A38BC}"/>
    <dgm:cxn modelId="{CCB76D0A-9FDF-42C3-941E-4736226F7F55}" type="presParOf" srcId="{2D1016BA-36BC-437C-BDD6-6E0EE2A31393}" destId="{CE80E686-8672-4768-B1FE-D84E33EF3FE1}" srcOrd="0" destOrd="0" presId="urn:microsoft.com/office/officeart/2005/8/layout/hierarchy4"/>
    <dgm:cxn modelId="{569EFE89-E7AF-4DA1-BE21-FB0D535096E2}" type="presParOf" srcId="{CE80E686-8672-4768-B1FE-D84E33EF3FE1}" destId="{3F03C114-BAC0-4537-81EA-CF14D335C2D9}" srcOrd="0" destOrd="0" presId="urn:microsoft.com/office/officeart/2005/8/layout/hierarchy4"/>
    <dgm:cxn modelId="{895FEA27-3891-4FFF-A706-BCE4FB7B682D}" type="presParOf" srcId="{CE80E686-8672-4768-B1FE-D84E33EF3FE1}" destId="{FE2B43A7-1C39-4E90-9B67-F3F51878AD8E}" srcOrd="1" destOrd="0" presId="urn:microsoft.com/office/officeart/2005/8/layout/hierarchy4"/>
    <dgm:cxn modelId="{229270EE-25A4-4A06-9352-A2D2053CA289}" type="presParOf" srcId="{CE80E686-8672-4768-B1FE-D84E33EF3FE1}" destId="{7F004532-B4E3-4324-8C2B-3855A1A217CB}" srcOrd="2" destOrd="0" presId="urn:microsoft.com/office/officeart/2005/8/layout/hierarchy4"/>
    <dgm:cxn modelId="{2247729D-018D-4388-B78C-9F3D5ACBA649}" type="presParOf" srcId="{7F004532-B4E3-4324-8C2B-3855A1A217CB}" destId="{F0DE4248-8B9D-423A-AEC8-7B922D54FA49}" srcOrd="0" destOrd="0" presId="urn:microsoft.com/office/officeart/2005/8/layout/hierarchy4"/>
    <dgm:cxn modelId="{1DC620BE-DF93-4BA8-82AE-03766A3F9367}" type="presParOf" srcId="{F0DE4248-8B9D-423A-AEC8-7B922D54FA49}" destId="{83B806CF-0B5E-41C5-AD2D-55F16FFE5BF8}" srcOrd="0" destOrd="0" presId="urn:microsoft.com/office/officeart/2005/8/layout/hierarchy4"/>
    <dgm:cxn modelId="{F82BFC25-7610-428D-B9E4-731022922307}" type="presParOf" srcId="{F0DE4248-8B9D-423A-AEC8-7B922D54FA49}" destId="{EC26BF64-FD1A-44C8-90EF-28E56FD04CC1}" srcOrd="1" destOrd="0" presId="urn:microsoft.com/office/officeart/2005/8/layout/hierarchy4"/>
    <dgm:cxn modelId="{712CAFEB-E93E-4699-B4EB-98498F905203}" type="presParOf" srcId="{2D1016BA-36BC-437C-BDD6-6E0EE2A31393}" destId="{10894B34-BEC1-4FD6-8A58-F563B5365316}" srcOrd="1" destOrd="0" presId="urn:microsoft.com/office/officeart/2005/8/layout/hierarchy4"/>
    <dgm:cxn modelId="{78FF72B4-4929-4DE5-B8D2-76DCAFF32522}" type="presParOf" srcId="{2D1016BA-36BC-437C-BDD6-6E0EE2A31393}" destId="{E4D5847F-8288-462E-A8B7-9B7428D092E0}" srcOrd="2" destOrd="0" presId="urn:microsoft.com/office/officeart/2005/8/layout/hierarchy4"/>
    <dgm:cxn modelId="{1CE1D0FD-06FF-4628-98B4-538301915244}" type="presParOf" srcId="{E4D5847F-8288-462E-A8B7-9B7428D092E0}" destId="{FEFBCDEF-063D-4988-8437-04FAC3C89D76}" srcOrd="0" destOrd="0" presId="urn:microsoft.com/office/officeart/2005/8/layout/hierarchy4"/>
    <dgm:cxn modelId="{99CE8AA1-26CF-4C9B-B485-46E7404DAAC5}" type="presParOf" srcId="{E4D5847F-8288-462E-A8B7-9B7428D092E0}" destId="{49281FE1-AF9D-426D-81AC-ACF205EA7903}" srcOrd="1" destOrd="0" presId="urn:microsoft.com/office/officeart/2005/8/layout/hierarchy4"/>
    <dgm:cxn modelId="{D32487A7-20A0-4C11-8F22-E80234124ACC}" type="presParOf" srcId="{E4D5847F-8288-462E-A8B7-9B7428D092E0}" destId="{B7B4E77C-3678-43CC-A2AF-CE51B96AE3ED}" srcOrd="2" destOrd="0" presId="urn:microsoft.com/office/officeart/2005/8/layout/hierarchy4"/>
    <dgm:cxn modelId="{A8686DA0-C9CE-4C9C-88D7-C7E94459FAA1}" type="presParOf" srcId="{B7B4E77C-3678-43CC-A2AF-CE51B96AE3ED}" destId="{9742A717-DB89-44F9-ADF8-DCFF51BC123D}" srcOrd="0" destOrd="0" presId="urn:microsoft.com/office/officeart/2005/8/layout/hierarchy4"/>
    <dgm:cxn modelId="{ABD08AB4-03A3-4A7F-BCBA-FA1641AAB2EA}" type="presParOf" srcId="{9742A717-DB89-44F9-ADF8-DCFF51BC123D}" destId="{F9B54694-289B-49D0-A020-54D989408CF4}" srcOrd="0" destOrd="0" presId="urn:microsoft.com/office/officeart/2005/8/layout/hierarchy4"/>
    <dgm:cxn modelId="{403424D1-F894-4A15-94E6-064A9C822335}" type="presParOf" srcId="{9742A717-DB89-44F9-ADF8-DCFF51BC123D}" destId="{D5A698F5-C7E3-4AD7-9B21-4E05FBADFD45}" srcOrd="1" destOrd="0" presId="urn:microsoft.com/office/officeart/2005/8/layout/hierarchy4"/>
    <dgm:cxn modelId="{1472A372-8735-4F0D-BB8E-1C2D59759D23}" type="presParOf" srcId="{2D1016BA-36BC-437C-BDD6-6E0EE2A31393}" destId="{4C3F696B-0C11-4E41-BC2F-13EE4D857788}" srcOrd="3" destOrd="0" presId="urn:microsoft.com/office/officeart/2005/8/layout/hierarchy4"/>
    <dgm:cxn modelId="{4723DC3B-1366-49DB-9F5B-738E03F8B442}" type="presParOf" srcId="{2D1016BA-36BC-437C-BDD6-6E0EE2A31393}" destId="{3BB48F3E-96A2-4862-8307-3FA3B6BB1476}" srcOrd="4" destOrd="0" presId="urn:microsoft.com/office/officeart/2005/8/layout/hierarchy4"/>
    <dgm:cxn modelId="{9688A11E-33F4-4DC7-ACDF-2D81C95B8B7C}" type="presParOf" srcId="{3BB48F3E-96A2-4862-8307-3FA3B6BB1476}" destId="{C5FCD682-A364-4C25-8377-DBCED037DAC7}" srcOrd="0" destOrd="0" presId="urn:microsoft.com/office/officeart/2005/8/layout/hierarchy4"/>
    <dgm:cxn modelId="{763658DF-9285-4118-BA4A-4A5512FE7602}" type="presParOf" srcId="{3BB48F3E-96A2-4862-8307-3FA3B6BB1476}" destId="{7FBFBC67-D11E-4BF3-A7EE-3E1678A320A9}" srcOrd="1" destOrd="0" presId="urn:microsoft.com/office/officeart/2005/8/layout/hierarchy4"/>
    <dgm:cxn modelId="{2598F834-3B36-4842-9B7E-6882FABE3FD5}" type="presParOf" srcId="{3BB48F3E-96A2-4862-8307-3FA3B6BB1476}" destId="{AC196130-DF4C-4AEA-8432-61574A50CDCA}" srcOrd="2" destOrd="0" presId="urn:microsoft.com/office/officeart/2005/8/layout/hierarchy4"/>
    <dgm:cxn modelId="{2CC07641-E60E-4CAB-9219-A87F8123988F}" type="presParOf" srcId="{AC196130-DF4C-4AEA-8432-61574A50CDCA}" destId="{178ED026-D43E-4893-A75D-652C44E93A75}" srcOrd="0" destOrd="0" presId="urn:microsoft.com/office/officeart/2005/8/layout/hierarchy4"/>
    <dgm:cxn modelId="{6782FAB6-A218-45CC-9B6A-B07C44869A9C}" type="presParOf" srcId="{178ED026-D43E-4893-A75D-652C44E93A75}" destId="{76D2661D-3413-4F17-B6F0-CB6C8566A5A8}" srcOrd="0" destOrd="0" presId="urn:microsoft.com/office/officeart/2005/8/layout/hierarchy4"/>
    <dgm:cxn modelId="{1F1EE9E7-FB77-4359-A227-A3DE392F00EB}" type="presParOf" srcId="{178ED026-D43E-4893-A75D-652C44E93A75}" destId="{28D726C1-31AF-4E60-A514-D37A02BB8F00}" srcOrd="1" destOrd="0" presId="urn:microsoft.com/office/officeart/2005/8/layout/hierarchy4"/>
    <dgm:cxn modelId="{1CC05AEF-4A71-463E-9AAB-E76DD305484B}" type="presParOf" srcId="{2D1016BA-36BC-437C-BDD6-6E0EE2A31393}" destId="{C8647978-83DC-47E3-AD97-FC5CBC8F1729}" srcOrd="5" destOrd="0" presId="urn:microsoft.com/office/officeart/2005/8/layout/hierarchy4"/>
    <dgm:cxn modelId="{C947F25C-60EA-46E8-AD3F-44C1D9711457}" type="presParOf" srcId="{2D1016BA-36BC-437C-BDD6-6E0EE2A31393}" destId="{5109ECD3-B708-4FD6-8724-BB3557ADC0D6}" srcOrd="6" destOrd="0" presId="urn:microsoft.com/office/officeart/2005/8/layout/hierarchy4"/>
    <dgm:cxn modelId="{14F2D528-4E1E-4611-9319-8005D49F77DB}" type="presParOf" srcId="{5109ECD3-B708-4FD6-8724-BB3557ADC0D6}" destId="{0DCDA9B8-0771-481C-901B-7EC47BE960B7}" srcOrd="0" destOrd="0" presId="urn:microsoft.com/office/officeart/2005/8/layout/hierarchy4"/>
    <dgm:cxn modelId="{1BAA67E7-FF13-480C-BE45-F645396F2F24}" type="presParOf" srcId="{5109ECD3-B708-4FD6-8724-BB3557ADC0D6}" destId="{2043F0EA-9975-4CD5-AD0A-B1E67DFA17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BBD89-8FCF-45E4-B1BC-F0A03CC2BD2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49673-522F-4D0E-91A4-5AE0A0E62D35}">
      <dgm:prSet phldrT="[Text]"/>
      <dgm:spPr/>
      <dgm:t>
        <a:bodyPr/>
        <a:lstStyle/>
        <a:p>
          <a:r>
            <a:rPr lang="en-US" dirty="0"/>
            <a:t>Dyspepsia</a:t>
          </a:r>
        </a:p>
      </dgm:t>
    </dgm:pt>
    <dgm:pt modelId="{989531CD-A9C6-4543-A659-E233FD814A1E}" type="parTrans" cxnId="{98D304B1-B8AB-426A-938A-4EE46219790F}">
      <dgm:prSet/>
      <dgm:spPr/>
      <dgm:t>
        <a:bodyPr/>
        <a:lstStyle/>
        <a:p>
          <a:endParaRPr lang="en-US"/>
        </a:p>
      </dgm:t>
    </dgm:pt>
    <dgm:pt modelId="{0ED00854-FD13-4D5F-92BE-B252B8AFFD15}" type="sibTrans" cxnId="{98D304B1-B8AB-426A-938A-4EE46219790F}">
      <dgm:prSet/>
      <dgm:spPr/>
      <dgm:t>
        <a:bodyPr/>
        <a:lstStyle/>
        <a:p>
          <a:endParaRPr lang="en-US"/>
        </a:p>
      </dgm:t>
    </dgm:pt>
    <dgm:pt modelId="{0D514F13-72F6-429A-B38B-E3C975B14E9B}">
      <dgm:prSet phldrT="[Text]"/>
      <dgm:spPr/>
      <dgm:t>
        <a:bodyPr/>
        <a:lstStyle/>
        <a:p>
          <a:r>
            <a:rPr lang="en-US" dirty="0"/>
            <a:t>Peptic ulcer</a:t>
          </a:r>
        </a:p>
      </dgm:t>
    </dgm:pt>
    <dgm:pt modelId="{931A50C4-44E8-4B61-B2C1-6375DDC486A7}" type="parTrans" cxnId="{3E288911-2ED1-46A1-9240-CBC905FABF9A}">
      <dgm:prSet/>
      <dgm:spPr/>
      <dgm:t>
        <a:bodyPr/>
        <a:lstStyle/>
        <a:p>
          <a:endParaRPr lang="en-US"/>
        </a:p>
      </dgm:t>
    </dgm:pt>
    <dgm:pt modelId="{877FF8A7-A8EB-4B57-B334-66020DF0ECA8}" type="sibTrans" cxnId="{3E288911-2ED1-46A1-9240-CBC905FABF9A}">
      <dgm:prSet/>
      <dgm:spPr/>
      <dgm:t>
        <a:bodyPr/>
        <a:lstStyle/>
        <a:p>
          <a:endParaRPr lang="en-US"/>
        </a:p>
      </dgm:t>
    </dgm:pt>
    <dgm:pt modelId="{DC57DF7D-0D6C-4508-8F86-148DCA5CEE4C}">
      <dgm:prSet phldrT="[Text]"/>
      <dgm:spPr/>
      <dgm:t>
        <a:bodyPr/>
        <a:lstStyle/>
        <a:p>
          <a:r>
            <a:rPr lang="en-US" dirty="0"/>
            <a:t>peritonitis</a:t>
          </a:r>
        </a:p>
      </dgm:t>
    </dgm:pt>
    <dgm:pt modelId="{22975307-D226-443E-A7B5-FAFF380149A7}" type="parTrans" cxnId="{386D8EED-CF94-47F6-BBB8-69CACF0C264E}">
      <dgm:prSet/>
      <dgm:spPr/>
      <dgm:t>
        <a:bodyPr/>
        <a:lstStyle/>
        <a:p>
          <a:endParaRPr lang="en-US"/>
        </a:p>
      </dgm:t>
    </dgm:pt>
    <dgm:pt modelId="{65E7038A-37B1-437D-9F55-70CA6C120C97}" type="sibTrans" cxnId="{386D8EED-CF94-47F6-BBB8-69CACF0C264E}">
      <dgm:prSet/>
      <dgm:spPr/>
      <dgm:t>
        <a:bodyPr/>
        <a:lstStyle/>
        <a:p>
          <a:endParaRPr lang="en-US"/>
        </a:p>
      </dgm:t>
    </dgm:pt>
    <dgm:pt modelId="{5CFEB73F-D32F-4BBF-A369-891FBE96A28F}">
      <dgm:prSet phldrT="[Text]"/>
      <dgm:spPr/>
      <dgm:t>
        <a:bodyPr/>
        <a:lstStyle/>
        <a:p>
          <a:r>
            <a:rPr lang="en-US" dirty="0"/>
            <a:t>Gastric outlet</a:t>
          </a:r>
        </a:p>
      </dgm:t>
    </dgm:pt>
    <dgm:pt modelId="{57E26BEE-F187-4EA1-8FDE-65C933B82F84}" type="parTrans" cxnId="{1A03272C-4C30-4B4E-A508-6FACDDA72209}">
      <dgm:prSet/>
      <dgm:spPr/>
      <dgm:t>
        <a:bodyPr/>
        <a:lstStyle/>
        <a:p>
          <a:endParaRPr lang="en-US"/>
        </a:p>
      </dgm:t>
    </dgm:pt>
    <dgm:pt modelId="{A4A5B7CB-C87A-45BB-B1E1-EE95E18C9EB3}" type="sibTrans" cxnId="{1A03272C-4C30-4B4E-A508-6FACDDA72209}">
      <dgm:prSet/>
      <dgm:spPr/>
      <dgm:t>
        <a:bodyPr/>
        <a:lstStyle/>
        <a:p>
          <a:endParaRPr lang="en-US"/>
        </a:p>
      </dgm:t>
    </dgm:pt>
    <dgm:pt modelId="{7A6D36F2-EF86-41C5-8562-33EB5C843B43}">
      <dgm:prSet phldrT="[Text]"/>
      <dgm:spPr/>
      <dgm:t>
        <a:bodyPr/>
        <a:lstStyle/>
        <a:p>
          <a:r>
            <a:rPr lang="en-US" dirty="0"/>
            <a:t>Small or large bowel obstruction</a:t>
          </a:r>
        </a:p>
      </dgm:t>
    </dgm:pt>
    <dgm:pt modelId="{F8A9F051-3E74-413A-A542-6839F6702BF0}" type="parTrans" cxnId="{C4484CB6-7A4C-449B-B6DD-E378E54F7E88}">
      <dgm:prSet/>
      <dgm:spPr/>
      <dgm:t>
        <a:bodyPr/>
        <a:lstStyle/>
        <a:p>
          <a:endParaRPr lang="en-US"/>
        </a:p>
      </dgm:t>
    </dgm:pt>
    <dgm:pt modelId="{482CD118-3E86-4F0C-8A53-240F56FA3E36}" type="sibTrans" cxnId="{C4484CB6-7A4C-449B-B6DD-E378E54F7E88}">
      <dgm:prSet/>
      <dgm:spPr/>
      <dgm:t>
        <a:bodyPr/>
        <a:lstStyle/>
        <a:p>
          <a:endParaRPr lang="en-US"/>
        </a:p>
      </dgm:t>
    </dgm:pt>
    <dgm:pt modelId="{95FD51AC-2236-48C3-A9EC-7EF5BC071207}" type="pres">
      <dgm:prSet presAssocID="{CB3BBD89-8FCF-45E4-B1BC-F0A03CC2BD26}" presName="diagram" presStyleCnt="0">
        <dgm:presLayoutVars>
          <dgm:dir/>
          <dgm:resizeHandles val="exact"/>
        </dgm:presLayoutVars>
      </dgm:prSet>
      <dgm:spPr/>
    </dgm:pt>
    <dgm:pt modelId="{3B6B5CCB-7989-4952-8B34-9CA229CFA1D6}" type="pres">
      <dgm:prSet presAssocID="{C4449673-522F-4D0E-91A4-5AE0A0E62D35}" presName="node" presStyleLbl="node1" presStyleIdx="0" presStyleCnt="5">
        <dgm:presLayoutVars>
          <dgm:bulletEnabled val="1"/>
        </dgm:presLayoutVars>
      </dgm:prSet>
      <dgm:spPr/>
    </dgm:pt>
    <dgm:pt modelId="{E84EE019-E5C6-468D-8346-F342F841E5C6}" type="pres">
      <dgm:prSet presAssocID="{0ED00854-FD13-4D5F-92BE-B252B8AFFD15}" presName="sibTrans" presStyleCnt="0"/>
      <dgm:spPr/>
    </dgm:pt>
    <dgm:pt modelId="{CFD7AEB6-0790-4163-930C-5A6DE83780C3}" type="pres">
      <dgm:prSet presAssocID="{0D514F13-72F6-429A-B38B-E3C975B14E9B}" presName="node" presStyleLbl="node1" presStyleIdx="1" presStyleCnt="5">
        <dgm:presLayoutVars>
          <dgm:bulletEnabled val="1"/>
        </dgm:presLayoutVars>
      </dgm:prSet>
      <dgm:spPr/>
    </dgm:pt>
    <dgm:pt modelId="{951D0FD5-C7BA-4DB5-98C7-2B9F2F513509}" type="pres">
      <dgm:prSet presAssocID="{877FF8A7-A8EB-4B57-B334-66020DF0ECA8}" presName="sibTrans" presStyleCnt="0"/>
      <dgm:spPr/>
    </dgm:pt>
    <dgm:pt modelId="{E5E2A6A3-3226-4BFF-A5B7-F6FA01970537}" type="pres">
      <dgm:prSet presAssocID="{DC57DF7D-0D6C-4508-8F86-148DCA5CEE4C}" presName="node" presStyleLbl="node1" presStyleIdx="2" presStyleCnt="5">
        <dgm:presLayoutVars>
          <dgm:bulletEnabled val="1"/>
        </dgm:presLayoutVars>
      </dgm:prSet>
      <dgm:spPr/>
    </dgm:pt>
    <dgm:pt modelId="{AB24120F-6993-4842-8237-584BD3F80845}" type="pres">
      <dgm:prSet presAssocID="{65E7038A-37B1-437D-9F55-70CA6C120C97}" presName="sibTrans" presStyleCnt="0"/>
      <dgm:spPr/>
    </dgm:pt>
    <dgm:pt modelId="{921D1C81-AD71-4EB8-BA38-66CB8D700AF8}" type="pres">
      <dgm:prSet presAssocID="{5CFEB73F-D32F-4BBF-A369-891FBE96A28F}" presName="node" presStyleLbl="node1" presStyleIdx="3" presStyleCnt="5">
        <dgm:presLayoutVars>
          <dgm:bulletEnabled val="1"/>
        </dgm:presLayoutVars>
      </dgm:prSet>
      <dgm:spPr/>
    </dgm:pt>
    <dgm:pt modelId="{9D614EEF-FCA9-46A3-BBA1-766485339E36}" type="pres">
      <dgm:prSet presAssocID="{A4A5B7CB-C87A-45BB-B1E1-EE95E18C9EB3}" presName="sibTrans" presStyleCnt="0"/>
      <dgm:spPr/>
    </dgm:pt>
    <dgm:pt modelId="{91DDF1AF-FBBE-4C30-B600-0FA235BFE214}" type="pres">
      <dgm:prSet presAssocID="{7A6D36F2-EF86-41C5-8562-33EB5C843B43}" presName="node" presStyleLbl="node1" presStyleIdx="4" presStyleCnt="5">
        <dgm:presLayoutVars>
          <dgm:bulletEnabled val="1"/>
        </dgm:presLayoutVars>
      </dgm:prSet>
      <dgm:spPr/>
    </dgm:pt>
  </dgm:ptLst>
  <dgm:cxnLst>
    <dgm:cxn modelId="{CB2D6405-32D2-41B3-90B9-903BD2EDE2EF}" type="presOf" srcId="{0D514F13-72F6-429A-B38B-E3C975B14E9B}" destId="{CFD7AEB6-0790-4163-930C-5A6DE83780C3}" srcOrd="0" destOrd="0" presId="urn:microsoft.com/office/officeart/2005/8/layout/default#1"/>
    <dgm:cxn modelId="{3E288911-2ED1-46A1-9240-CBC905FABF9A}" srcId="{CB3BBD89-8FCF-45E4-B1BC-F0A03CC2BD26}" destId="{0D514F13-72F6-429A-B38B-E3C975B14E9B}" srcOrd="1" destOrd="0" parTransId="{931A50C4-44E8-4B61-B2C1-6375DDC486A7}" sibTransId="{877FF8A7-A8EB-4B57-B334-66020DF0ECA8}"/>
    <dgm:cxn modelId="{BCF76225-F556-4B15-96D8-B6EAE7B7D454}" type="presOf" srcId="{CB3BBD89-8FCF-45E4-B1BC-F0A03CC2BD26}" destId="{95FD51AC-2236-48C3-A9EC-7EF5BC071207}" srcOrd="0" destOrd="0" presId="urn:microsoft.com/office/officeart/2005/8/layout/default#1"/>
    <dgm:cxn modelId="{1A03272C-4C30-4B4E-A508-6FACDDA72209}" srcId="{CB3BBD89-8FCF-45E4-B1BC-F0A03CC2BD26}" destId="{5CFEB73F-D32F-4BBF-A369-891FBE96A28F}" srcOrd="3" destOrd="0" parTransId="{57E26BEE-F187-4EA1-8FDE-65C933B82F84}" sibTransId="{A4A5B7CB-C87A-45BB-B1E1-EE95E18C9EB3}"/>
    <dgm:cxn modelId="{6ECCB49F-DF0E-4FB7-A0E0-D6681A8FC584}" type="presOf" srcId="{DC57DF7D-0D6C-4508-8F86-148DCA5CEE4C}" destId="{E5E2A6A3-3226-4BFF-A5B7-F6FA01970537}" srcOrd="0" destOrd="0" presId="urn:microsoft.com/office/officeart/2005/8/layout/default#1"/>
    <dgm:cxn modelId="{98D304B1-B8AB-426A-938A-4EE46219790F}" srcId="{CB3BBD89-8FCF-45E4-B1BC-F0A03CC2BD26}" destId="{C4449673-522F-4D0E-91A4-5AE0A0E62D35}" srcOrd="0" destOrd="0" parTransId="{989531CD-A9C6-4543-A659-E233FD814A1E}" sibTransId="{0ED00854-FD13-4D5F-92BE-B252B8AFFD15}"/>
    <dgm:cxn modelId="{6CB960B2-C2B9-4E6D-A797-F4195144DDC8}" type="presOf" srcId="{C4449673-522F-4D0E-91A4-5AE0A0E62D35}" destId="{3B6B5CCB-7989-4952-8B34-9CA229CFA1D6}" srcOrd="0" destOrd="0" presId="urn:microsoft.com/office/officeart/2005/8/layout/default#1"/>
    <dgm:cxn modelId="{826872B4-FB9C-459F-A62D-72BC70819E80}" type="presOf" srcId="{7A6D36F2-EF86-41C5-8562-33EB5C843B43}" destId="{91DDF1AF-FBBE-4C30-B600-0FA235BFE214}" srcOrd="0" destOrd="0" presId="urn:microsoft.com/office/officeart/2005/8/layout/default#1"/>
    <dgm:cxn modelId="{C4484CB6-7A4C-449B-B6DD-E378E54F7E88}" srcId="{CB3BBD89-8FCF-45E4-B1BC-F0A03CC2BD26}" destId="{7A6D36F2-EF86-41C5-8562-33EB5C843B43}" srcOrd="4" destOrd="0" parTransId="{F8A9F051-3E74-413A-A542-6839F6702BF0}" sibTransId="{482CD118-3E86-4F0C-8A53-240F56FA3E36}"/>
    <dgm:cxn modelId="{163658BA-1075-4204-A733-3786C9207B01}" type="presOf" srcId="{5CFEB73F-D32F-4BBF-A369-891FBE96A28F}" destId="{921D1C81-AD71-4EB8-BA38-66CB8D700AF8}" srcOrd="0" destOrd="0" presId="urn:microsoft.com/office/officeart/2005/8/layout/default#1"/>
    <dgm:cxn modelId="{386D8EED-CF94-47F6-BBB8-69CACF0C264E}" srcId="{CB3BBD89-8FCF-45E4-B1BC-F0A03CC2BD26}" destId="{DC57DF7D-0D6C-4508-8F86-148DCA5CEE4C}" srcOrd="2" destOrd="0" parTransId="{22975307-D226-443E-A7B5-FAFF380149A7}" sibTransId="{65E7038A-37B1-437D-9F55-70CA6C120C97}"/>
    <dgm:cxn modelId="{7C08F37D-16EF-450C-B595-278DD3883132}" type="presParOf" srcId="{95FD51AC-2236-48C3-A9EC-7EF5BC071207}" destId="{3B6B5CCB-7989-4952-8B34-9CA229CFA1D6}" srcOrd="0" destOrd="0" presId="urn:microsoft.com/office/officeart/2005/8/layout/default#1"/>
    <dgm:cxn modelId="{5CA91A5C-2FDC-43E1-AE72-13BF45764827}" type="presParOf" srcId="{95FD51AC-2236-48C3-A9EC-7EF5BC071207}" destId="{E84EE019-E5C6-468D-8346-F342F841E5C6}" srcOrd="1" destOrd="0" presId="urn:microsoft.com/office/officeart/2005/8/layout/default#1"/>
    <dgm:cxn modelId="{8DA308BF-A515-4CB8-B57C-3311D227C9C4}" type="presParOf" srcId="{95FD51AC-2236-48C3-A9EC-7EF5BC071207}" destId="{CFD7AEB6-0790-4163-930C-5A6DE83780C3}" srcOrd="2" destOrd="0" presId="urn:microsoft.com/office/officeart/2005/8/layout/default#1"/>
    <dgm:cxn modelId="{212F797A-357B-44F6-BC4C-9DA4B7DD7F54}" type="presParOf" srcId="{95FD51AC-2236-48C3-A9EC-7EF5BC071207}" destId="{951D0FD5-C7BA-4DB5-98C7-2B9F2F513509}" srcOrd="3" destOrd="0" presId="urn:microsoft.com/office/officeart/2005/8/layout/default#1"/>
    <dgm:cxn modelId="{E3C6CB8C-FB7E-437F-9C07-9BCFB97E9DEB}" type="presParOf" srcId="{95FD51AC-2236-48C3-A9EC-7EF5BC071207}" destId="{E5E2A6A3-3226-4BFF-A5B7-F6FA01970537}" srcOrd="4" destOrd="0" presId="urn:microsoft.com/office/officeart/2005/8/layout/default#1"/>
    <dgm:cxn modelId="{9729C08B-B380-4708-80BE-1756AFC01297}" type="presParOf" srcId="{95FD51AC-2236-48C3-A9EC-7EF5BC071207}" destId="{AB24120F-6993-4842-8237-584BD3F80845}" srcOrd="5" destOrd="0" presId="urn:microsoft.com/office/officeart/2005/8/layout/default#1"/>
    <dgm:cxn modelId="{2EE9EFF8-6E2F-43AC-821D-F7AF9F920C95}" type="presParOf" srcId="{95FD51AC-2236-48C3-A9EC-7EF5BC071207}" destId="{921D1C81-AD71-4EB8-BA38-66CB8D700AF8}" srcOrd="6" destOrd="0" presId="urn:microsoft.com/office/officeart/2005/8/layout/default#1"/>
    <dgm:cxn modelId="{D4B11F0C-7C0E-46EF-9A11-9E644892C1D7}" type="presParOf" srcId="{95FD51AC-2236-48C3-A9EC-7EF5BC071207}" destId="{9D614EEF-FCA9-46A3-BBA1-766485339E36}" srcOrd="7" destOrd="0" presId="urn:microsoft.com/office/officeart/2005/8/layout/default#1"/>
    <dgm:cxn modelId="{61239E44-C9AB-4818-8434-6BEE10F6DC16}" type="presParOf" srcId="{95FD51AC-2236-48C3-A9EC-7EF5BC071207}" destId="{91DDF1AF-FBBE-4C30-B600-0FA235BFE21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DA7F-D7F9-48ED-89A3-31BF8B49145C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E4936-2650-47DE-88A2-21507E3B8623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imes New Roman" pitchFamily="18" charset="0"/>
              <a:cs typeface="Times New Roman" pitchFamily="18" charset="0"/>
            </a:rPr>
            <a:t>2% </a:t>
          </a:r>
          <a:r>
            <a:rPr lang="en-US" sz="2700" kern="1200">
              <a:latin typeface="Times New Roman" pitchFamily="18" charset="0"/>
              <a:cs typeface="Times New Roman" pitchFamily="18" charset="0"/>
            </a:rPr>
            <a:t>IN ONE MONTH</a:t>
          </a:r>
          <a:endParaRPr lang="en-US" sz="2700" kern="1200" dirty="0"/>
        </a:p>
      </dsp:txBody>
      <dsp:txXfrm>
        <a:off x="190544" y="1894416"/>
        <a:ext cx="1711813" cy="1500505"/>
      </dsp:txXfrm>
    </dsp:sp>
    <dsp:sp modelId="{F29D0DAF-F215-42EE-BC42-56637C6223CF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5D099-1C4A-4D7B-BFA7-7DC710A02972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652BB-1762-4C49-8B2A-96326D6DA5FE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imes New Roman" pitchFamily="18" charset="0"/>
              <a:cs typeface="Times New Roman" pitchFamily="18" charset="0"/>
            </a:rPr>
            <a:t>5% </a:t>
          </a:r>
          <a:r>
            <a:rPr lang="en-US" sz="2700" kern="1200">
              <a:latin typeface="Times New Roman" pitchFamily="18" charset="0"/>
              <a:cs typeface="Times New Roman" pitchFamily="18" charset="0"/>
            </a:rPr>
            <a:t>in 3 months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138" y="1375860"/>
        <a:ext cx="1711813" cy="1500505"/>
      </dsp:txXfrm>
    </dsp:sp>
    <dsp:sp modelId="{8DA6D204-65A1-4488-AEC3-0972A6949145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D1B82-67A8-45DB-9624-798C1A6E9D10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51C2C-7891-4336-BAC4-7D1E301D7D00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Times New Roman" pitchFamily="18" charset="0"/>
              <a:cs typeface="Times New Roman" pitchFamily="18" charset="0"/>
            </a:rPr>
            <a:t>10% </a:t>
          </a:r>
          <a:r>
            <a:rPr lang="en-US" sz="2700" kern="1200">
              <a:latin typeface="Times New Roman" pitchFamily="18" charset="0"/>
              <a:cs typeface="Times New Roman" pitchFamily="18" charset="0"/>
            </a:rPr>
            <a:t>IN 6 MONTHS 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1732" y="857303"/>
        <a:ext cx="1711813" cy="150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58721-96D0-4582-AF38-3F24201AF6AC}">
      <dsp:nvSpPr>
        <dsp:cNvPr id="0" name=""/>
        <dsp:cNvSpPr/>
      </dsp:nvSpPr>
      <dsp:spPr>
        <a:xfrm>
          <a:off x="0" y="11955"/>
          <a:ext cx="72390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u="none" kern="1200" dirty="0">
              <a:latin typeface="Times New Roman" pitchFamily="18" charset="0"/>
              <a:cs typeface="Times New Roman" pitchFamily="18" charset="0"/>
            </a:rPr>
            <a:t>Reflux-like dyspepsia </a:t>
          </a:r>
          <a:endParaRPr lang="en-US" sz="4100" u="none" kern="1200" dirty="0"/>
        </a:p>
      </dsp:txBody>
      <dsp:txXfrm>
        <a:off x="48005" y="59960"/>
        <a:ext cx="7142990" cy="887374"/>
      </dsp:txXfrm>
    </dsp:sp>
    <dsp:sp modelId="{7F5C23EC-7E64-475C-9359-F299D9C8E90E}">
      <dsp:nvSpPr>
        <dsp:cNvPr id="0" name=""/>
        <dsp:cNvSpPr/>
      </dsp:nvSpPr>
      <dsp:spPr>
        <a:xfrm>
          <a:off x="0" y="995340"/>
          <a:ext cx="7239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(heartburn-predominant dyspepsia)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95340"/>
        <a:ext cx="7239000" cy="678960"/>
      </dsp:txXfrm>
    </dsp:sp>
    <dsp:sp modelId="{5AAAD502-819F-4F90-999C-4AB5E7A18321}">
      <dsp:nvSpPr>
        <dsp:cNvPr id="0" name=""/>
        <dsp:cNvSpPr/>
      </dsp:nvSpPr>
      <dsp:spPr>
        <a:xfrm>
          <a:off x="0" y="1674300"/>
          <a:ext cx="72390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u="none" kern="1200" dirty="0">
              <a:latin typeface="Times New Roman" pitchFamily="18" charset="0"/>
              <a:cs typeface="Times New Roman" pitchFamily="18" charset="0"/>
            </a:rPr>
            <a:t>Ulcer-like dyspepsia</a:t>
          </a:r>
        </a:p>
      </dsp:txBody>
      <dsp:txXfrm>
        <a:off x="48005" y="1722305"/>
        <a:ext cx="7142990" cy="887374"/>
      </dsp:txXfrm>
    </dsp:sp>
    <dsp:sp modelId="{F0AE8A9F-070F-4CE1-B45C-F34ED6EDADED}">
      <dsp:nvSpPr>
        <dsp:cNvPr id="0" name=""/>
        <dsp:cNvSpPr/>
      </dsp:nvSpPr>
      <dsp:spPr>
        <a:xfrm>
          <a:off x="0" y="2657685"/>
          <a:ext cx="7239000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(epigastric pain relieved by food or antacids)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7685"/>
        <a:ext cx="7239000" cy="954787"/>
      </dsp:txXfrm>
    </dsp:sp>
    <dsp:sp modelId="{2B76AB64-32C9-4C66-B2BE-A230227A7939}">
      <dsp:nvSpPr>
        <dsp:cNvPr id="0" name=""/>
        <dsp:cNvSpPr/>
      </dsp:nvSpPr>
      <dsp:spPr>
        <a:xfrm>
          <a:off x="0" y="3612472"/>
          <a:ext cx="72390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u="none" kern="1200" dirty="0" err="1">
              <a:latin typeface="Times New Roman" pitchFamily="18" charset="0"/>
              <a:cs typeface="Times New Roman" pitchFamily="18" charset="0"/>
            </a:rPr>
            <a:t>Dysmotility</a:t>
          </a:r>
          <a:r>
            <a:rPr lang="en-US" sz="4100" b="1" i="1" u="none" kern="1200" dirty="0">
              <a:latin typeface="Times New Roman" pitchFamily="18" charset="0"/>
              <a:cs typeface="Times New Roman" pitchFamily="18" charset="0"/>
            </a:rPr>
            <a:t>-like dyspepsia</a:t>
          </a:r>
        </a:p>
      </dsp:txBody>
      <dsp:txXfrm>
        <a:off x="48005" y="3660477"/>
        <a:ext cx="7142990" cy="887374"/>
      </dsp:txXfrm>
    </dsp:sp>
    <dsp:sp modelId="{B0C4CCA7-9D4A-4935-9099-80F9C62E05E1}">
      <dsp:nvSpPr>
        <dsp:cNvPr id="0" name=""/>
        <dsp:cNvSpPr/>
      </dsp:nvSpPr>
      <dsp:spPr>
        <a:xfrm>
          <a:off x="0" y="4595857"/>
          <a:ext cx="7239000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(nausea, belching, bloating and premature satiety).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95857"/>
        <a:ext cx="7239000" cy="954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ECB1-13C4-4A6F-9CE6-4526995442A5}">
      <dsp:nvSpPr>
        <dsp:cNvPr id="0" name=""/>
        <dsp:cNvSpPr/>
      </dsp:nvSpPr>
      <dsp:spPr>
        <a:xfrm>
          <a:off x="0" y="76202"/>
          <a:ext cx="7848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Neurological : </a:t>
          </a:r>
        </a:p>
      </dsp:txBody>
      <dsp:txXfrm>
        <a:off x="32784" y="108986"/>
        <a:ext cx="7783032" cy="606012"/>
      </dsp:txXfrm>
    </dsp:sp>
    <dsp:sp modelId="{F2CAC196-379B-4E10-8A57-ED76D23589FF}">
      <dsp:nvSpPr>
        <dsp:cNvPr id="0" name=""/>
        <dsp:cNvSpPr/>
      </dsp:nvSpPr>
      <dsp:spPr>
        <a:xfrm>
          <a:off x="0" y="762269"/>
          <a:ext cx="7848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liquids &gt; solids , choking , spluttering , </a:t>
          </a:r>
          <a:r>
            <a:rPr lang="en-US" sz="2200" kern="1200" dirty="0" err="1"/>
            <a:t>regurge</a:t>
          </a:r>
          <a:r>
            <a:rPr lang="en-US" sz="2200" kern="1200" dirty="0"/>
            <a:t> from nose</a:t>
          </a:r>
        </a:p>
      </dsp:txBody>
      <dsp:txXfrm>
        <a:off x="0" y="762269"/>
        <a:ext cx="7848600" cy="695520"/>
      </dsp:txXfrm>
    </dsp:sp>
    <dsp:sp modelId="{6F914B59-159F-4B4A-A04A-B61AACC6EA71}">
      <dsp:nvSpPr>
        <dsp:cNvPr id="0" name=""/>
        <dsp:cNvSpPr/>
      </dsp:nvSpPr>
      <dsp:spPr>
        <a:xfrm>
          <a:off x="0" y="1457790"/>
          <a:ext cx="7848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Neuromuscular : </a:t>
          </a:r>
          <a:endParaRPr lang="en-US" sz="2800" kern="1200" dirty="0"/>
        </a:p>
      </dsp:txBody>
      <dsp:txXfrm>
        <a:off x="32784" y="1490574"/>
        <a:ext cx="7783032" cy="606012"/>
      </dsp:txXfrm>
    </dsp:sp>
    <dsp:sp modelId="{9CE59B53-CA84-4DEE-8980-FD0E60C0D516}">
      <dsp:nvSpPr>
        <dsp:cNvPr id="0" name=""/>
        <dsp:cNvSpPr/>
      </dsp:nvSpPr>
      <dsp:spPr>
        <a:xfrm>
          <a:off x="0" y="2129370"/>
          <a:ext cx="7848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worse for solids , improves with liquid and setting upright </a:t>
          </a:r>
        </a:p>
      </dsp:txBody>
      <dsp:txXfrm>
        <a:off x="0" y="2129370"/>
        <a:ext cx="7848600" cy="695520"/>
      </dsp:txXfrm>
    </dsp:sp>
    <dsp:sp modelId="{E33BD9CB-9244-42F7-A3BB-323DD2518A3D}">
      <dsp:nvSpPr>
        <dsp:cNvPr id="0" name=""/>
        <dsp:cNvSpPr/>
      </dsp:nvSpPr>
      <dsp:spPr>
        <a:xfrm>
          <a:off x="0" y="2824890"/>
          <a:ext cx="7848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Dysmotility : </a:t>
          </a:r>
          <a:endParaRPr lang="en-US" sz="2800" kern="1200" dirty="0"/>
        </a:p>
      </dsp:txBody>
      <dsp:txXfrm>
        <a:off x="32784" y="2857674"/>
        <a:ext cx="7783032" cy="606012"/>
      </dsp:txXfrm>
    </dsp:sp>
    <dsp:sp modelId="{961EFB4A-2B84-490B-8402-E091F6DDCC06}">
      <dsp:nvSpPr>
        <dsp:cNvPr id="0" name=""/>
        <dsp:cNvSpPr/>
      </dsp:nvSpPr>
      <dsp:spPr>
        <a:xfrm>
          <a:off x="0" y="3496470"/>
          <a:ext cx="7848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central chest pain </a:t>
          </a:r>
        </a:p>
      </dsp:txBody>
      <dsp:txXfrm>
        <a:off x="0" y="3496470"/>
        <a:ext cx="7848600" cy="463680"/>
      </dsp:txXfrm>
    </dsp:sp>
    <dsp:sp modelId="{66F87885-D1B1-41DC-80B2-22604CC20745}">
      <dsp:nvSpPr>
        <dsp:cNvPr id="0" name=""/>
        <dsp:cNvSpPr/>
      </dsp:nvSpPr>
      <dsp:spPr>
        <a:xfrm>
          <a:off x="0" y="3960150"/>
          <a:ext cx="7848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Pharyngeal pouch : </a:t>
          </a:r>
          <a:endParaRPr lang="en-US" sz="2800" kern="1200" dirty="0"/>
        </a:p>
      </dsp:txBody>
      <dsp:txXfrm>
        <a:off x="32784" y="3992934"/>
        <a:ext cx="7783032" cy="606012"/>
      </dsp:txXfrm>
    </dsp:sp>
    <dsp:sp modelId="{89391924-ECAA-4369-8CDC-D08890E75740}">
      <dsp:nvSpPr>
        <dsp:cNvPr id="0" name=""/>
        <dsp:cNvSpPr/>
      </dsp:nvSpPr>
      <dsp:spPr>
        <a:xfrm>
          <a:off x="0" y="4631730"/>
          <a:ext cx="7848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halitosis , recurrent chest inf. </a:t>
          </a:r>
        </a:p>
      </dsp:txBody>
      <dsp:txXfrm>
        <a:off x="0" y="4631730"/>
        <a:ext cx="7848600" cy="463680"/>
      </dsp:txXfrm>
    </dsp:sp>
    <dsp:sp modelId="{DC943928-F0F8-40C8-86F7-FD02051CD21F}">
      <dsp:nvSpPr>
        <dsp:cNvPr id="0" name=""/>
        <dsp:cNvSpPr/>
      </dsp:nvSpPr>
      <dsp:spPr>
        <a:xfrm>
          <a:off x="0" y="5095410"/>
          <a:ext cx="7848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Mechanical : </a:t>
          </a:r>
          <a:endParaRPr lang="en-US" sz="2800" kern="1200" dirty="0"/>
        </a:p>
      </dsp:txBody>
      <dsp:txXfrm>
        <a:off x="32784" y="5128194"/>
        <a:ext cx="7783032" cy="606012"/>
      </dsp:txXfrm>
    </dsp:sp>
    <dsp:sp modelId="{34534A18-72C8-44FE-95D8-966EE5A9C37D}">
      <dsp:nvSpPr>
        <dsp:cNvPr id="0" name=""/>
        <dsp:cNvSpPr/>
      </dsp:nvSpPr>
      <dsp:spPr>
        <a:xfrm>
          <a:off x="0" y="5766990"/>
          <a:ext cx="7848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benign vs malignant , ask about associated symptoms </a:t>
          </a:r>
        </a:p>
      </dsp:txBody>
      <dsp:txXfrm>
        <a:off x="0" y="5766990"/>
        <a:ext cx="7848600" cy="69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3C114-BAC0-4537-81EA-CF14D335C2D9}">
      <dsp:nvSpPr>
        <dsp:cNvPr id="0" name=""/>
        <dsp:cNvSpPr/>
      </dsp:nvSpPr>
      <dsp:spPr>
        <a:xfrm>
          <a:off x="717" y="2149"/>
          <a:ext cx="2293537" cy="2623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Frequency </a:t>
          </a:r>
        </a:p>
      </dsp:txBody>
      <dsp:txXfrm>
        <a:off x="67892" y="69324"/>
        <a:ext cx="2159187" cy="2489577"/>
      </dsp:txXfrm>
    </dsp:sp>
    <dsp:sp modelId="{83B806CF-0B5E-41C5-AD2D-55F16FFE5BF8}">
      <dsp:nvSpPr>
        <dsp:cNvPr id="0" name=""/>
        <dsp:cNvSpPr/>
      </dsp:nvSpPr>
      <dsp:spPr>
        <a:xfrm>
          <a:off x="255864" y="2787158"/>
          <a:ext cx="1783243" cy="1858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amount </a:t>
          </a:r>
        </a:p>
      </dsp:txBody>
      <dsp:txXfrm>
        <a:off x="308093" y="2839387"/>
        <a:ext cx="1678785" cy="1754434"/>
      </dsp:txXfrm>
    </dsp:sp>
    <dsp:sp modelId="{FEFBCDEF-063D-4988-8437-04FAC3C89D76}">
      <dsp:nvSpPr>
        <dsp:cNvPr id="0" name=""/>
        <dsp:cNvSpPr/>
      </dsp:nvSpPr>
      <dsp:spPr>
        <a:xfrm>
          <a:off x="2538604" y="2149"/>
          <a:ext cx="1454460" cy="180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Relation to meals and timing </a:t>
          </a:r>
        </a:p>
      </dsp:txBody>
      <dsp:txXfrm>
        <a:off x="2581204" y="44749"/>
        <a:ext cx="1369260" cy="1723694"/>
      </dsp:txXfrm>
    </dsp:sp>
    <dsp:sp modelId="{F9B54694-289B-49D0-A020-54D989408CF4}">
      <dsp:nvSpPr>
        <dsp:cNvPr id="0" name=""/>
        <dsp:cNvSpPr/>
      </dsp:nvSpPr>
      <dsp:spPr>
        <a:xfrm>
          <a:off x="2538604" y="1972124"/>
          <a:ext cx="1454460" cy="180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Associated symptoms</a:t>
          </a:r>
        </a:p>
      </dsp:txBody>
      <dsp:txXfrm>
        <a:off x="2581204" y="2014724"/>
        <a:ext cx="1369260" cy="1723694"/>
      </dsp:txXfrm>
    </dsp:sp>
    <dsp:sp modelId="{C5FCD682-A364-4C25-8377-DBCED037DAC7}">
      <dsp:nvSpPr>
        <dsp:cNvPr id="0" name=""/>
        <dsp:cNvSpPr/>
      </dsp:nvSpPr>
      <dsp:spPr>
        <a:xfrm>
          <a:off x="4237413" y="2149"/>
          <a:ext cx="1454460" cy="180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Content : Bile stained , Blood stained or </a:t>
          </a:r>
          <a:r>
            <a:rPr lang="en-US" sz="1600" b="1" kern="1200" dirty="0" err="1"/>
            <a:t>faeculant</a:t>
          </a:r>
          <a:endParaRPr lang="en-US" sz="1600" b="1" kern="1200" dirty="0"/>
        </a:p>
      </dsp:txBody>
      <dsp:txXfrm>
        <a:off x="4280013" y="44749"/>
        <a:ext cx="1369260" cy="1723694"/>
      </dsp:txXfrm>
    </dsp:sp>
    <dsp:sp modelId="{76D2661D-3413-4F17-B6F0-CB6C8566A5A8}">
      <dsp:nvSpPr>
        <dsp:cNvPr id="0" name=""/>
        <dsp:cNvSpPr/>
      </dsp:nvSpPr>
      <dsp:spPr>
        <a:xfrm>
          <a:off x="4237413" y="1972124"/>
          <a:ext cx="1454460" cy="180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Wt</a:t>
          </a:r>
          <a:r>
            <a:rPr lang="en-US" sz="1600" b="1" kern="1200" dirty="0"/>
            <a:t> loss</a:t>
          </a:r>
        </a:p>
      </dsp:txBody>
      <dsp:txXfrm>
        <a:off x="4280013" y="2014724"/>
        <a:ext cx="1369260" cy="1723694"/>
      </dsp:txXfrm>
    </dsp:sp>
    <dsp:sp modelId="{0DCDA9B8-0771-481C-901B-7EC47BE960B7}">
      <dsp:nvSpPr>
        <dsp:cNvPr id="0" name=""/>
        <dsp:cNvSpPr/>
      </dsp:nvSpPr>
      <dsp:spPr>
        <a:xfrm>
          <a:off x="5936222" y="2149"/>
          <a:ext cx="1454460" cy="180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medications</a:t>
          </a:r>
        </a:p>
      </dsp:txBody>
      <dsp:txXfrm>
        <a:off x="5978822" y="44749"/>
        <a:ext cx="1369260" cy="1723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5CCB-7989-4952-8B34-9CA229CFA1D6}">
      <dsp:nvSpPr>
        <dsp:cNvPr id="0" name=""/>
        <dsp:cNvSpPr/>
      </dsp:nvSpPr>
      <dsp:spPr>
        <a:xfrm>
          <a:off x="0" y="550267"/>
          <a:ext cx="2059781" cy="123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Dyspepsia</a:t>
          </a:r>
        </a:p>
      </dsp:txBody>
      <dsp:txXfrm>
        <a:off x="0" y="550267"/>
        <a:ext cx="2059781" cy="1235868"/>
      </dsp:txXfrm>
    </dsp:sp>
    <dsp:sp modelId="{CFD7AEB6-0790-4163-930C-5A6DE83780C3}">
      <dsp:nvSpPr>
        <dsp:cNvPr id="0" name=""/>
        <dsp:cNvSpPr/>
      </dsp:nvSpPr>
      <dsp:spPr>
        <a:xfrm>
          <a:off x="2265759" y="550267"/>
          <a:ext cx="2059781" cy="123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Peptic ulcer</a:t>
          </a:r>
        </a:p>
      </dsp:txBody>
      <dsp:txXfrm>
        <a:off x="2265759" y="550267"/>
        <a:ext cx="2059781" cy="1235868"/>
      </dsp:txXfrm>
    </dsp:sp>
    <dsp:sp modelId="{E5E2A6A3-3226-4BFF-A5B7-F6FA01970537}">
      <dsp:nvSpPr>
        <dsp:cNvPr id="0" name=""/>
        <dsp:cNvSpPr/>
      </dsp:nvSpPr>
      <dsp:spPr>
        <a:xfrm>
          <a:off x="4531518" y="550267"/>
          <a:ext cx="2059781" cy="123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peritonitis</a:t>
          </a:r>
        </a:p>
      </dsp:txBody>
      <dsp:txXfrm>
        <a:off x="4531518" y="550267"/>
        <a:ext cx="2059781" cy="1235868"/>
      </dsp:txXfrm>
    </dsp:sp>
    <dsp:sp modelId="{921D1C81-AD71-4EB8-BA38-66CB8D700AF8}">
      <dsp:nvSpPr>
        <dsp:cNvPr id="0" name=""/>
        <dsp:cNvSpPr/>
      </dsp:nvSpPr>
      <dsp:spPr>
        <a:xfrm>
          <a:off x="1132879" y="1992114"/>
          <a:ext cx="2059781" cy="123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Gastric outlet</a:t>
          </a:r>
        </a:p>
      </dsp:txBody>
      <dsp:txXfrm>
        <a:off x="1132879" y="1992114"/>
        <a:ext cx="2059781" cy="1235868"/>
      </dsp:txXfrm>
    </dsp:sp>
    <dsp:sp modelId="{91DDF1AF-FBBE-4C30-B600-0FA235BFE214}">
      <dsp:nvSpPr>
        <dsp:cNvPr id="0" name=""/>
        <dsp:cNvSpPr/>
      </dsp:nvSpPr>
      <dsp:spPr>
        <a:xfrm>
          <a:off x="3398639" y="1992114"/>
          <a:ext cx="2059781" cy="123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Small or large bowel obstruction</a:t>
          </a:r>
        </a:p>
      </dsp:txBody>
      <dsp:txXfrm>
        <a:off x="3398639" y="1992114"/>
        <a:ext cx="2059781" cy="123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0C5C-DB5F-4AF0-8BFE-AA83EC8106B5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989E-B50C-47CE-8ABA-1FCA8BDEF0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6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Pancreasitis</a:t>
            </a:r>
            <a:r>
              <a:rPr lang="en-US" dirty="0"/>
              <a:t> , aneurysm , appendicitis , </a:t>
            </a:r>
            <a:r>
              <a:rPr lang="en-US" dirty="0" err="1"/>
              <a:t>cholecytitis</a:t>
            </a:r>
            <a:r>
              <a:rPr lang="en-US" dirty="0"/>
              <a:t> , renal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989E-B50C-47CE-8ABA-1FCA8BDEF0D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6 HOURS COLIC , &gt;24 HOURS CHOLECYTITIS</a:t>
            </a:r>
            <a:r>
              <a:rPr lang="en-US" baseline="0" dirty="0"/>
              <a:t>, RENAL COLICK (COLICKY – INTERMITTANT ) , LEANING FORWARD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989E-B50C-47CE-8ABA-1FCA8BDEF0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Franklin Gothic Demi" pitchFamily="34" charset="0"/>
              </a:rPr>
              <a:t>Could be associated with pallor, sweating and hyperventilation.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Dyspepsia </a:t>
            </a:r>
            <a:r>
              <a:rPr lang="en-US" dirty="0">
                <a:latin typeface="Franklin Gothic Demi" pitchFamily="34" charset="0"/>
                <a:sym typeface="Wingdings" panose="05000000000000000000" pitchFamily="2" charset="2"/>
              </a:rPr>
              <a:t> nausea without vomiting 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Gastric outlet obstruction </a:t>
            </a:r>
            <a:r>
              <a:rPr lang="en-US" dirty="0">
                <a:latin typeface="Franklin Gothic Demi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Franklin Gothic Demi" pitchFamily="34" charset="0"/>
              </a:rPr>
              <a:t>projectile vomiting of large volumes of gastric content without significant pain that is not bile-stained (green).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Obstruction distal to the pylorus </a:t>
            </a:r>
            <a:r>
              <a:rPr lang="en-US" dirty="0">
                <a:latin typeface="Franklin Gothic Demi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Franklin Gothic Demi" pitchFamily="34" charset="0"/>
              </a:rPr>
              <a:t>bile-stained vomit.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989E-B50C-47CE-8ABA-1FCA8BDEF0D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abdominal girth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989E-B50C-47CE-8ABA-1FCA8BDEF0D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Norovirus is</a:t>
            </a:r>
            <a:r>
              <a:rPr lang="en-US" baseline="0" dirty="0"/>
              <a:t> the most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989E-B50C-47CE-8ABA-1FCA8BDEF0D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1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87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10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4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1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64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AB10-D38F-4C3C-A46C-91702846A59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C148B1-9806-485D-A960-A0608BE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914400"/>
            <a:ext cx="8305800" cy="4495799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latin typeface="Arial Rounded MT Bold" pitchFamily="34" charset="0"/>
                <a:cs typeface="Times New Roman" pitchFamily="18" charset="0"/>
              </a:rPr>
              <a:t>The Gastrointestinal System</a:t>
            </a:r>
            <a:br>
              <a:rPr lang="en-US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맑은 고딕" pitchFamily="50" charset="-127"/>
                <a:cs typeface="Arial" pitchFamily="34" charset="0"/>
              </a:rPr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Mouth Symptoms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Halitosis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Xerostomia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Dysgeusia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Cacogeusia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medfriendly.com/images/cacoge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5084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Weight loss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484530" y="1302655"/>
            <a:ext cx="6591985" cy="3777622"/>
          </a:xfrm>
        </p:spPr>
        <p:txBody>
          <a:bodyPr/>
          <a:lstStyle/>
          <a:p>
            <a:endParaRPr lang="en-US" b="1" i="1" u="sng" dirty="0"/>
          </a:p>
          <a:p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SIGNIFICANT WEIGHT LOSS</a:t>
            </a:r>
          </a:p>
          <a:p>
            <a:pPr>
              <a:buNone/>
            </a:pP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4972348"/>
              </p:ext>
            </p:extLst>
          </p:nvPr>
        </p:nvGraphicFramePr>
        <p:xfrm>
          <a:off x="1732522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45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Causes of weight loss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sz="2800" b="1" i="1" u="sng" dirty="0">
                <a:latin typeface="Franklin Gothic Demi" pitchFamily="34" charset="0"/>
                <a:cs typeface="Times New Roman" pitchFamily="18" charset="0"/>
              </a:rPr>
              <a:t>Reduced energy intake</a:t>
            </a:r>
          </a:p>
          <a:p>
            <a:pPr marL="624078" indent="-514350">
              <a:buNone/>
            </a:pPr>
            <a:endParaRPr lang="en-US" sz="2800" b="1" i="1" u="sng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Dieting   </a:t>
            </a: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Loss of appetite, </a:t>
            </a:r>
            <a:r>
              <a:rPr lang="en-US" sz="2800" dirty="0" err="1">
                <a:latin typeface="Franklin Gothic Demi" pitchFamily="34" charset="0"/>
                <a:cs typeface="Times New Roman" pitchFamily="18" charset="0"/>
              </a:rPr>
              <a:t>e.g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 malignancy .</a:t>
            </a:r>
          </a:p>
          <a:p>
            <a:r>
              <a:rPr lang="en-US" sz="2800" dirty="0" err="1">
                <a:latin typeface="Franklin Gothic Demi" pitchFamily="34" charset="0"/>
                <a:cs typeface="Times New Roman" pitchFamily="18" charset="0"/>
              </a:rPr>
              <a:t>Malabsorption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Malnutrition.</a:t>
            </a:r>
          </a:p>
          <a:p>
            <a:endParaRPr lang="en-US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0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Franklin Gothic Demi" pitchFamily="34" charset="0"/>
              </a:rPr>
              <a:t>2. </a:t>
            </a:r>
            <a:r>
              <a:rPr lang="en-US" sz="2800" b="1" i="1" u="sng" dirty="0">
                <a:latin typeface="Franklin Gothic Demi" pitchFamily="34" charset="0"/>
              </a:rPr>
              <a:t>Increased energy expenditure </a:t>
            </a:r>
          </a:p>
          <a:p>
            <a:pPr>
              <a:buNone/>
            </a:pPr>
            <a:endParaRPr lang="en-US" sz="2800" b="1" i="1" u="sng" dirty="0">
              <a:latin typeface="Franklin Gothic Demi" pitchFamily="34" charset="0"/>
            </a:endParaRPr>
          </a:p>
          <a:p>
            <a:r>
              <a:rPr lang="en-US" sz="2800" dirty="0">
                <a:latin typeface="Franklin Gothic Demi" pitchFamily="34" charset="0"/>
              </a:rPr>
              <a:t>Hyperthyroidism.</a:t>
            </a:r>
          </a:p>
          <a:p>
            <a:r>
              <a:rPr lang="en-US" sz="2800" dirty="0">
                <a:latin typeface="Franklin Gothic Demi" pitchFamily="34" charset="0"/>
              </a:rPr>
              <a:t>Fever.</a:t>
            </a:r>
          </a:p>
          <a:p>
            <a:r>
              <a:rPr lang="en-US" sz="2800" dirty="0">
                <a:latin typeface="Franklin Gothic Demi" pitchFamily="34" charset="0"/>
              </a:rPr>
              <a:t>Adoption of a more energetic lifestyle.</a:t>
            </a:r>
          </a:p>
        </p:txBody>
      </p:sp>
    </p:spTree>
    <p:extLst>
      <p:ext uri="{BB962C8B-B14F-4D97-AF65-F5344CB8AC3E}">
        <p14:creationId xmlns:p14="http://schemas.microsoft.com/office/powerpoint/2010/main" val="290232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/>
          </a:bodyPr>
          <a:lstStyle/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A net calorie deficit of 1000 kcal/day produces a weight loss of approximately 1 kg/week .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Greater weight loss during the initial stages of energy restriction arises from salt and water loss and depletion of hepatic glycogen stores, and not from fat loss.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Rapid weight loss over days suggests loss of body fluid as a result of vomiting, diarrhea or diuretic therapy.</a:t>
            </a:r>
          </a:p>
        </p:txBody>
      </p:sp>
    </p:spTree>
    <p:extLst>
      <p:ext uri="{BB962C8B-B14F-4D97-AF65-F5344CB8AC3E}">
        <p14:creationId xmlns:p14="http://schemas.microsoft.com/office/powerpoint/2010/main" val="300148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 how much weight has been lost </a:t>
            </a:r>
          </a:p>
          <a:p>
            <a:endParaRPr lang="en-US" b="1" dirty="0"/>
          </a:p>
          <a:p>
            <a:r>
              <a:rPr lang="en-US" b="1" dirty="0"/>
              <a:t>Over what time</a:t>
            </a:r>
          </a:p>
          <a:p>
            <a:endParaRPr lang="en-US" b="1" dirty="0"/>
          </a:p>
          <a:p>
            <a:r>
              <a:rPr lang="en-US" b="1" dirty="0"/>
              <a:t>Current and previous weight records to confirm apparent weight loss</a:t>
            </a:r>
          </a:p>
          <a:p>
            <a:endParaRPr lang="en-US" b="1" dirty="0"/>
          </a:p>
          <a:p>
            <a:r>
              <a:rPr lang="en-US" b="1" dirty="0"/>
              <a:t>Loose fitting clothes </a:t>
            </a:r>
            <a:endParaRPr lang="ar-JO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295400"/>
            <a:ext cx="6589199" cy="1280890"/>
          </a:xfrm>
        </p:spPr>
        <p:txBody>
          <a:bodyPr/>
          <a:lstStyle/>
          <a:p>
            <a:r>
              <a:rPr lang="en-US" dirty="0"/>
              <a:t>Anorexia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10000"/>
            <a:ext cx="54102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Loss of appetite and/or lack of interest in food</a:t>
            </a:r>
          </a:p>
        </p:txBody>
      </p:sp>
      <p:pic>
        <p:nvPicPr>
          <p:cNvPr id="17410" name="Picture 2" descr="C:\Users\Mohamad\Desktop\17853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436" y="533400"/>
            <a:ext cx="5494564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11500" b="1" dirty="0"/>
              <a:t>Pain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Painful Mouth</a:t>
            </a:r>
          </a:p>
        </p:txBody>
      </p:sp>
      <p:pic>
        <p:nvPicPr>
          <p:cNvPr id="5" name="Content Placeholder 3" descr="640_man_tooth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29581"/>
            <a:ext cx="6629400" cy="3729038"/>
          </a:xfrm>
        </p:spPr>
      </p:pic>
    </p:spTree>
    <p:extLst>
      <p:ext uri="{BB962C8B-B14F-4D97-AF65-F5344CB8AC3E}">
        <p14:creationId xmlns:p14="http://schemas.microsoft.com/office/powerpoint/2010/main" val="372168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phthous-Ulc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515"/>
            <a:ext cx="4772028" cy="317913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67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Omar\Desktop\Angular-Stomatitis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1" y="3286125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0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Iron, </a:t>
            </a:r>
            <a:r>
              <a:rPr lang="en-US" dirty="0" err="1"/>
              <a:t>Folate</a:t>
            </a:r>
            <a:r>
              <a:rPr lang="en-US" dirty="0"/>
              <a:t>, Vitamin B12, Vitamin C deficiency</a:t>
            </a:r>
          </a:p>
          <a:p>
            <a:endParaRPr lang="en-US" dirty="0"/>
          </a:p>
          <a:p>
            <a:r>
              <a:rPr lang="en-US" dirty="0"/>
              <a:t>Dermatological (lichen </a:t>
            </a:r>
            <a:r>
              <a:rPr lang="en-US" dirty="0" err="1"/>
              <a:t>planus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Chemotherapy</a:t>
            </a:r>
          </a:p>
          <a:p>
            <a:endParaRPr lang="en-US" dirty="0"/>
          </a:p>
          <a:p>
            <a:r>
              <a:rPr lang="en-US" dirty="0" err="1"/>
              <a:t>Apthus</a:t>
            </a:r>
            <a:r>
              <a:rPr lang="en-US" dirty="0"/>
              <a:t> ulcer</a:t>
            </a:r>
          </a:p>
          <a:p>
            <a:endParaRPr lang="en-US" dirty="0"/>
          </a:p>
          <a:p>
            <a:r>
              <a:rPr lang="en-US" dirty="0"/>
              <a:t>Infective </a:t>
            </a:r>
            <a:r>
              <a:rPr lang="en-US" dirty="0" err="1"/>
              <a:t>stomatitis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Inflammatory bowel disease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Heartburn and reflux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54358" y="1486243"/>
            <a:ext cx="5677585" cy="4267200"/>
          </a:xfrm>
        </p:spPr>
        <p:txBody>
          <a:bodyPr>
            <a:normAutofit lnSpcReduction="10000"/>
          </a:bodyPr>
          <a:lstStyle/>
          <a:p>
            <a:r>
              <a:rPr lang="en-US" sz="2400" b="1" i="1" u="sng" dirty="0">
                <a:latin typeface="Franklin Gothic Demi" pitchFamily="34" charset="0"/>
              </a:rPr>
              <a:t>Heartburn</a:t>
            </a:r>
            <a:r>
              <a:rPr lang="en-US" sz="2400" dirty="0">
                <a:latin typeface="Franklin Gothic Demi" pitchFamily="34" charset="0"/>
              </a:rPr>
              <a:t> is a hot, burning retrosternal discomfort which radiates upwards.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</a:endParaRPr>
          </a:p>
          <a:p>
            <a:r>
              <a:rPr lang="en-US" sz="2400" b="1" i="1" u="sng" dirty="0">
                <a:latin typeface="Franklin Gothic Demi" pitchFamily="34" charset="0"/>
                <a:cs typeface="Times New Roman" pitchFamily="18" charset="0"/>
              </a:rPr>
              <a:t>Reflux</a:t>
            </a:r>
            <a:r>
              <a:rPr lang="en-US" sz="2400" dirty="0">
                <a:latin typeface="Franklin Gothic Demi" pitchFamily="34" charset="0"/>
              </a:rPr>
              <a:t> is a sour taste in the mouth from regurgitating gastric acid.</a:t>
            </a:r>
          </a:p>
          <a:p>
            <a:endParaRPr lang="en-US" sz="2400" dirty="0">
              <a:latin typeface="Franklin Gothic Demi" pitchFamily="34" charset="0"/>
            </a:endParaRPr>
          </a:p>
          <a:p>
            <a:r>
              <a:rPr lang="en-US" sz="2400" b="1" i="1" u="sng" dirty="0" err="1">
                <a:latin typeface="Franklin Gothic Demi" pitchFamily="34" charset="0"/>
              </a:rPr>
              <a:t>Waterbrash</a:t>
            </a:r>
            <a:r>
              <a:rPr lang="en-US" sz="2400" dirty="0">
                <a:latin typeface="Franklin Gothic Demi" pitchFamily="34" charset="0"/>
              </a:rPr>
              <a:t>  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is the sudden appearance of fluid in the mouth due to reflex salivation as a result of GERD or, rarely, peptic ulcer disease.</a:t>
            </a:r>
          </a:p>
        </p:txBody>
      </p:sp>
      <p:pic>
        <p:nvPicPr>
          <p:cNvPr id="1026" name="Picture 2" descr="Image result for HEART BU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57" y="4685957"/>
            <a:ext cx="2172043" cy="21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2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ART 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286"/>
            <a:ext cx="7620000" cy="4286250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Heartburn VS. Cardiac 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Character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Radiation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Precipitating factors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Associated symptoms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589199" cy="128089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Dyspepsia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0398038"/>
              </p:ext>
            </p:extLst>
          </p:nvPr>
        </p:nvGraphicFramePr>
        <p:xfrm>
          <a:off x="1285852" y="1000108"/>
          <a:ext cx="7239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75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  <a:latin typeface="Arial Black" pitchFamily="34" charset="0"/>
                <a:cs typeface="Times New Roman" pitchFamily="18" charset="0"/>
              </a:rPr>
              <a:t>Odynophagia</a:t>
            </a:r>
            <a:endParaRPr lang="en-US" dirty="0"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Pain upon swallowing.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can be present with or without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dysphagia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often precipitated by drinking hot liquids.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indicates active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oesophageal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ulceration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oesophagitis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GERD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oesophageal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candidiasis.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524000" y="685800"/>
            <a:ext cx="5410200" cy="2773362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Abdominal</a:t>
            </a:r>
            <a:br>
              <a:rPr lang="en-US" sz="6600" dirty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pain</a:t>
            </a:r>
          </a:p>
        </p:txBody>
      </p:sp>
      <p:pic>
        <p:nvPicPr>
          <p:cNvPr id="5" name="Content Placeholder 6" descr="75569-004-3B260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361872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SITE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57400" y="1752600"/>
            <a:ext cx="6591985" cy="3777622"/>
          </a:xfrm>
        </p:spPr>
        <p:txBody>
          <a:bodyPr>
            <a:noAutofit/>
          </a:bodyPr>
          <a:lstStyle/>
          <a:p>
            <a:r>
              <a:rPr lang="en-US" sz="2800" b="1" i="1" u="sng" dirty="0">
                <a:latin typeface="Franklin Gothic Demi" pitchFamily="34" charset="0"/>
                <a:cs typeface="Times New Roman" pitchFamily="18" charset="0"/>
              </a:rPr>
              <a:t>Visceral abdominal pain</a:t>
            </a:r>
          </a:p>
          <a:p>
            <a:endParaRPr lang="en-US" sz="2800" b="1" i="1" u="sng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Arises from </a:t>
            </a:r>
            <a:r>
              <a:rPr lang="en-US" sz="2800" i="1" u="sng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visceral peritoneum 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, distension of hollow organs, mesenteric traction or excessive smooth-muscle contraction </a:t>
            </a: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It is deep and poorly localized in the </a:t>
            </a:r>
            <a:r>
              <a:rPr lang="en-US" sz="2800" i="1" u="sng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midline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It is conducted via </a:t>
            </a:r>
            <a:r>
              <a:rPr lang="en-US" sz="2800" i="1" u="sng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sympathetic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Franklin Gothic Demi" pitchFamily="34" charset="0"/>
                <a:cs typeface="Times New Roman" pitchFamily="18" charset="0"/>
              </a:rPr>
              <a:t>splanchnic</a:t>
            </a:r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 nerves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9684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59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Franklin Gothic Demi" pitchFamily="34" charset="0"/>
                <a:cs typeface="Times New Roman" pitchFamily="18" charset="0"/>
              </a:rPr>
              <a:t>Somatic pain </a:t>
            </a:r>
            <a:endParaRPr lang="en-US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Arises from the </a:t>
            </a:r>
            <a:r>
              <a:rPr lang="en-US" sz="2400" i="1" u="sng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parietal peritoneum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and abdominal wall.</a:t>
            </a: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It  is </a:t>
            </a:r>
            <a:r>
              <a:rPr lang="en-US" sz="2400" dirty="0" err="1">
                <a:latin typeface="Franklin Gothic Demi" pitchFamily="34" charset="0"/>
                <a:cs typeface="Times New Roman" pitchFamily="18" charset="0"/>
              </a:rPr>
              <a:t>lateralised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Franklin Gothic Demi" pitchFamily="34" charset="0"/>
                <a:cs typeface="Times New Roman" pitchFamily="18" charset="0"/>
              </a:rPr>
              <a:t>localised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to the area of inflammation, and conducted via </a:t>
            </a:r>
            <a:r>
              <a:rPr lang="en-US" sz="2400" i="1" u="sng" dirty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intercostal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(spinal) nerves.</a:t>
            </a: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Examples ..</a:t>
            </a:r>
            <a:r>
              <a:rPr lang="en-US" sz="2400" dirty="0" err="1">
                <a:latin typeface="Franklin Gothic Demi" pitchFamily="34" charset="0"/>
                <a:cs typeface="Times New Roman" pitchFamily="18" charset="0"/>
              </a:rPr>
              <a:t>cholecystitis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, appendicitis, diverticulitis..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2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latin typeface="Arial Black" pitchFamily="34" charset="0"/>
              </a:rPr>
              <a:t>Onset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  <a:latin typeface="Franklin Gothic Demi" pitchFamily="34" charset="0"/>
            </a:endParaRPr>
          </a:p>
          <a:p>
            <a:r>
              <a:rPr lang="en-US" sz="2400" dirty="0">
                <a:latin typeface="Franklin Gothic Demi" pitchFamily="34" charset="0"/>
              </a:rPr>
              <a:t>The sudden onset of severe abdominal pain, rapidly progressing to become generalized and constant, suggests a hollow viscus perforation, a ruptured abdominal aortic aneurysm or mesenteric infarction.</a:t>
            </a:r>
          </a:p>
          <a:p>
            <a:endParaRPr lang="en-US" sz="2400" dirty="0">
              <a:latin typeface="Franklin Gothic Demi" pitchFamily="34" charset="0"/>
            </a:endParaRPr>
          </a:p>
          <a:p>
            <a:r>
              <a:rPr lang="en-US" sz="2400" dirty="0" err="1">
                <a:latin typeface="Franklin Gothic Demi" pitchFamily="34" charset="0"/>
              </a:rPr>
              <a:t>Cecal</a:t>
            </a:r>
            <a:r>
              <a:rPr lang="en-US" sz="2400" dirty="0">
                <a:latin typeface="Franklin Gothic Demi" pitchFamily="34" charset="0"/>
              </a:rPr>
              <a:t> or sigmoid volvulus occur with sudden abdominal pain associated with intestinal obstruction</a:t>
            </a:r>
          </a:p>
          <a:p>
            <a:endParaRPr lang="en-US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7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1677"/>
            <a:ext cx="5643563" cy="63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23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Character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004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i="1" u="sng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Colicky pain lasts for a short time (seconds or minutes) eases off and then return. arises from hollow structures  such Small and large bowel obstruction.</a:t>
            </a:r>
          </a:p>
          <a:p>
            <a:pPr marL="109728" indent="0">
              <a:buNone/>
            </a:pPr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Dull constant vague and poorly localized pain is suggestive of inflammation, e.g.. </a:t>
            </a:r>
            <a:r>
              <a:rPr lang="en-US" sz="3200" dirty="0" err="1">
                <a:latin typeface="Franklin Gothic Demi" pitchFamily="34" charset="0"/>
                <a:cs typeface="Times New Roman" pitchFamily="18" charset="0"/>
              </a:rPr>
              <a:t>salpingitis</a:t>
            </a:r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, appendicitis or diverticulitis.</a:t>
            </a:r>
          </a:p>
          <a:p>
            <a:endParaRPr lang="en-US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91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Biliary</a:t>
            </a:r>
            <a:r>
              <a:rPr lang="en-US" sz="3200" dirty="0"/>
              <a:t> colic is misnamed , as the pain is rarely colicky , pain rapidly increases to a peak and persists over period of time before gradually resolving </a:t>
            </a:r>
          </a:p>
        </p:txBody>
      </p:sp>
    </p:spTree>
    <p:extLst>
      <p:ext uri="{BB962C8B-B14F-4D97-AF65-F5344CB8AC3E}">
        <p14:creationId xmlns:p14="http://schemas.microsoft.com/office/powerpoint/2010/main" val="6431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877" y="381000"/>
            <a:ext cx="5787123" cy="59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8600" y="685800"/>
            <a:ext cx="3431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 Black" pitchFamily="34" charset="0"/>
              </a:rPr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15339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925286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Associated symptoms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Non-specific symptoms : Anorexia, nausea and vomiting are common but may be absent even in advanced intra-abdominal disease.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altered bowel habits : IBS, CRC, </a:t>
            </a:r>
            <a:r>
              <a:rPr lang="en-US" sz="2400" dirty="0" err="1">
                <a:latin typeface="Franklin Gothic Demi" pitchFamily="34" charset="0"/>
                <a:cs typeface="Times New Roman" pitchFamily="18" charset="0"/>
              </a:rPr>
              <a:t>Diverticular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disease </a:t>
            </a: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Breathlessness and Palpitations – non alimentary causes </a:t>
            </a: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Tachycardia , hypotension – sepsis or bleeding </a:t>
            </a:r>
          </a:p>
          <a:p>
            <a:endParaRPr lang="en-US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64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Timing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696500" y="1894114"/>
            <a:ext cx="7086600" cy="4158622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latin typeface="Franklin Gothic Demi" pitchFamily="34" charset="0"/>
              </a:rPr>
              <a:t>Frequency and duration </a:t>
            </a:r>
          </a:p>
          <a:p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>
                <a:latin typeface="Franklin Gothic Demi" pitchFamily="34" charset="0"/>
              </a:rPr>
              <a:t>acute appendicitis: (periumbilical -right iliac fossa –generalized) -&gt; changing with time to the somatic pain in the RIF ) </a:t>
            </a:r>
          </a:p>
          <a:p>
            <a:endParaRPr lang="en-US" sz="2800" dirty="0">
              <a:latin typeface="Franklin Gothic Demi" pitchFamily="34" charset="0"/>
            </a:endParaRPr>
          </a:p>
          <a:p>
            <a:r>
              <a:rPr lang="en-US" sz="2800" i="1" u="sng" dirty="0">
                <a:latin typeface="Franklin Gothic Demi" pitchFamily="34" charset="0"/>
              </a:rPr>
              <a:t>Silent interval: </a:t>
            </a:r>
            <a:r>
              <a:rPr lang="en-US" sz="2800" dirty="0">
                <a:latin typeface="Franklin Gothic Demi" pitchFamily="34" charset="0"/>
              </a:rPr>
              <a:t>1-2 hours after perforation</a:t>
            </a:r>
          </a:p>
          <a:p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>
                <a:latin typeface="Franklin Gothic Demi" pitchFamily="34" charset="0"/>
              </a:rPr>
              <a:t>Change of pattern : either wrong diagnosis or complications happened </a:t>
            </a:r>
          </a:p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>
                <a:latin typeface="Franklin Gothic Demi" pitchFamily="34" charset="0"/>
              </a:rPr>
              <a:t>Abdominal pain persisting for  hours or days suggests an inflammatory disorder </a:t>
            </a:r>
          </a:p>
          <a:p>
            <a:pPr>
              <a:buNone/>
            </a:pPr>
            <a:r>
              <a:rPr lang="en-US" sz="2800" dirty="0">
                <a:latin typeface="Franklin Gothic Demi" pitchFamily="34" charset="0"/>
              </a:rPr>
              <a:t>( </a:t>
            </a:r>
            <a:r>
              <a:rPr lang="en-US" sz="2800" dirty="0" err="1">
                <a:latin typeface="Franklin Gothic Demi" pitchFamily="34" charset="0"/>
              </a:rPr>
              <a:t>appendicitis,cholecystitis,diverticulitis</a:t>
            </a:r>
            <a:r>
              <a:rPr lang="en-US" sz="2800" dirty="0">
                <a:latin typeface="Franklin Gothic Demi" pitchFamily="34" charset="0"/>
              </a:rPr>
              <a:t>)</a:t>
            </a:r>
          </a:p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endParaRPr lang="en-US" sz="2800" dirty="0">
              <a:latin typeface="Franklin Gothic Demi" pitchFamily="34" charset="0"/>
            </a:endParaRPr>
          </a:p>
          <a:p>
            <a:endParaRPr lang="en-US" dirty="0">
              <a:latin typeface="Franklin Gothic Demi" pitchFamily="34" charset="0"/>
            </a:endParaRPr>
          </a:p>
          <a:p>
            <a:pPr>
              <a:buNone/>
            </a:pPr>
            <a:endParaRPr lang="en-US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8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Exacerbating and relieving factors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353600" y="2286000"/>
            <a:ext cx="7772400" cy="43308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Pain due to </a:t>
            </a:r>
            <a:r>
              <a:rPr lang="en-US" sz="2400" b="1" i="1" u="sng" dirty="0">
                <a:latin typeface="Franklin Gothic Demi" pitchFamily="34" charset="0"/>
                <a:cs typeface="Times New Roman" pitchFamily="18" charset="0"/>
              </a:rPr>
              <a:t>inflammation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 is  exacerbated by movement or coughing suggests. </a:t>
            </a: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Patients tend to lie still in order not to exacerbate the pain. 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Patients with </a:t>
            </a:r>
            <a:r>
              <a:rPr lang="en-US" sz="2400" b="1" i="1" u="sng" dirty="0">
                <a:latin typeface="Franklin Gothic Demi" pitchFamily="34" charset="0"/>
                <a:cs typeface="Times New Roman" pitchFamily="18" charset="0"/>
              </a:rPr>
              <a:t>colic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  typically move around or draw their knees up towards the chest during painful spasms.</a:t>
            </a:r>
          </a:p>
          <a:p>
            <a:endParaRPr lang="en-US" dirty="0"/>
          </a:p>
          <a:p>
            <a:endParaRPr lang="en-US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7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Severity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Excruciating pain, poorly relieved by opioid analgesia, suggests an ischemic vascular event, e.g. bowel infarction or ruptured abdominal aortic aneurysm. </a:t>
            </a:r>
          </a:p>
          <a:p>
            <a:pPr marL="109728" indent="0">
              <a:buNone/>
            </a:pP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Severe pain rapidly eased by potent analgesia is more typical of acute pancreatitis or peritonitis secondary to a ruptured </a:t>
            </a:r>
            <a:r>
              <a:rPr lang="en-US" sz="2400" dirty="0" err="1">
                <a:latin typeface="Franklin Gothic Demi" pitchFamily="34" charset="0"/>
                <a:cs typeface="Times New Roman" pitchFamily="18" charset="0"/>
              </a:rPr>
              <a:t>viscus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005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29058" y="564357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Omar\Downloads\Screenshot 2020-08-08 at 8.30.21 PM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3475"/>
            <a:ext cx="9144000" cy="665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204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748"/>
            <a:ext cx="5943600" cy="68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4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Dysphagia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latin typeface="Franklin Gothic Demi" pitchFamily="34" charset="0"/>
            </a:endParaRPr>
          </a:p>
          <a:p>
            <a:r>
              <a:rPr lang="en-US" sz="2800" dirty="0" err="1">
                <a:latin typeface="Franklin Gothic Demi" pitchFamily="34" charset="0"/>
              </a:rPr>
              <a:t>Dysphagia</a:t>
            </a:r>
            <a:r>
              <a:rPr lang="en-US" sz="2800" dirty="0">
                <a:latin typeface="Franklin Gothic Demi" pitchFamily="34" charset="0"/>
              </a:rPr>
              <a:t> is difficulty swallowing.</a:t>
            </a:r>
          </a:p>
          <a:p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>
                <a:latin typeface="Franklin Gothic Demi" pitchFamily="34" charset="0"/>
              </a:rPr>
              <a:t>Oral </a:t>
            </a:r>
            <a:r>
              <a:rPr lang="en-US" sz="2800" dirty="0" err="1">
                <a:latin typeface="Franklin Gothic Demi" pitchFamily="34" charset="0"/>
              </a:rPr>
              <a:t>vs</a:t>
            </a:r>
            <a:r>
              <a:rPr lang="en-US" sz="2800" dirty="0">
                <a:latin typeface="Franklin Gothic Demi" pitchFamily="34" charset="0"/>
              </a:rPr>
              <a:t> esophageal </a:t>
            </a:r>
          </a:p>
          <a:p>
            <a:pPr marL="109728" indent="0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Not Early satiety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Globus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dyspha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172199" cy="427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412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Onset: recent or longstanding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Progressive VS. intermittent.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Liquids VS. Solids.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Level of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stucked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food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Regurgitation of food or fluids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Associated symptoms ( wt loss, heartburn,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odynophagia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Franklin Gothic Demi" pitchFamily="34" charset="0"/>
            </a:endParaRPr>
          </a:p>
          <a:p>
            <a:pPr>
              <a:buNone/>
            </a:pPr>
            <a:endParaRPr lang="en-US" b="1" u="sng" dirty="0">
              <a:latin typeface="Franklin Gothic Dem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1831243"/>
              </p:ext>
            </p:extLst>
          </p:nvPr>
        </p:nvGraphicFramePr>
        <p:xfrm>
          <a:off x="1274928" y="0"/>
          <a:ext cx="7848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120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achala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944714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oesophageal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952500"/>
            <a:ext cx="27146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enker diverti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09346"/>
            <a:ext cx="499133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28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98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Nausea and vomiting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033070"/>
              </p:ext>
            </p:extLst>
          </p:nvPr>
        </p:nvGraphicFramePr>
        <p:xfrm>
          <a:off x="685800" y="13970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0924632"/>
              </p:ext>
            </p:extLst>
          </p:nvPr>
        </p:nvGraphicFramePr>
        <p:xfrm>
          <a:off x="1295400" y="19050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GI causes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Drugs</a:t>
            </a:r>
          </a:p>
          <a:p>
            <a:r>
              <a:rPr lang="en-US" sz="2800" dirty="0"/>
              <a:t>Pregnancy</a:t>
            </a:r>
          </a:p>
          <a:p>
            <a:r>
              <a:rPr lang="en-US" sz="2800" dirty="0"/>
              <a:t>DKA</a:t>
            </a:r>
          </a:p>
          <a:p>
            <a:r>
              <a:rPr lang="en-US" sz="2800" dirty="0"/>
              <a:t>Renal or Liver failure</a:t>
            </a:r>
          </a:p>
          <a:p>
            <a:r>
              <a:rPr lang="en-US" sz="2800" dirty="0" err="1"/>
              <a:t>Hypercalcemia</a:t>
            </a:r>
            <a:endParaRPr lang="en-US" sz="2800" dirty="0"/>
          </a:p>
          <a:p>
            <a:r>
              <a:rPr lang="en-US" sz="2800" dirty="0" err="1"/>
              <a:t>Addsion’s</a:t>
            </a:r>
            <a:r>
              <a:rPr lang="en-US" sz="2800" dirty="0"/>
              <a:t> disease</a:t>
            </a:r>
          </a:p>
          <a:p>
            <a:r>
              <a:rPr lang="en-US" sz="2800" dirty="0"/>
              <a:t>Raised intracranial pressure</a:t>
            </a:r>
          </a:p>
          <a:p>
            <a:r>
              <a:rPr lang="en-US" sz="2800" dirty="0"/>
              <a:t>Vestibular disorder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Eating disorders</a:t>
            </a:r>
            <a:endParaRPr lang="en-US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>
                <a:latin typeface="Arial Black" pitchFamily="34" charset="0"/>
              </a:rPr>
              <a:t>Anorexia nervosa.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err="1">
                <a:latin typeface="Arial Black" pitchFamily="34" charset="0"/>
              </a:rPr>
              <a:t>Bulemia</a:t>
            </a:r>
            <a:r>
              <a:rPr lang="en-US" dirty="0">
                <a:latin typeface="Arial Black" pitchFamily="34" charset="0"/>
              </a:rPr>
              <a:t> nervosa.</a:t>
            </a:r>
            <a:r>
              <a:rPr lang="en-US" dirty="0"/>
              <a:t>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anorex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40279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2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Wind and flatulence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>
                <a:latin typeface="Franklin Gothic Demi" pitchFamily="34" charset="0"/>
              </a:rPr>
              <a:t>Belching</a:t>
            </a:r>
            <a:r>
              <a:rPr lang="en-US" dirty="0">
                <a:latin typeface="Franklin Gothic Demi" pitchFamily="34" charset="0"/>
              </a:rPr>
              <a:t> 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It is due to air swallowing (</a:t>
            </a:r>
            <a:r>
              <a:rPr lang="en-US" dirty="0" err="1">
                <a:latin typeface="Franklin Gothic Demi" pitchFamily="34" charset="0"/>
              </a:rPr>
              <a:t>aerophagy</a:t>
            </a:r>
            <a:r>
              <a:rPr lang="en-US" dirty="0">
                <a:latin typeface="Franklin Gothic Demi" pitchFamily="34" charset="0"/>
              </a:rPr>
              <a:t>) and has no medical significance.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It may indicate anxiety, but sometimes occurs in an attempt to relieve abdominal pain or discomfort, and accompanies GERD.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51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532149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u="sng" dirty="0">
                <a:latin typeface="Franklin Gothic Demi" pitchFamily="34" charset="0"/>
                <a:cs typeface="Times New Roman" pitchFamily="18" charset="0"/>
              </a:rPr>
              <a:t>Excessive flatus </a:t>
            </a:r>
          </a:p>
          <a:p>
            <a:endParaRPr lang="en-US" sz="3200" b="1" i="1" u="sng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Mixed gases from </a:t>
            </a:r>
            <a:r>
              <a:rPr lang="en-US" sz="3200" dirty="0" err="1">
                <a:latin typeface="Franklin Gothic Demi" pitchFamily="34" charset="0"/>
                <a:cs typeface="Times New Roman" pitchFamily="18" charset="0"/>
              </a:rPr>
              <a:t>aerophagia</a:t>
            </a:r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 and bacterial fermentation in colon</a:t>
            </a:r>
          </a:p>
          <a:p>
            <a:endParaRPr lang="en-US" sz="32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Normally 200–2000 ml of flatus is passed each day.</a:t>
            </a:r>
          </a:p>
          <a:p>
            <a:pPr marL="109728" indent="0">
              <a:buNone/>
            </a:pPr>
            <a:endParaRPr lang="en-US" sz="32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3200" dirty="0">
                <a:latin typeface="Franklin Gothic Demi" pitchFamily="34" charset="0"/>
                <a:cs typeface="Times New Roman" pitchFamily="18" charset="0"/>
              </a:rPr>
              <a:t>Excessive flatus occurs particularly in lactase deficiency and intestinal </a:t>
            </a:r>
            <a:r>
              <a:rPr lang="en-US" sz="3200" dirty="0" err="1">
                <a:latin typeface="Franklin Gothic Demi" pitchFamily="34" charset="0"/>
                <a:cs typeface="Times New Roman" pitchFamily="18" charset="0"/>
              </a:rPr>
              <a:t>malabsorption</a:t>
            </a:r>
            <a:endParaRPr lang="en-US" sz="3200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0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ANATOMY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900" y="1915886"/>
            <a:ext cx="4456711" cy="480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Transpyloric</a:t>
            </a:r>
            <a:r>
              <a:rPr lang="en-US" dirty="0"/>
              <a:t> L1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100" y="43756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Transtubercular</a:t>
            </a:r>
            <a:r>
              <a:rPr lang="en-US" dirty="0"/>
              <a:t> L5 </a:t>
            </a:r>
          </a:p>
        </p:txBody>
      </p:sp>
    </p:spTree>
    <p:extLst>
      <p:ext uri="{BB962C8B-B14F-4D97-AF65-F5344CB8AC3E}">
        <p14:creationId xmlns:p14="http://schemas.microsoft.com/office/powerpoint/2010/main" val="3838210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latin typeface="Franklin Gothic Demi" pitchFamily="34" charset="0"/>
                <a:cs typeface="Times New Roman" pitchFamily="18" charset="0"/>
              </a:rPr>
              <a:t>Borborygmi</a:t>
            </a:r>
            <a:endParaRPr lang="en-US" b="0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7647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Franklin Gothic Demi" pitchFamily="34" charset="0"/>
                <a:cs typeface="Times New Roman" pitchFamily="18" charset="0"/>
              </a:rPr>
              <a:t>audible bowel sounds </a:t>
            </a:r>
          </a:p>
          <a:p>
            <a:endParaRPr lang="en-US" sz="3600" i="1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Franklin Gothic Demi" pitchFamily="34" charset="0"/>
                <a:cs typeface="Times New Roman" pitchFamily="18" charset="0"/>
              </a:rPr>
              <a:t>Loud </a:t>
            </a:r>
            <a:r>
              <a:rPr lang="en-US" sz="3600" dirty="0" err="1">
                <a:latin typeface="Franklin Gothic Demi" pitchFamily="34" charset="0"/>
                <a:cs typeface="Times New Roman" pitchFamily="18" charset="0"/>
              </a:rPr>
              <a:t>borborygmi</a:t>
            </a:r>
            <a:r>
              <a:rPr lang="en-US" sz="3600" dirty="0">
                <a:latin typeface="Franklin Gothic Demi" pitchFamily="34" charset="0"/>
                <a:cs typeface="Times New Roman" pitchFamily="18" charset="0"/>
              </a:rPr>
              <a:t>, particularly if associated with colicky discomfort, suggest small-bowel obstruction or </a:t>
            </a:r>
            <a:r>
              <a:rPr lang="en-US" sz="3600" dirty="0" err="1">
                <a:latin typeface="Franklin Gothic Demi" pitchFamily="34" charset="0"/>
                <a:cs typeface="Times New Roman" pitchFamily="18" charset="0"/>
              </a:rPr>
              <a:t>dysmotility</a:t>
            </a:r>
            <a:r>
              <a:rPr lang="en-US" sz="3600" dirty="0">
                <a:latin typeface="Franklin Gothic Dem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321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229600" cy="2163762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Abdominal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distention</a:t>
            </a:r>
          </a:p>
        </p:txBody>
      </p:sp>
      <p:pic>
        <p:nvPicPr>
          <p:cNvPr id="6" name="Content Placeholder 8" descr="dyspeps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676400"/>
            <a:ext cx="3709988" cy="4697437"/>
          </a:xfrm>
          <a:prstGeom prst="rect">
            <a:avLst/>
          </a:prstGeom>
        </p:spPr>
      </p:pic>
      <p:pic>
        <p:nvPicPr>
          <p:cNvPr id="5122" name="Picture 2" descr="Image result for abdominal disten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187825" cy="3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09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620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25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EE8B36-B861-2C48-BAAC-3050B6CA1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21" y="265137"/>
            <a:ext cx="9397077" cy="72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0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Altered Bowel Habit</a:t>
            </a:r>
          </a:p>
        </p:txBody>
      </p:sp>
      <p:pic>
        <p:nvPicPr>
          <p:cNvPr id="19458" name="Picture 2" descr="C:\Users\Mohamad\Desktop\Constipation-The-Sisyphean-Myth-of-Regular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173149" cy="322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  <a:cs typeface="Times New Roman" pitchFamily="18" charset="0"/>
              </a:rPr>
              <a:t>Diarrhea </a:t>
            </a:r>
            <a:r>
              <a:rPr lang="en-US" sz="2000" b="0" dirty="0">
                <a:effectLst/>
                <a:latin typeface="Arial Black" pitchFamily="34" charset="0"/>
                <a:cs typeface="Times New Roman" pitchFamily="18" charset="0"/>
              </a:rPr>
              <a:t>more than 3 times daily or frequent passage of loose stool 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Clarify : frequency vs. consistency 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/>
              <a:t>Steatorrhea : fat 7g/day</a:t>
            </a:r>
          </a:p>
          <a:p>
            <a:endParaRPr lang="en-US" sz="2800" b="1" dirty="0"/>
          </a:p>
          <a:p>
            <a:pPr>
              <a:buNone/>
            </a:pPr>
            <a:r>
              <a:rPr lang="en-US" sz="2800" b="1" dirty="0"/>
              <a:t>Greasy, pale, bulky,</a:t>
            </a:r>
          </a:p>
          <a:p>
            <a:pPr>
              <a:buNone/>
            </a:pPr>
            <a:r>
              <a:rPr lang="en-US" sz="2800" b="1" dirty="0"/>
              <a:t>float, difficult to flush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Ask about: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Onset :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Acute, Chronic, intermittent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Stool: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frequency, volume, color, consistency (watery, unformed, semisolid),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Content (red </a:t>
            </a:r>
            <a:r>
              <a:rPr lang="en-US" dirty="0" err="1">
                <a:solidFill>
                  <a:schemeClr val="tx1"/>
                </a:solidFill>
              </a:rPr>
              <a:t>blood,mucus,pus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Associated features: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urgency, fecal incontinence, </a:t>
            </a:r>
            <a:r>
              <a:rPr lang="en-US" dirty="0" err="1">
                <a:solidFill>
                  <a:schemeClr val="tx1"/>
                </a:solidFill>
              </a:rPr>
              <a:t>tenesmus</a:t>
            </a:r>
            <a:r>
              <a:rPr lang="en-US" dirty="0">
                <a:solidFill>
                  <a:schemeClr val="tx1"/>
                </a:solidFill>
              </a:rPr>
              <a:t>, abdominal pain, vomiting, sleep disturbance.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Recent travel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Medications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i="1" u="sng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b="1" i="1" u="sng" dirty="0">
                <a:latin typeface="Franklin Gothic Demi" pitchFamily="34" charset="0"/>
                <a:cs typeface="Times New Roman" pitchFamily="18" charset="0"/>
              </a:rPr>
              <a:t>High-volume diarrhea </a:t>
            </a:r>
            <a:r>
              <a:rPr lang="en-US" sz="2400" dirty="0">
                <a:latin typeface="Franklin Gothic Demi" pitchFamily="34" charset="0"/>
                <a:cs typeface="Times New Roman" pitchFamily="18" charset="0"/>
              </a:rPr>
              <a:t>(&gt;1 liter per day) occurs when stool water content is increased </a:t>
            </a: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endParaRPr lang="en-US" sz="24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400" b="1" i="1" u="sng" dirty="0">
                <a:latin typeface="Arial Black" pitchFamily="34" charset="0"/>
                <a:cs typeface="Times New Roman" pitchFamily="18" charset="0"/>
              </a:rPr>
              <a:t>Low-volume diarrhea  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is associated with the irritable bowel syndrome.</a:t>
            </a:r>
            <a:endParaRPr lang="en-US" sz="2400" dirty="0">
              <a:latin typeface="Franklin Gothic Dem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2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Secretory: due to intestinal inflammation, e.g. infection, or inflammatory bowel disease.</a:t>
            </a:r>
          </a:p>
          <a:p>
            <a:endParaRPr lang="en-US" sz="2800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Franklin Gothic Demi" pitchFamily="34" charset="0"/>
                <a:cs typeface="Times New Roman" pitchFamily="18" charset="0"/>
              </a:rPr>
              <a:t>Osmotic: due to malabsorption, adverse drug effects or motility disorders.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  <a:r>
              <a:rPr lang="en-US" dirty="0">
                <a:sym typeface="Wingdings" panose="05000000000000000000" pitchFamily="2" charset="2"/>
              </a:rPr>
              <a:t> high volume diarrhea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Infective gastroenteritis – most common , norovirus/ salmonella/ </a:t>
            </a:r>
            <a:r>
              <a:rPr lang="en-US" dirty="0" err="1"/>
              <a:t>c.diff</a:t>
            </a:r>
            <a:r>
              <a:rPr lang="en-US" dirty="0"/>
              <a:t> , if &gt; 4 weeks </a:t>
            </a:r>
            <a:r>
              <a:rPr lang="en-US" dirty="0">
                <a:sym typeface="Wingdings" panose="05000000000000000000" pitchFamily="2" charset="2"/>
              </a:rPr>
              <a:t> chronic ( giardia , amebic ) </a:t>
            </a:r>
            <a:endParaRPr lang="en-US" dirty="0"/>
          </a:p>
          <a:p>
            <a:r>
              <a:rPr lang="en-US" dirty="0"/>
              <a:t>IBD </a:t>
            </a:r>
            <a:r>
              <a:rPr lang="en-US" dirty="0">
                <a:sym typeface="Wingdings" panose="05000000000000000000" pitchFamily="2" charset="2"/>
              </a:rPr>
              <a:t> bloody</a:t>
            </a:r>
            <a:endParaRPr lang="en-US" dirty="0"/>
          </a:p>
          <a:p>
            <a:r>
              <a:rPr lang="en-US" dirty="0"/>
              <a:t>Colonic ischemia </a:t>
            </a:r>
            <a:r>
              <a:rPr lang="en-US" dirty="0">
                <a:sym typeface="Wingdings" panose="05000000000000000000" pitchFamily="2" charset="2"/>
              </a:rPr>
              <a:t> bloody </a:t>
            </a:r>
            <a:endParaRPr lang="en-US" dirty="0"/>
          </a:p>
          <a:p>
            <a:r>
              <a:rPr lang="en-US" dirty="0"/>
              <a:t>Colon cancer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rt</a:t>
            </a:r>
            <a:r>
              <a:rPr lang="en-US" dirty="0">
                <a:sym typeface="Wingdings" panose="05000000000000000000" pitchFamily="2" charset="2"/>
              </a:rPr>
              <a:t> sided ca </a:t>
            </a:r>
            <a:endParaRPr lang="en-US" dirty="0"/>
          </a:p>
          <a:p>
            <a:r>
              <a:rPr lang="en-US" dirty="0"/>
              <a:t>Thyrotoxicosis </a:t>
            </a:r>
            <a:r>
              <a:rPr lang="en-US" dirty="0">
                <a:sym typeface="Wingdings" panose="05000000000000000000" pitchFamily="2" charset="2"/>
              </a:rPr>
              <a:t> secretory </a:t>
            </a:r>
            <a:endParaRPr lang="en-US" dirty="0"/>
          </a:p>
          <a:p>
            <a:r>
              <a:rPr lang="en-US" dirty="0"/>
              <a:t>Celiac disease </a:t>
            </a:r>
            <a:r>
              <a:rPr lang="en-US" dirty="0">
                <a:sym typeface="Wingdings" panose="05000000000000000000" pitchFamily="2" charset="2"/>
              </a:rPr>
              <a:t> steatorrhea </a:t>
            </a:r>
            <a:endParaRPr lang="en-US" dirty="0"/>
          </a:p>
          <a:p>
            <a:r>
              <a:rPr lang="en-US" dirty="0"/>
              <a:t>Chronic pancreatitis </a:t>
            </a:r>
            <a:r>
              <a:rPr lang="en-US" dirty="0">
                <a:sym typeface="Wingdings" panose="05000000000000000000" pitchFamily="2" charset="2"/>
              </a:rPr>
              <a:t> steatorrhea</a:t>
            </a:r>
          </a:p>
          <a:p>
            <a:r>
              <a:rPr lang="en-US" dirty="0">
                <a:sym typeface="Wingdings" panose="05000000000000000000" pitchFamily="2" charset="2"/>
              </a:rPr>
              <a:t>Cystic fibrosis  steatorrhea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173479" cy="6121073"/>
          </a:xfrm>
        </p:spPr>
      </p:pic>
      <p:pic>
        <p:nvPicPr>
          <p:cNvPr id="1031" name="Picture 7" descr="C:\Users\Mohamad\Downloads\WhatsApp Image 2018-07-19 at 7.53.33 PM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80975"/>
            <a:ext cx="9753600" cy="721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4295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  <a:r>
              <a:rPr lang="en-US" dirty="0">
                <a:sym typeface="Wingdings" panose="05000000000000000000" pitchFamily="2" charset="2"/>
              </a:rPr>
              <a:t> low volume diarrhea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Irritable bowel syndrome </a:t>
            </a:r>
            <a:r>
              <a:rPr lang="en-US" dirty="0">
                <a:sym typeface="Wingdings" panose="05000000000000000000" pitchFamily="2" charset="2"/>
              </a:rPr>
              <a:t> pain , dyspepsia , bloating  </a:t>
            </a:r>
            <a:r>
              <a:rPr lang="en-US" dirty="0" err="1">
                <a:sym typeface="Wingdings" panose="05000000000000000000" pitchFamily="2" charset="2"/>
              </a:rPr>
              <a:t>rome</a:t>
            </a:r>
            <a:r>
              <a:rPr lang="en-US" dirty="0">
                <a:sym typeface="Wingdings" panose="05000000000000000000" pitchFamily="2" charset="2"/>
              </a:rPr>
              <a:t> criteria of diagnosis of IBD ( not required ) </a:t>
            </a:r>
          </a:p>
        </p:txBody>
      </p:sp>
    </p:spTree>
    <p:extLst>
      <p:ext uri="{BB962C8B-B14F-4D97-AF65-F5344CB8AC3E}">
        <p14:creationId xmlns:p14="http://schemas.microsoft.com/office/powerpoint/2010/main" val="4164977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Constipation </a:t>
            </a:r>
            <a:r>
              <a:rPr lang="en-US" sz="2000" dirty="0">
                <a:latin typeface="Arial Black" pitchFamily="34" charset="0"/>
              </a:rPr>
              <a:t>Less than once in three days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585690"/>
            <a:ext cx="8534400" cy="50718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Franklin Gothic Demi" pitchFamily="34" charset="0"/>
              </a:rPr>
              <a:t>Infrequent passage of hard stool</a:t>
            </a:r>
          </a:p>
          <a:p>
            <a:endParaRPr lang="en-US" dirty="0"/>
          </a:p>
          <a:p>
            <a:r>
              <a:rPr lang="en-US" dirty="0"/>
              <a:t>Onset:  lifelong, recent</a:t>
            </a:r>
          </a:p>
          <a:p>
            <a:pPr>
              <a:buFont typeface="Wingdings 3"/>
              <a:buNone/>
            </a:pPr>
            <a:endParaRPr lang="en-US" dirty="0"/>
          </a:p>
          <a:p>
            <a:r>
              <a:rPr lang="en-US" dirty="0"/>
              <a:t>Stool frequency: How frequent, time spent straining</a:t>
            </a:r>
          </a:p>
          <a:p>
            <a:endParaRPr lang="en-US" dirty="0"/>
          </a:p>
          <a:p>
            <a:r>
              <a:rPr lang="en-US" dirty="0"/>
              <a:t>Shape of stool </a:t>
            </a:r>
            <a:r>
              <a:rPr lang="en-US" dirty="0">
                <a:sym typeface="Wingdings" panose="05000000000000000000" pitchFamily="2" charset="2"/>
              </a:rPr>
              <a:t> Bristol classification ( not required ) </a:t>
            </a:r>
            <a:endParaRPr lang="en-US" dirty="0"/>
          </a:p>
          <a:p>
            <a:pPr>
              <a:buFont typeface="Wingdings 3"/>
              <a:buNone/>
            </a:pPr>
            <a:endParaRPr lang="en-US" dirty="0"/>
          </a:p>
          <a:p>
            <a:r>
              <a:rPr lang="en-US" dirty="0"/>
              <a:t>Associated symptoms: pain, anal pain, rectal bleeding</a:t>
            </a:r>
          </a:p>
          <a:p>
            <a:pPr>
              <a:buFont typeface="Wingdings 3"/>
              <a:buNone/>
            </a:pPr>
            <a:endParaRPr lang="en-US" dirty="0"/>
          </a:p>
          <a:p>
            <a:r>
              <a:rPr lang="en-US" dirty="0"/>
              <a:t>Drugs </a:t>
            </a:r>
          </a:p>
        </p:txBody>
      </p:sp>
    </p:spTree>
    <p:extLst>
      <p:ext uri="{BB962C8B-B14F-4D97-AF65-F5344CB8AC3E}">
        <p14:creationId xmlns:p14="http://schemas.microsoft.com/office/powerpoint/2010/main" val="3968558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عنصر نائب للمحتوى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243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 err="1">
                <a:latin typeface="Franklin Gothic Demi" pitchFamily="34" charset="0"/>
              </a:rPr>
              <a:t>Obstipation</a:t>
            </a:r>
            <a:r>
              <a:rPr lang="en-US" sz="2800" dirty="0">
                <a:latin typeface="Franklin Gothic Demi" pitchFamily="34" charset="0"/>
              </a:rPr>
              <a:t>: </a:t>
            </a:r>
          </a:p>
          <a:p>
            <a:pPr>
              <a:buNone/>
            </a:pPr>
            <a:r>
              <a:rPr lang="en-US" sz="2800" dirty="0">
                <a:latin typeface="Franklin Gothic Demi" pitchFamily="34" charset="0"/>
              </a:rPr>
              <a:t>Absolute constipation with no gas or bowel movements, suggests intestinal obstruction</a:t>
            </a:r>
          </a:p>
          <a:p>
            <a:endParaRPr lang="en-US" sz="2800" dirty="0">
              <a:latin typeface="Franklin Gothic Demi" pitchFamily="34" charset="0"/>
            </a:endParaRPr>
          </a:p>
          <a:p>
            <a:endParaRPr lang="en-US" sz="2800" dirty="0">
              <a:latin typeface="Franklin Gothic Demi" pitchFamily="34" charset="0"/>
            </a:endParaRPr>
          </a:p>
          <a:p>
            <a:r>
              <a:rPr lang="en-US" sz="2800" dirty="0" err="1">
                <a:latin typeface="Franklin Gothic Demi" pitchFamily="34" charset="0"/>
              </a:rPr>
              <a:t>Tenesmus</a:t>
            </a:r>
            <a:r>
              <a:rPr lang="en-US" sz="2800" dirty="0">
                <a:latin typeface="Franklin Gothic Demi" pitchFamily="34" charset="0"/>
              </a:rPr>
              <a:t>:  feeling of incomplete evacuation, suggests rectal inflammation or cancer(the sensation of needing to defecate although the rectum is empty)</a:t>
            </a:r>
          </a:p>
          <a:p>
            <a:r>
              <a:rPr lang="en-US" sz="2800" dirty="0" err="1">
                <a:latin typeface="Franklin Gothic Demi" pitchFamily="34" charset="0"/>
              </a:rPr>
              <a:t>Anesmus</a:t>
            </a:r>
            <a:r>
              <a:rPr lang="en-US" sz="2800" dirty="0">
                <a:latin typeface="Franklin Gothic Demi" pitchFamily="34" charset="0"/>
              </a:rPr>
              <a:t> : difficulty to empty the rectum despite straining due to paradoxical contraction of </a:t>
            </a:r>
            <a:r>
              <a:rPr lang="en-US" sz="2800" dirty="0" err="1">
                <a:latin typeface="Franklin Gothic Demi" pitchFamily="34" charset="0"/>
              </a:rPr>
              <a:t>puborectalis</a:t>
            </a:r>
            <a:r>
              <a:rPr lang="en-US" sz="2800" dirty="0">
                <a:latin typeface="Franklin Gothic Demi" pitchFamily="34" charset="0"/>
              </a:rPr>
              <a:t> muscle</a:t>
            </a:r>
          </a:p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pPr>
              <a:buNone/>
            </a:pPr>
            <a:endParaRPr lang="en-US" sz="2800" dirty="0">
              <a:latin typeface="Franklin Gothic Demi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dirty="0">
              <a:latin typeface="Franklin Gothic Demi" pitchFamily="34" charset="0"/>
            </a:endParaRPr>
          </a:p>
          <a:p>
            <a:endParaRPr lang="en-US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/>
          <a:lstStyle/>
          <a:p>
            <a:r>
              <a:rPr lang="en-US" dirty="0"/>
              <a:t>Lack of fibers</a:t>
            </a:r>
          </a:p>
          <a:p>
            <a:endParaRPr lang="en-US" dirty="0"/>
          </a:p>
          <a:p>
            <a:r>
              <a:rPr lang="en-US" dirty="0"/>
              <a:t>IBS</a:t>
            </a:r>
          </a:p>
          <a:p>
            <a:endParaRPr lang="en-US" dirty="0"/>
          </a:p>
          <a:p>
            <a:r>
              <a:rPr lang="en-US" dirty="0"/>
              <a:t>Intestinal obstruction (CA)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953000" y="1481138"/>
            <a:ext cx="4191000" cy="4525962"/>
          </a:xfrm>
        </p:spPr>
        <p:txBody>
          <a:bodyPr/>
          <a:lstStyle/>
          <a:p>
            <a:r>
              <a:rPr lang="en-US" dirty="0"/>
              <a:t>Drugs</a:t>
            </a:r>
          </a:p>
          <a:p>
            <a:endParaRPr lang="en-US" dirty="0"/>
          </a:p>
          <a:p>
            <a:r>
              <a:rPr lang="en-US" dirty="0"/>
              <a:t>Immobility</a:t>
            </a:r>
          </a:p>
          <a:p>
            <a:endParaRPr lang="en-US" dirty="0"/>
          </a:p>
          <a:p>
            <a:r>
              <a:rPr lang="en-US" dirty="0"/>
              <a:t>Metabolic\endocrine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Bleeding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3200" b="1" i="1" u="sng" dirty="0" err="1">
                <a:latin typeface="Franklin Gothic Demi" pitchFamily="34" charset="0"/>
              </a:rPr>
              <a:t>Haematemesis</a:t>
            </a:r>
            <a:r>
              <a:rPr lang="en-US" dirty="0">
                <a:latin typeface="Franklin Gothic Demi" pitchFamily="34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vomiting blood, which can be fresh and red, or when it is dark brown in </a:t>
            </a:r>
            <a:r>
              <a:rPr lang="en-US" dirty="0" err="1">
                <a:latin typeface="Franklin Gothic Demi" pitchFamily="34" charset="0"/>
              </a:rPr>
              <a:t>colour</a:t>
            </a:r>
            <a:r>
              <a:rPr lang="en-US" dirty="0">
                <a:latin typeface="Franklin Gothic Demi" pitchFamily="34" charset="0"/>
              </a:rPr>
              <a:t> and resembles 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coffee grounds.</a:t>
            </a:r>
          </a:p>
          <a:p>
            <a:pPr>
              <a:buNone/>
            </a:pPr>
            <a:endParaRPr lang="en-US" b="1" i="1" u="sng" dirty="0">
              <a:solidFill>
                <a:srgbClr val="FF0000"/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Ask about : </a:t>
            </a:r>
          </a:p>
          <a:p>
            <a:pPr>
              <a:buNone/>
            </a:pP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Color 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  <a:sym typeface="Wingdings" panose="05000000000000000000" pitchFamily="2" charset="2"/>
              </a:rPr>
              <a:t>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 fresh , coffee ground </a:t>
            </a:r>
          </a:p>
          <a:p>
            <a:pPr>
              <a:buNone/>
            </a:pP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Amount </a:t>
            </a:r>
          </a:p>
          <a:p>
            <a:pPr>
              <a:buNone/>
            </a:pP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Onset </a:t>
            </a:r>
          </a:p>
          <a:p>
            <a:pPr>
              <a:buNone/>
            </a:pP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Previous </a:t>
            </a:r>
            <a:r>
              <a:rPr lang="en-US" b="1" i="1" u="sng" dirty="0" err="1">
                <a:solidFill>
                  <a:srgbClr val="FF0000"/>
                </a:solidFill>
                <a:latin typeface="Franklin Gothic Demi" pitchFamily="34" charset="0"/>
              </a:rPr>
              <a:t>hx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 </a:t>
            </a:r>
          </a:p>
          <a:p>
            <a:pPr>
              <a:buNone/>
            </a:pPr>
            <a:r>
              <a:rPr lang="en-US" b="1" i="1" u="sng" dirty="0" err="1">
                <a:solidFill>
                  <a:srgbClr val="FF0000"/>
                </a:solidFill>
                <a:latin typeface="Franklin Gothic Demi" pitchFamily="34" charset="0"/>
              </a:rPr>
              <a:t>Alocohol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 , </a:t>
            </a:r>
            <a:r>
              <a:rPr lang="en-US" b="1" i="1" u="sng" dirty="0" err="1">
                <a:solidFill>
                  <a:srgbClr val="FF0000"/>
                </a:solidFill>
                <a:latin typeface="Franklin Gothic Demi" pitchFamily="34" charset="0"/>
              </a:rPr>
              <a:t>nsaid</a:t>
            </a:r>
            <a:r>
              <a:rPr lang="en-US" b="1" i="1" u="sng" dirty="0">
                <a:solidFill>
                  <a:srgbClr val="FF0000"/>
                </a:solidFill>
                <a:latin typeface="Franklin Gothic Demi" pitchFamily="34" charset="0"/>
              </a:rPr>
              <a:t> , steroids </a:t>
            </a:r>
          </a:p>
          <a:p>
            <a:pPr marL="109728" indent="0">
              <a:buNone/>
            </a:pPr>
            <a:endParaRPr lang="en-US" b="1" i="1" u="sng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021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u="sng" dirty="0" err="1">
                <a:latin typeface="Franklin Gothic Demi" pitchFamily="34" charset="0"/>
              </a:rPr>
              <a:t>Melaena</a:t>
            </a:r>
            <a:r>
              <a:rPr lang="en-US" dirty="0">
                <a:latin typeface="Franklin Gothic Demi" pitchFamily="34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the passage of tarry, shiny black stools with a characteristic odor and results from upper gastrointestinal bleeding.</a:t>
            </a:r>
          </a:p>
          <a:p>
            <a:pPr>
              <a:buNone/>
            </a:pPr>
            <a:endParaRPr lang="en-US" dirty="0">
              <a:latin typeface="Franklin Gothic Demi" pitchFamily="34" charset="0"/>
            </a:endParaRP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Distinguish this from the matt black stools associated with oral iron or bismuth therapy.</a:t>
            </a:r>
          </a:p>
        </p:txBody>
      </p:sp>
    </p:spTree>
    <p:extLst>
      <p:ext uri="{BB962C8B-B14F-4D97-AF65-F5344CB8AC3E}">
        <p14:creationId xmlns:p14="http://schemas.microsoft.com/office/powerpoint/2010/main" val="2967613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by-Poop-Melena-Tarry-Black-St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346620" cy="3086100"/>
          </a:xfrm>
          <a:prstGeom prst="rect">
            <a:avLst/>
          </a:prstGeom>
        </p:spPr>
      </p:pic>
      <p:pic>
        <p:nvPicPr>
          <p:cNvPr id="5" name="Picture 4" descr="FrenchPress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7727"/>
            <a:ext cx="4165580" cy="2770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Melena</a:t>
            </a:r>
            <a:r>
              <a:rPr lang="en-US" sz="2400" b="1" i="1" dirty="0"/>
              <a:t>: &gt; 50 ml\day</a:t>
            </a:r>
          </a:p>
          <a:p>
            <a:endParaRPr lang="en-US" sz="2400" b="1" i="1" dirty="0"/>
          </a:p>
          <a:p>
            <a:r>
              <a:rPr lang="en-US" sz="2400" b="1" i="1" dirty="0" err="1"/>
              <a:t>Hemoccult</a:t>
            </a:r>
            <a:r>
              <a:rPr lang="en-US" sz="2400" b="1" i="1" dirty="0"/>
              <a:t>: &gt;20 ml\day</a:t>
            </a:r>
          </a:p>
        </p:txBody>
      </p:sp>
      <p:pic>
        <p:nvPicPr>
          <p:cNvPr id="20482" name="Picture 2" descr="C:\Users\Mohamad\Desktop\642x361_Coffee_Ground_Vomitus_IM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257" y="3429000"/>
            <a:ext cx="5225743" cy="293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45291"/>
          </a:xfrm>
        </p:spPr>
        <p:txBody>
          <a:bodyPr>
            <a:normAutofit/>
          </a:bodyPr>
          <a:lstStyle/>
          <a:p>
            <a:r>
              <a:rPr lang="en-US" sz="3200" b="1" i="1" u="sng" dirty="0">
                <a:latin typeface="Franklin Gothic Demi" pitchFamily="34" charset="0"/>
              </a:rPr>
              <a:t>Fresh rectal bleeding  (</a:t>
            </a:r>
            <a:r>
              <a:rPr lang="en-US" sz="3200" b="1" i="1" u="sng" dirty="0" err="1">
                <a:latin typeface="Franklin Gothic Demi" pitchFamily="34" charset="0"/>
              </a:rPr>
              <a:t>heamatocazia</a:t>
            </a:r>
            <a:r>
              <a:rPr lang="en-US" sz="3200" b="1" i="1" u="sng" dirty="0">
                <a:latin typeface="Franklin Gothic Demi" pitchFamily="34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indicates a disorder in the anal canal, rectum or colon .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Blood may be mixed with stool, coat the surface of otherwise normal stool, or be seen on the toilet paper or in the pan.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During severe upper gastrointestinal bleeding, blood may pass through the intestine unaltered, causing fresh rectal bleeding.</a:t>
            </a:r>
          </a:p>
        </p:txBody>
      </p:sp>
    </p:spTree>
    <p:extLst>
      <p:ext uri="{BB962C8B-B14F-4D97-AF65-F5344CB8AC3E}">
        <p14:creationId xmlns:p14="http://schemas.microsoft.com/office/powerpoint/2010/main" val="21005010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rectal bleeding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0082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3572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Jaundice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959291"/>
          </a:xfrm>
        </p:spPr>
        <p:txBody>
          <a:bodyPr>
            <a:normAutofit/>
          </a:bodyPr>
          <a:lstStyle/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Jaundice is a yellowish discoloration of the skin, </a:t>
            </a:r>
            <a:r>
              <a:rPr lang="en-US" dirty="0" err="1">
                <a:latin typeface="Franklin Gothic Demi" pitchFamily="34" charset="0"/>
              </a:rPr>
              <a:t>sclerae</a:t>
            </a:r>
            <a:r>
              <a:rPr lang="en-US" dirty="0">
                <a:latin typeface="Franklin Gothic Demi" pitchFamily="34" charset="0"/>
              </a:rPr>
              <a:t> and mucous membranes due to </a:t>
            </a:r>
            <a:r>
              <a:rPr lang="en-US" dirty="0" err="1">
                <a:latin typeface="Franklin Gothic Demi" pitchFamily="34" charset="0"/>
              </a:rPr>
              <a:t>hyperbilirubinaemia</a:t>
            </a:r>
            <a:r>
              <a:rPr lang="en-US" dirty="0">
                <a:latin typeface="Franklin Gothic Demi" pitchFamily="34" charset="0"/>
              </a:rPr>
              <a:t>.</a:t>
            </a:r>
          </a:p>
          <a:p>
            <a:endParaRPr lang="en-US" dirty="0">
              <a:latin typeface="Franklin Gothic Demi" pitchFamily="34" charset="0"/>
            </a:endParaRP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Most clinicians will recognize jaundice when bilirubin levels exceed 3 mg\dl</a:t>
            </a:r>
          </a:p>
        </p:txBody>
      </p:sp>
      <p:pic>
        <p:nvPicPr>
          <p:cNvPr id="4" name="Content Placeholder 3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723900"/>
            <a:ext cx="54374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The history </a:t>
            </a:r>
            <a:endParaRPr lang="ar-JO" sz="54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410672" cy="489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5240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425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1" y="914400"/>
            <a:ext cx="7458418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66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58200" cy="43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151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Prehepatic</a:t>
            </a:r>
            <a:r>
              <a:rPr lang="en-US" b="1" dirty="0"/>
              <a:t> jaundice</a:t>
            </a:r>
          </a:p>
          <a:p>
            <a:endParaRPr lang="en-US" b="1" dirty="0"/>
          </a:p>
          <a:p>
            <a:r>
              <a:rPr lang="en-US" b="1" dirty="0"/>
              <a:t>Hepatic jaundice</a:t>
            </a:r>
          </a:p>
          <a:p>
            <a:endParaRPr lang="en-US" b="1" dirty="0"/>
          </a:p>
          <a:p>
            <a:r>
              <a:rPr lang="en-US" b="1" dirty="0" err="1"/>
              <a:t>Posthepatic</a:t>
            </a:r>
            <a:r>
              <a:rPr lang="en-US" b="1" dirty="0"/>
              <a:t> / </a:t>
            </a:r>
            <a:r>
              <a:rPr lang="en-US" b="1" dirty="0" err="1"/>
              <a:t>cholestatic</a:t>
            </a:r>
            <a:r>
              <a:rPr lang="en-US" b="1" dirty="0"/>
              <a:t> jaundice </a:t>
            </a:r>
            <a:endParaRPr lang="ar-JO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 VS. Indirect </a:t>
            </a:r>
            <a:r>
              <a:rPr lang="en-US" sz="3200" dirty="0" err="1"/>
              <a:t>hyperbiliirubenemia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i="1" dirty="0"/>
              <a:t>Indirect : &lt;20 % of </a:t>
            </a:r>
            <a:r>
              <a:rPr lang="en-US" i="1" dirty="0" err="1"/>
              <a:t>congugated</a:t>
            </a:r>
            <a:r>
              <a:rPr lang="en-US" i="1" dirty="0"/>
              <a:t>(D) </a:t>
            </a:r>
            <a:r>
              <a:rPr lang="en-US" i="1" dirty="0" err="1"/>
              <a:t>billrubin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Mixed : 20-50% of </a:t>
            </a:r>
            <a:r>
              <a:rPr lang="en-US" i="1" dirty="0" err="1"/>
              <a:t>congugated</a:t>
            </a:r>
            <a:r>
              <a:rPr lang="en-US" i="1" dirty="0"/>
              <a:t>(D) </a:t>
            </a:r>
            <a:r>
              <a:rPr lang="en-US" i="1" dirty="0" err="1"/>
              <a:t>billrubin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Direct : &gt;50% of </a:t>
            </a:r>
            <a:r>
              <a:rPr lang="en-US" i="1" dirty="0" err="1"/>
              <a:t>congugated</a:t>
            </a:r>
            <a:r>
              <a:rPr lang="en-US" i="1" dirty="0"/>
              <a:t>(D) </a:t>
            </a:r>
            <a:r>
              <a:rPr lang="en-US" i="1" dirty="0" err="1"/>
              <a:t>billrubin</a:t>
            </a:r>
            <a:endParaRPr lang="en-US" i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Groin swellings and lumps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Hernia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Lymph nodes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Skin and subcutaneous Lumps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Saphena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Hydroceele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Undescended</a:t>
            </a:r>
            <a:r>
              <a:rPr lang="en-US" dirty="0">
                <a:solidFill>
                  <a:schemeClr val="tx1"/>
                </a:solidFill>
              </a:rPr>
              <a:t> testis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Femoral aneurysm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Psoas</a:t>
            </a:r>
            <a:r>
              <a:rPr lang="en-US" dirty="0">
                <a:solidFill>
                  <a:schemeClr val="tx1"/>
                </a:solidFill>
              </a:rPr>
              <a:t> abscess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Past history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Demi" pitchFamily="34" charset="0"/>
              </a:rPr>
              <a:t>History of a similar problem may suggest the diagnosis: for example, bleeding peptic ulcer or inflammatory bowel disease.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Primary biliary cirrhosis and autoimmune hepatitis are associated with thyroid disease.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(NAFLD) is associated with diabetes and obesity.</a:t>
            </a:r>
          </a:p>
        </p:txBody>
      </p:sp>
    </p:spTree>
    <p:extLst>
      <p:ext uri="{BB962C8B-B14F-4D97-AF65-F5344CB8AC3E}">
        <p14:creationId xmlns:p14="http://schemas.microsoft.com/office/powerpoint/2010/main" val="36316776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2438400"/>
            <a:ext cx="3048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Drug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88" y="228600"/>
            <a:ext cx="5900738" cy="62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Family history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itchFamily="34" charset="0"/>
              </a:rPr>
              <a:t>Inflammatory bowel disease is more common in patients with a family history of either </a:t>
            </a:r>
            <a:r>
              <a:rPr lang="en-US" dirty="0" err="1">
                <a:latin typeface="Franklin Gothic Demi" pitchFamily="34" charset="0"/>
              </a:rPr>
              <a:t>Crohn’s</a:t>
            </a:r>
            <a:r>
              <a:rPr lang="en-US" dirty="0">
                <a:latin typeface="Franklin Gothic Demi" pitchFamily="34" charset="0"/>
              </a:rPr>
              <a:t> disease or ulcerative colitis. 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Colorectal cancer in a first-degree relative increases the risk of colorectal cancer and polyps.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Peptic ulcer disease is familial but this may be due to environmental factors, e.g. transmission of Helicobacter pylori infection.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ar\Downloads\IMG_46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92971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70249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itchFamily="34" charset="0"/>
              </a:rPr>
              <a:t>Gilbert’s syndrome is an autosomal dominant condition.</a:t>
            </a:r>
          </a:p>
          <a:p>
            <a:pPr marL="109728" indent="0"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</a:t>
            </a:r>
            <a:r>
              <a:rPr lang="en-US" dirty="0" err="1">
                <a:latin typeface="Franklin Gothic Demi" pitchFamily="34" charset="0"/>
              </a:rPr>
              <a:t>Haemochromatosis</a:t>
            </a:r>
            <a:r>
              <a:rPr lang="en-US" dirty="0">
                <a:latin typeface="Franklin Gothic Demi" pitchFamily="34" charset="0"/>
              </a:rPr>
              <a:t> and Wilson’s disease are autosomal recessive disorders.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 Autoimmune diseases, particularly thyroid disease, are common in relatives of those with primary biliary cirrhosis and autoimmune hepatitis. 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A family history of diabetes is frequently seen in the context of NAFLD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79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Social history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itchFamily="34" charset="0"/>
              </a:rPr>
              <a:t>Dietary history and food intolerance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alcohol consumption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Franklin Gothic Demi" pitchFamily="34" charset="0"/>
              </a:rPr>
              <a:t>Smoking</a:t>
            </a: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risk of </a:t>
            </a:r>
            <a:r>
              <a:rPr lang="en-US" dirty="0" err="1">
                <a:latin typeface="Franklin Gothic Demi" pitchFamily="34" charset="0"/>
              </a:rPr>
              <a:t>oesophageal</a:t>
            </a:r>
            <a:r>
              <a:rPr lang="en-US" dirty="0">
                <a:latin typeface="Franklin Gothic Demi" pitchFamily="34" charset="0"/>
              </a:rPr>
              <a:t> cancer, colorectal cancer, </a:t>
            </a:r>
            <a:r>
              <a:rPr lang="en-US" dirty="0" err="1">
                <a:latin typeface="Franklin Gothic Demi" pitchFamily="34" charset="0"/>
              </a:rPr>
              <a:t>Crohn’s</a:t>
            </a:r>
            <a:r>
              <a:rPr lang="en-US" dirty="0">
                <a:latin typeface="Franklin Gothic Demi" pitchFamily="34" charset="0"/>
              </a:rPr>
              <a:t> disease and peptic ulcer, while patients with ulcerative colitis are less likely to smoke.</a:t>
            </a:r>
          </a:p>
          <a:p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Franklin Gothic Demi" pitchFamily="34" charset="0"/>
              </a:rPr>
              <a:t>stress </a:t>
            </a:r>
          </a:p>
          <a:p>
            <a:pPr>
              <a:buNone/>
            </a:pPr>
            <a:r>
              <a:rPr lang="en-US" dirty="0">
                <a:latin typeface="Franklin Gothic Demi" pitchFamily="34" charset="0"/>
              </a:rPr>
              <a:t>Irritable bowel syndrome and dyspepsia</a:t>
            </a:r>
          </a:p>
          <a:p>
            <a:pPr>
              <a:buNone/>
            </a:pPr>
            <a:endParaRPr lang="en-US" dirty="0">
              <a:latin typeface="Franklin Gothic Demi" pitchFamily="34" charset="0"/>
            </a:endParaRPr>
          </a:p>
          <a:p>
            <a:r>
              <a:rPr lang="en-US" dirty="0">
                <a:latin typeface="Franklin Gothic Demi" pitchFamily="34" charset="0"/>
              </a:rPr>
              <a:t>Foreign </a:t>
            </a:r>
            <a:r>
              <a:rPr lang="en-US" dirty="0">
                <a:solidFill>
                  <a:srgbClr val="FF0000"/>
                </a:solidFill>
                <a:latin typeface="Franklin Gothic Demi" pitchFamily="34" charset="0"/>
              </a:rPr>
              <a:t>travel</a:t>
            </a:r>
            <a:endParaRPr lang="en-US" dirty="0">
              <a:latin typeface="Franklin Gothic Dem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6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liver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 drug abuse</a:t>
            </a:r>
          </a:p>
          <a:p>
            <a:r>
              <a:rPr lang="en-US" dirty="0"/>
              <a:t>Tattoos</a:t>
            </a:r>
          </a:p>
          <a:p>
            <a:r>
              <a:rPr lang="en-US" dirty="0"/>
              <a:t>Foreign travel</a:t>
            </a:r>
          </a:p>
          <a:p>
            <a:r>
              <a:rPr lang="en-US" dirty="0"/>
              <a:t>Blood transfusion</a:t>
            </a:r>
          </a:p>
          <a:p>
            <a:r>
              <a:rPr lang="en-US" dirty="0"/>
              <a:t>Homosexuality </a:t>
            </a:r>
          </a:p>
          <a:p>
            <a:r>
              <a:rPr lang="en-US" dirty="0"/>
              <a:t>Multiple sexual partners</a:t>
            </a:r>
          </a:p>
          <a:p>
            <a:r>
              <a:rPr lang="en-US" dirty="0"/>
              <a:t>History of hepatitis B or C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7601" y="228600"/>
            <a:ext cx="6589199" cy="1280890"/>
          </a:xfrm>
        </p:spPr>
        <p:txBody>
          <a:bodyPr/>
          <a:lstStyle/>
          <a:p>
            <a:r>
              <a:rPr lang="en-US" dirty="0"/>
              <a:t>Acute abdomen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143000"/>
            <a:ext cx="8372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52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r>
              <a:rPr lang="en-US" sz="5400" dirty="0"/>
              <a:t>Thank you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892629" y="1295400"/>
            <a:ext cx="8229600" cy="29718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itchFamily="34" charset="0"/>
                <a:cs typeface="Times New Roman" pitchFamily="18" charset="0"/>
              </a:rPr>
              <a:t>Common presenting symptoms </a:t>
            </a:r>
          </a:p>
        </p:txBody>
      </p:sp>
    </p:spTree>
    <p:extLst>
      <p:ext uri="{BB962C8B-B14F-4D97-AF65-F5344CB8AC3E}">
        <p14:creationId xmlns:p14="http://schemas.microsoft.com/office/powerpoint/2010/main" val="23761633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2469</TotalTime>
  <Words>1937</Words>
  <Application>Microsoft Office PowerPoint</Application>
  <PresentationFormat>On-screen Show (4:3)</PresentationFormat>
  <Paragraphs>419</Paragraphs>
  <Slides>84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</vt:lpstr>
      <vt:lpstr>Arial Black</vt:lpstr>
      <vt:lpstr>Arial Rounded MT Bold</vt:lpstr>
      <vt:lpstr>Calibri</vt:lpstr>
      <vt:lpstr>Century Gothic</vt:lpstr>
      <vt:lpstr>Franklin Gothic Demi</vt:lpstr>
      <vt:lpstr>Times New Roman</vt:lpstr>
      <vt:lpstr>Wingdings 3</vt:lpstr>
      <vt:lpstr>Wisp</vt:lpstr>
      <vt:lpstr>The Gastrointestinal System </vt:lpstr>
      <vt:lpstr>PowerPoint Presentation</vt:lpstr>
      <vt:lpstr>PowerPoint Presentation</vt:lpstr>
      <vt:lpstr>PowerPoint Presentation</vt:lpstr>
      <vt:lpstr>ANATOMY</vt:lpstr>
      <vt:lpstr>PowerPoint Presentation</vt:lpstr>
      <vt:lpstr>The history </vt:lpstr>
      <vt:lpstr>PowerPoint Presentation</vt:lpstr>
      <vt:lpstr>Common presenting symptoms </vt:lpstr>
      <vt:lpstr>Mouth Symptoms</vt:lpstr>
      <vt:lpstr>Weight loss</vt:lpstr>
      <vt:lpstr>Causes of weight loss</vt:lpstr>
      <vt:lpstr>PowerPoint Presentation</vt:lpstr>
      <vt:lpstr>PowerPoint Presentation</vt:lpstr>
      <vt:lpstr>PowerPoint Presentation</vt:lpstr>
      <vt:lpstr>Anorexia</vt:lpstr>
      <vt:lpstr>Pain</vt:lpstr>
      <vt:lpstr>Painful Mouth</vt:lpstr>
      <vt:lpstr>PowerPoint Presentation</vt:lpstr>
      <vt:lpstr>causes</vt:lpstr>
      <vt:lpstr>Heartburn and reflux</vt:lpstr>
      <vt:lpstr>Heartburn VS. Cardiac pain</vt:lpstr>
      <vt:lpstr>Dyspepsia</vt:lpstr>
      <vt:lpstr>Odynophagia</vt:lpstr>
      <vt:lpstr>Abdominal pain</vt:lpstr>
      <vt:lpstr>SITE </vt:lpstr>
      <vt:lpstr>PowerPoint Presentation</vt:lpstr>
      <vt:lpstr>Somatic pain </vt:lpstr>
      <vt:lpstr>Onset</vt:lpstr>
      <vt:lpstr>Character</vt:lpstr>
      <vt:lpstr>PowerPoint Presentation</vt:lpstr>
      <vt:lpstr>PowerPoint Presentation</vt:lpstr>
      <vt:lpstr>Associated symptoms</vt:lpstr>
      <vt:lpstr>Timing</vt:lpstr>
      <vt:lpstr>Exacerbating and relieving factors</vt:lpstr>
      <vt:lpstr>Severity</vt:lpstr>
      <vt:lpstr>PowerPoint Presentation</vt:lpstr>
      <vt:lpstr>PowerPoint Presentation</vt:lpstr>
      <vt:lpstr>Dysphagia</vt:lpstr>
      <vt:lpstr>PowerPoint Presentation</vt:lpstr>
      <vt:lpstr>PowerPoint Presentation</vt:lpstr>
      <vt:lpstr>PowerPoint Presentation</vt:lpstr>
      <vt:lpstr>PowerPoint Presentation</vt:lpstr>
      <vt:lpstr>Nausea and vomiting</vt:lpstr>
      <vt:lpstr>PowerPoint Presentation</vt:lpstr>
      <vt:lpstr>Non GI causes</vt:lpstr>
      <vt:lpstr>Eating disorders</vt:lpstr>
      <vt:lpstr>Wind and flatulence</vt:lpstr>
      <vt:lpstr>PowerPoint Presentation</vt:lpstr>
      <vt:lpstr>Borborygmi</vt:lpstr>
      <vt:lpstr>Abdominal  distention</vt:lpstr>
      <vt:lpstr>PowerPoint Presentation</vt:lpstr>
      <vt:lpstr>PowerPoint Presentation</vt:lpstr>
      <vt:lpstr>Altered Bowel Habit</vt:lpstr>
      <vt:lpstr>Diarrhea more than 3 times daily or frequent passage of loose stool </vt:lpstr>
      <vt:lpstr>Ask about:</vt:lpstr>
      <vt:lpstr>PowerPoint Presentation</vt:lpstr>
      <vt:lpstr>PowerPoint Presentation</vt:lpstr>
      <vt:lpstr>Causes  high volume diarrhea</vt:lpstr>
      <vt:lpstr>Causes  low volume diarrhea </vt:lpstr>
      <vt:lpstr>Constipation Less than once in three days</vt:lpstr>
      <vt:lpstr>PowerPoint Presentation</vt:lpstr>
      <vt:lpstr>Causes</vt:lpstr>
      <vt:lpstr>Bleeding</vt:lpstr>
      <vt:lpstr>PowerPoint Presentation</vt:lpstr>
      <vt:lpstr>PowerPoint Presentation</vt:lpstr>
      <vt:lpstr>PowerPoint Presentation</vt:lpstr>
      <vt:lpstr>Causes of rectal bleeding</vt:lpstr>
      <vt:lpstr>Jaundice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VS. Indirect hyperbiliirubenemia</vt:lpstr>
      <vt:lpstr>Groin swellings and lumps</vt:lpstr>
      <vt:lpstr>Past history</vt:lpstr>
      <vt:lpstr>Drug  history</vt:lpstr>
      <vt:lpstr>Family history</vt:lpstr>
      <vt:lpstr>PowerPoint Presentation</vt:lpstr>
      <vt:lpstr>Social history</vt:lpstr>
      <vt:lpstr>Risk factors for liver disease</vt:lpstr>
      <vt:lpstr>Acute abdomen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system</dc:title>
  <dc:creator>mutaz</dc:creator>
  <cp:lastModifiedBy>Med</cp:lastModifiedBy>
  <cp:revision>247</cp:revision>
  <dcterms:created xsi:type="dcterms:W3CDTF">2014-07-29T19:47:42Z</dcterms:created>
  <dcterms:modified xsi:type="dcterms:W3CDTF">2020-08-23T05:39:47Z</dcterms:modified>
</cp:coreProperties>
</file>