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335" r:id="rId6"/>
    <p:sldId id="259" r:id="rId7"/>
    <p:sldId id="261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336" r:id="rId18"/>
    <p:sldId id="271" r:id="rId19"/>
    <p:sldId id="272" r:id="rId20"/>
    <p:sldId id="341" r:id="rId21"/>
    <p:sldId id="340" r:id="rId22"/>
    <p:sldId id="342" r:id="rId23"/>
    <p:sldId id="343" r:id="rId24"/>
    <p:sldId id="274" r:id="rId25"/>
    <p:sldId id="337" r:id="rId26"/>
    <p:sldId id="331" r:id="rId27"/>
    <p:sldId id="332" r:id="rId28"/>
    <p:sldId id="333" r:id="rId29"/>
    <p:sldId id="334" r:id="rId30"/>
    <p:sldId id="338" r:id="rId31"/>
    <p:sldId id="323" r:id="rId32"/>
    <p:sldId id="324" r:id="rId33"/>
    <p:sldId id="325" r:id="rId34"/>
    <p:sldId id="327" r:id="rId35"/>
    <p:sldId id="329" r:id="rId36"/>
    <p:sldId id="326" r:id="rId37"/>
    <p:sldId id="328" r:id="rId38"/>
    <p:sldId id="330" r:id="rId39"/>
    <p:sldId id="339" r:id="rId40"/>
    <p:sldId id="322" r:id="rId41"/>
    <p:sldId id="321" r:id="rId42"/>
    <p:sldId id="317" r:id="rId43"/>
    <p:sldId id="320" r:id="rId44"/>
    <p:sldId id="318" r:id="rId45"/>
    <p:sldId id="316" r:id="rId46"/>
    <p:sldId id="315" r:id="rId47"/>
    <p:sldId id="314" r:id="rId48"/>
    <p:sldId id="295" r:id="rId49"/>
    <p:sldId id="296" r:id="rId50"/>
    <p:sldId id="297" r:id="rId51"/>
    <p:sldId id="298" r:id="rId52"/>
    <p:sldId id="299" r:id="rId53"/>
    <p:sldId id="344" r:id="rId54"/>
    <p:sldId id="300" r:id="rId55"/>
    <p:sldId id="301" r:id="rId56"/>
    <p:sldId id="302" r:id="rId57"/>
    <p:sldId id="303" r:id="rId58"/>
    <p:sldId id="304" r:id="rId59"/>
    <p:sldId id="305" r:id="rId60"/>
    <p:sldId id="306" r:id="rId61"/>
    <p:sldId id="307" r:id="rId62"/>
    <p:sldId id="308" r:id="rId63"/>
    <p:sldId id="309" r:id="rId64"/>
    <p:sldId id="310" r:id="rId65"/>
    <p:sldId id="311" r:id="rId66"/>
    <p:sldId id="312" r:id="rId67"/>
    <p:sldId id="313" r:id="rId68"/>
    <p:sldId id="287" r:id="rId69"/>
    <p:sldId id="288" r:id="rId70"/>
    <p:sldId id="289" r:id="rId71"/>
    <p:sldId id="345" r:id="rId72"/>
    <p:sldId id="290" r:id="rId73"/>
    <p:sldId id="291" r:id="rId74"/>
    <p:sldId id="292" r:id="rId75"/>
    <p:sldId id="293" r:id="rId76"/>
    <p:sldId id="294" r:id="rId77"/>
    <p:sldId id="286" r:id="rId78"/>
    <p:sldId id="276" r:id="rId79"/>
    <p:sldId id="285" r:id="rId80"/>
    <p:sldId id="278" r:id="rId81"/>
    <p:sldId id="277" r:id="rId82"/>
    <p:sldId id="279" r:id="rId83"/>
    <p:sldId id="280" r:id="rId84"/>
    <p:sldId id="281" r:id="rId85"/>
    <p:sldId id="283" r:id="rId86"/>
    <p:sldId id="284" r:id="rId8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rah Dabbas" initials="FD" lastIdx="1" clrIdx="0">
    <p:extLst>
      <p:ext uri="{19B8F6BF-5375-455C-9EA6-DF929625EA0E}">
        <p15:presenceInfo xmlns:p15="http://schemas.microsoft.com/office/powerpoint/2012/main" userId="be5a8f6463067b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commentAuthors" Target="commentAuthors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73AA1-5E6B-C248-8A79-D978659DF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7DC9F7-326D-EE4F-8562-025A3F4B6B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80A64-EAA5-8A42-AD2F-05CC13C43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A963-DBA3-434B-9728-49B5A81BAA9C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B75ED-72E7-4248-807C-EB6B8C9EA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9B320-9FCC-CF47-BF41-84BD5FFA8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EC5E-DD00-AC47-9B5F-B8D2C173E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73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AFC05-B86F-8E41-AC06-152D46B3C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0B0047-27E4-B949-B45F-EB441A4312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DD541-C569-924D-A098-31229EB46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A963-DBA3-434B-9728-49B5A81BAA9C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E7D3B-72E8-C746-8B9A-F2F0AEFA5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9CCD2-E1DF-1F4C-B4F5-FB9946F0D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EC5E-DD00-AC47-9B5F-B8D2C173E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19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D91552-288F-594F-BDB7-604E4F6C17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9B518F-00E4-6C4D-B87D-8D888B1B40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D84E5-DE65-DB48-8B62-C86C04903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A963-DBA3-434B-9728-49B5A81BAA9C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38DA6-CDCE-A441-9512-CF99D3CD8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6491F-C34A-7340-AD97-09896BB78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EC5E-DD00-AC47-9B5F-B8D2C173E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30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0BDF1-DC21-C941-80BC-523D348E3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3BDF6-84C8-A74B-AABE-3E8AF26E1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E7FEC-828E-6940-8E51-735835214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A963-DBA3-434B-9728-49B5A81BAA9C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72583-46C7-AD43-AFA2-F332E0729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583C2-8068-0E4D-B191-4615769E0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EC5E-DD00-AC47-9B5F-B8D2C173E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0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267AE-2278-E44D-9519-65D5E532F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9920A6-3F52-6C41-B88D-B00611A3B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6E1A4-94AB-BB4E-A813-47D0AE21D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A963-DBA3-434B-9728-49B5A81BAA9C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715CB-D75F-0F41-90D1-A44210F75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A8926-C1BC-BE4E-A24F-687E9F277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EC5E-DD00-AC47-9B5F-B8D2C173E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0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2ABF7-62C4-354E-816C-3A21A7168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854A2-B7FE-4646-A2BE-B0ED95719F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83EA15-196A-714B-8A82-F38A165FD9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A7B35F-F53D-FE4E-B68A-8FE88AB16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A963-DBA3-434B-9728-49B5A81BAA9C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DD1DF8-19B3-9844-B97E-FB60AD886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8B61D8-87B1-6243-B2CF-2943B836D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EC5E-DD00-AC47-9B5F-B8D2C173E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08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D2DC2-FB11-DD42-831C-5EC9EB01A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CDC13D-8985-EF41-B2A2-9A672B2B0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ADBFC2-7F7C-F943-A038-40BC7D9121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2307E8-BDD3-2E48-B0B1-D274A0EE92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55B74C-42E9-FD4C-A6F0-E659B5E170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54B660-75CF-344B-AEBF-49E94C738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A963-DBA3-434B-9728-49B5A81BAA9C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EA4FCB-DD4A-9641-9F3F-B69F7C7A6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CD19A9-100B-0342-8797-EBD9BC352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EC5E-DD00-AC47-9B5F-B8D2C173E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20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47229-5712-524C-AE63-00B097F73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EC31D-31EB-6C41-BCFB-0A8753BA5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A963-DBA3-434B-9728-49B5A81BAA9C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928BF2-4710-0748-8F6F-C69A88969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225C7C-DA0D-4046-AD54-1685D6AA9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EC5E-DD00-AC47-9B5F-B8D2C173E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50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894FFE-DEAF-5341-96AA-BCD020534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A963-DBA3-434B-9728-49B5A81BAA9C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422398-599E-D14A-BED5-D69731091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B710A-2CFC-2743-9E45-05A8A8C50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EC5E-DD00-AC47-9B5F-B8D2C173E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22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BDFEA-F378-3A4F-846E-B78621315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BE820-BEDF-7F4F-B7BB-A99B69FA8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8F54F3-9D8A-0C48-9D24-037FFB195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A92F6-3AE6-8F4F-BBB0-8C959A058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A963-DBA3-434B-9728-49B5A81BAA9C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AE562E-538C-3F46-B30B-C57187D87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D3DE4-286C-0443-A528-DD45EE4EA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EC5E-DD00-AC47-9B5F-B8D2C173E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54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ACB3F-07A7-9D46-92CA-0037D6A1D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067B6B-C3E3-FE47-9D33-FEF263994C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48743D-30C5-9B40-9DBD-9C83886ABF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9D723-6502-2E4C-8ACB-E4EA42B20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A963-DBA3-434B-9728-49B5A81BAA9C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ED6918-47F6-504B-8C74-577FB1011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103F49-3F12-CC4B-BE57-A457DD693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EC5E-DD00-AC47-9B5F-B8D2C173E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60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E00FBE-9DBB-EA48-A760-32D0560A3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BED327-6F31-4A41-9550-FA39BCFA5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F88E9-5434-3F44-8EE5-2F1BA3E256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9A963-DBA3-434B-9728-49B5A81BAA9C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3A7C8-3798-A04E-8C72-B46C9B1852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C18BA-E72D-EF42-9148-46AE487050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6EC5E-DD00-AC47-9B5F-B8D2C173E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6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11" Type="http://schemas.openxmlformats.org/officeDocument/2006/relationships/image" Target="../media/image35.jpg"/><Relationship Id="rId5" Type="http://schemas.openxmlformats.org/officeDocument/2006/relationships/image" Target="../media/image29.jp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g"/><Relationship Id="rId5" Type="http://schemas.openxmlformats.org/officeDocument/2006/relationships/image" Target="../media/image70.jpg"/><Relationship Id="rId4" Type="http://schemas.openxmlformats.org/officeDocument/2006/relationships/image" Target="../media/image69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B1162-3835-424E-B93B-880EA1539C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Agency FB" panose="020B0503020202020204" pitchFamily="34" charset="0"/>
              </a:rPr>
              <a:t>Cardiovascular </a:t>
            </a:r>
            <a:r>
              <a:rPr lang="en-US" b="1" dirty="0">
                <a:latin typeface="Agency FB" panose="020B0503020202020204" pitchFamily="34" charset="0"/>
              </a:rPr>
              <a:t>system</a:t>
            </a:r>
            <a:br>
              <a:rPr lang="en-GB" b="1" dirty="0">
                <a:latin typeface="Agency FB" panose="020B0503020202020204" pitchFamily="34" charset="0"/>
              </a:rPr>
            </a:br>
            <a:r>
              <a:rPr lang="en-GB" b="1" dirty="0">
                <a:latin typeface="Agency FB" panose="020B0503020202020204" pitchFamily="34" charset="0"/>
              </a:rPr>
              <a:t>History and physical examination</a:t>
            </a:r>
            <a:endParaRPr lang="en-US" b="1" dirty="0">
              <a:latin typeface="Agency FB" panose="020B0503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34BE3E-18DB-C146-A536-F148E47EE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33876"/>
            <a:ext cx="9144000" cy="1655762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Agency FB" panose="020B0503020202020204" pitchFamily="34" charset="0"/>
              </a:rPr>
              <a:t>Farah </a:t>
            </a:r>
            <a:r>
              <a:rPr lang="en-US" sz="2800" b="1" dirty="0" err="1">
                <a:latin typeface="Agency FB" panose="020B0503020202020204" pitchFamily="34" charset="0"/>
              </a:rPr>
              <a:t>Abuazzam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99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354A6-2B4B-3A47-BBCD-6CC82AEB9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gency FB" panose="020B0503020202020204" pitchFamily="34" charset="0"/>
              </a:rPr>
              <a:t>Myocardial infarction</a:t>
            </a: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2B850-3A66-CE4D-97B1-240179E5C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gency FB" panose="020B0503020202020204" pitchFamily="34" charset="0"/>
              </a:rPr>
              <a:t>Atherosclerotic plaque rupture with occlusive thrombus</a:t>
            </a:r>
          </a:p>
          <a:p>
            <a:r>
              <a:rPr lang="en-GB" dirty="0">
                <a:latin typeface="Agency FB" panose="020B0503020202020204" pitchFamily="34" charset="0"/>
              </a:rPr>
              <a:t>The symptoms are move severe and prolonged than angina</a:t>
            </a:r>
          </a:p>
          <a:p>
            <a:r>
              <a:rPr lang="en-GB" dirty="0">
                <a:latin typeface="Agency FB" panose="020B0503020202020204" pitchFamily="34" charset="0"/>
              </a:rPr>
              <a:t>+</a:t>
            </a:r>
            <a:r>
              <a:rPr lang="en-GB" dirty="0" err="1">
                <a:latin typeface="Agency FB" panose="020B0503020202020204" pitchFamily="34" charset="0"/>
              </a:rPr>
              <a:t>ve</a:t>
            </a:r>
            <a:r>
              <a:rPr lang="en-GB" dirty="0">
                <a:latin typeface="Agency FB" panose="020B0503020202020204" pitchFamily="34" charset="0"/>
              </a:rPr>
              <a:t> autonomic symptoms: nausea, vomiting, pallor, sweating</a:t>
            </a:r>
          </a:p>
          <a:p>
            <a:r>
              <a:rPr lang="en-GB" dirty="0">
                <a:latin typeface="Agency FB" panose="020B0503020202020204" pitchFamily="34" charset="0"/>
              </a:rPr>
              <a:t>Angor animi: feeling of impending death</a:t>
            </a:r>
            <a:endParaRPr lang="en-US" dirty="0">
              <a:latin typeface="Agency FB" panose="020B0503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F3BAB30-9C7A-1843-8073-BA2051BCD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335" y="3429000"/>
            <a:ext cx="2440100" cy="274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80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209E9-5ACB-E643-8253-9A0C6CB5C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gency FB" panose="020B0503020202020204" pitchFamily="34" charset="0"/>
              </a:rPr>
              <a:t>MI</a:t>
            </a:r>
            <a:endParaRPr lang="en-US">
              <a:latin typeface="Agency FB" panose="020B050302020202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CF0883E-2CBB-6D49-993F-A083A67F02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185186"/>
              </p:ext>
            </p:extLst>
          </p:nvPr>
        </p:nvGraphicFramePr>
        <p:xfrm>
          <a:off x="2310328" y="1027906"/>
          <a:ext cx="8154802" cy="4410701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4077401">
                  <a:extLst>
                    <a:ext uri="{9D8B030D-6E8A-4147-A177-3AD203B41FA5}">
                      <a16:colId xmlns:a16="http://schemas.microsoft.com/office/drawing/2014/main" val="2938507205"/>
                    </a:ext>
                  </a:extLst>
                </a:gridCol>
                <a:gridCol w="4077401">
                  <a:extLst>
                    <a:ext uri="{9D8B030D-6E8A-4147-A177-3AD203B41FA5}">
                      <a16:colId xmlns:a16="http://schemas.microsoft.com/office/drawing/2014/main" val="2863599144"/>
                    </a:ext>
                  </a:extLst>
                </a:gridCol>
              </a:tblGrid>
              <a:tr h="445397">
                <a:tc>
                  <a:txBody>
                    <a:bodyPr/>
                    <a:lstStyle/>
                    <a:p>
                      <a:r>
                        <a:rPr lang="en-GB"/>
                        <a:t>Site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Retrosternal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839342"/>
                  </a:ext>
                </a:extLst>
              </a:tr>
              <a:tr h="445397">
                <a:tc>
                  <a:txBody>
                    <a:bodyPr/>
                    <a:lstStyle/>
                    <a:p>
                      <a:r>
                        <a:rPr lang="en-GB"/>
                        <a:t>Onset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Rapid over few minutes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405977"/>
                  </a:ext>
                </a:extLst>
              </a:tr>
              <a:tr h="445397">
                <a:tc>
                  <a:txBody>
                    <a:bodyPr/>
                    <a:lstStyle/>
                    <a:p>
                      <a:r>
                        <a:rPr lang="en-GB"/>
                        <a:t>Character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Constricting, heavy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240519"/>
                  </a:ext>
                </a:extLst>
              </a:tr>
              <a:tr h="445397">
                <a:tc>
                  <a:txBody>
                    <a:bodyPr/>
                    <a:lstStyle/>
                    <a:p>
                      <a:r>
                        <a:rPr lang="en-GB"/>
                        <a:t>Radiation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Arms, neck, jaw, epigastrium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034992"/>
                  </a:ext>
                </a:extLst>
              </a:tr>
              <a:tr h="445397">
                <a:tc>
                  <a:txBody>
                    <a:bodyPr/>
                    <a:lstStyle/>
                    <a:p>
                      <a:r>
                        <a:rPr lang="en-GB"/>
                        <a:t>Associated symptoms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Autonomic symptoms, angor animi, SOB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516435"/>
                  </a:ext>
                </a:extLst>
              </a:tr>
              <a:tr h="445397">
                <a:tc>
                  <a:txBody>
                    <a:bodyPr/>
                    <a:lstStyle/>
                    <a:p>
                      <a:r>
                        <a:rPr lang="en-GB" dirty="0"/>
                        <a:t>Timing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Acute presentation, prolonged duration &gt;30 minutes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551244"/>
                  </a:ext>
                </a:extLst>
              </a:tr>
              <a:tr h="1098239">
                <a:tc>
                  <a:txBody>
                    <a:bodyPr/>
                    <a:lstStyle/>
                    <a:p>
                      <a:r>
                        <a:rPr lang="en-GB" dirty="0"/>
                        <a:t>Exacerbating/relieving factors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Stress and exercise are rare triggers, usually spontaneous </a:t>
                      </a:r>
                    </a:p>
                    <a:p>
                      <a:r>
                        <a:rPr lang="en-GB" dirty="0"/>
                        <a:t>Not relieved by rest or nitrates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442398"/>
                  </a:ext>
                </a:extLst>
              </a:tr>
              <a:tr h="445397">
                <a:tc>
                  <a:txBody>
                    <a:bodyPr/>
                    <a:lstStyle/>
                    <a:p>
                      <a:r>
                        <a:rPr lang="en-GB"/>
                        <a:t>Severity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Usually severe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597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3842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05DD3-5D67-F646-ACF8-08872FBA0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gency FB" panose="020B0503020202020204" pitchFamily="34" charset="0"/>
              </a:rPr>
              <a:t>Aortic dissection</a:t>
            </a: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96619-E9E0-0748-A781-0DDA6777C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gency FB" panose="020B0503020202020204" pitchFamily="34" charset="0"/>
              </a:rPr>
              <a:t>Tear in the intima of aorta</a:t>
            </a:r>
          </a:p>
          <a:p>
            <a:r>
              <a:rPr lang="en-GB" dirty="0">
                <a:latin typeface="Agency FB" panose="020B0503020202020204" pitchFamily="34" charset="0"/>
              </a:rPr>
              <a:t>Associated with profound autonomic stimulation</a:t>
            </a:r>
          </a:p>
          <a:p>
            <a:r>
              <a:rPr lang="en-GB" dirty="0">
                <a:latin typeface="Agency FB" panose="020B0503020202020204" pitchFamily="34" charset="0"/>
              </a:rPr>
              <a:t>If the tear involves the cranial or upper limb arteries, there may be associated syncope, stroke, or upper limb pulse asymmetry </a:t>
            </a:r>
          </a:p>
          <a:p>
            <a:r>
              <a:rPr lang="en-GB" dirty="0">
                <a:latin typeface="Agency FB" panose="020B0503020202020204" pitchFamily="34" charset="0"/>
              </a:rPr>
              <a:t>Predisposing factors:</a:t>
            </a:r>
          </a:p>
          <a:p>
            <a:pPr marL="514350" indent="-514350">
              <a:buAutoNum type="arabicPeriod"/>
            </a:pPr>
            <a:r>
              <a:rPr lang="en-GB" dirty="0">
                <a:latin typeface="Agency FB" panose="020B0503020202020204" pitchFamily="34" charset="0"/>
              </a:rPr>
              <a:t>HTN</a:t>
            </a:r>
          </a:p>
          <a:p>
            <a:pPr marL="514350" indent="-514350">
              <a:buAutoNum type="arabicPeriod"/>
            </a:pPr>
            <a:r>
              <a:rPr lang="en-GB" dirty="0">
                <a:latin typeface="Agency FB" panose="020B0503020202020204" pitchFamily="34" charset="0"/>
              </a:rPr>
              <a:t>CTD (</a:t>
            </a:r>
            <a:r>
              <a:rPr lang="en-GB" dirty="0" err="1">
                <a:latin typeface="Agency FB" panose="020B0503020202020204" pitchFamily="34" charset="0"/>
              </a:rPr>
              <a:t>Marfan</a:t>
            </a:r>
            <a:r>
              <a:rPr lang="en-GB" dirty="0">
                <a:latin typeface="Agency FB" panose="020B0503020202020204" pitchFamily="34" charset="0"/>
              </a:rPr>
              <a:t> syndrome)</a:t>
            </a:r>
            <a:endParaRPr lang="en-US" dirty="0">
              <a:latin typeface="Agency FB" panose="020B0503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51FEC81-551A-664E-B043-77DFBDE08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441" y="3978975"/>
            <a:ext cx="191452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22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02178-91E1-D64B-B4E1-49A9D865C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gency FB" panose="020B0503020202020204" pitchFamily="34" charset="0"/>
              </a:rPr>
              <a:t>Aortic dissection</a:t>
            </a:r>
            <a:endParaRPr lang="en-US" dirty="0">
              <a:latin typeface="Agency FB" panose="020B0503020202020204" pitchFamily="34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E3B873C-1D90-8E48-AB5A-38CC789FE3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4843926"/>
              </p:ext>
            </p:extLst>
          </p:nvPr>
        </p:nvGraphicFramePr>
        <p:xfrm>
          <a:off x="4343402" y="1400910"/>
          <a:ext cx="7010398" cy="4048760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4277464098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2973925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Site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Interscapular/retrosternal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440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Onset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Very sudden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805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Character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Tearing, ripping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950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Radiation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Back, interscapular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672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Associated features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Sweating, syncope, focal neurological deficit, signs of  limb ischemia, mesenteric ischemia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624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Timing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Acute presentation, prolonged duration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3068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Exacerbating/relieving factors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Spontaneous, no manoeuvres relieve pain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270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Severity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Very severe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401390"/>
                  </a:ext>
                </a:extLst>
              </a:tr>
            </a:tbl>
          </a:graphicData>
        </a:graphic>
      </p:graphicFrame>
      <p:pic>
        <p:nvPicPr>
          <p:cNvPr id="8" name="Picture 8">
            <a:extLst>
              <a:ext uri="{FF2B5EF4-FFF2-40B4-BE49-F238E27FC236}">
                <a16:creationId xmlns:a16="http://schemas.microsoft.com/office/drawing/2014/main" id="{CB424FB8-9289-1946-B68E-21D34EF83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57" y="2341825"/>
            <a:ext cx="3060683" cy="2456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5323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A5090-7470-D24D-B690-D0C2B690F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gency FB" panose="020B0503020202020204" pitchFamily="34" charset="0"/>
              </a:rPr>
              <a:t>Pericarditis</a:t>
            </a: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D7446-2F65-8F43-B766-FCAA65A1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gency FB" panose="020B0503020202020204" pitchFamily="34" charset="0"/>
              </a:rPr>
              <a:t>Inflammation of the pericardium</a:t>
            </a:r>
          </a:p>
          <a:p>
            <a:r>
              <a:rPr lang="en-GB" dirty="0">
                <a:latin typeface="Agency FB" panose="020B0503020202020204" pitchFamily="34" charset="0"/>
              </a:rPr>
              <a:t>Causes: </a:t>
            </a:r>
          </a:p>
          <a:p>
            <a:pPr marL="514350" indent="-514350">
              <a:buAutoNum type="arabicPeriod"/>
            </a:pPr>
            <a:r>
              <a:rPr lang="en-GB" dirty="0">
                <a:latin typeface="Agency FB" panose="020B0503020202020204" pitchFamily="34" charset="0"/>
              </a:rPr>
              <a:t>Viral infection</a:t>
            </a:r>
          </a:p>
          <a:p>
            <a:pPr marL="514350" indent="-514350">
              <a:buAutoNum type="arabicPeriod"/>
            </a:pPr>
            <a:r>
              <a:rPr lang="en-GB" dirty="0">
                <a:latin typeface="Agency FB" panose="020B0503020202020204" pitchFamily="34" charset="0"/>
              </a:rPr>
              <a:t>CTD</a:t>
            </a:r>
          </a:p>
          <a:p>
            <a:pPr marL="514350" indent="-514350">
              <a:buAutoNum type="arabicPeriod"/>
            </a:pPr>
            <a:r>
              <a:rPr lang="en-GB" dirty="0">
                <a:latin typeface="Agency FB" panose="020B0503020202020204" pitchFamily="34" charset="0"/>
              </a:rPr>
              <a:t>MI</a:t>
            </a:r>
          </a:p>
          <a:p>
            <a:pPr marL="514350" indent="-514350">
              <a:buAutoNum type="arabicPeriod"/>
            </a:pPr>
            <a:r>
              <a:rPr lang="en-GB" dirty="0">
                <a:latin typeface="Agency FB" panose="020B0503020202020204" pitchFamily="34" charset="0"/>
              </a:rPr>
              <a:t>After surgery, catheter ablation or radiotherapy</a:t>
            </a:r>
            <a:endParaRPr lang="en-US" dirty="0">
              <a:latin typeface="Agency FB" panose="020B0503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B879C82-F0DB-744A-88BB-BAA5E0B6C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842" y="1048544"/>
            <a:ext cx="479107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020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F5240-AC27-1F43-9AFE-EA856CE82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gency FB" panose="020B0503020202020204" pitchFamily="34" charset="0"/>
              </a:rPr>
              <a:t>Pericarditis</a:t>
            </a:r>
            <a:endParaRPr lang="en-US" dirty="0">
              <a:latin typeface="Agency FB" panose="020B050302020202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0D30AE8-3BD3-0149-9CBF-D2462630C1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4234827"/>
              </p:ext>
            </p:extLst>
          </p:nvPr>
        </p:nvGraphicFramePr>
        <p:xfrm>
          <a:off x="3565814" y="1690688"/>
          <a:ext cx="7010398" cy="4048760"/>
        </p:xfrm>
        <a:graphic>
          <a:graphicData uri="http://schemas.openxmlformats.org/drawingml/2006/table">
            <a:tbl>
              <a:tblPr firstCol="1" bandRow="1">
                <a:tableStyleId>{BDBED569-4797-4DF1-A0F4-6AAB3CD982D8}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2112578385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5483382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Site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Retrosternal or left sided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346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Onset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Gradual, postural changes may suddenly aggravate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870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Character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Sharp, stabbing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679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Radiation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Left shoulder or back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365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Associated symptoms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Flu-like prodrome, SOB, fever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295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Timing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Acute presentation, variable duration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793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Exacerbating/relieving factors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Sitting up/lying down, inspiration worsen pain</a:t>
                      </a:r>
                    </a:p>
                    <a:p>
                      <a:r>
                        <a:rPr lang="en-GB" dirty="0"/>
                        <a:t>Relieved by NSAID, leaning forward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832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Severity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Can be severe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086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1725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E4FB6-DED2-5341-BE61-EF8D62D7C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gency FB" panose="020B0503020202020204" pitchFamily="34" charset="0"/>
              </a:rPr>
              <a:t>Oesophageal spasm</a:t>
            </a:r>
            <a:endParaRPr lang="en-US" dirty="0">
              <a:latin typeface="Agency FB" panose="020B050302020202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6487CCA-4AB6-9249-9230-2A9F3C5736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297951"/>
              </p:ext>
            </p:extLst>
          </p:nvPr>
        </p:nvGraphicFramePr>
        <p:xfrm>
          <a:off x="2125806" y="1690688"/>
          <a:ext cx="9227994" cy="4048760"/>
        </p:xfrm>
        <a:graphic>
          <a:graphicData uri="http://schemas.openxmlformats.org/drawingml/2006/table">
            <a:tbl>
              <a:tblPr firstCol="1" bandRow="1">
                <a:tableStyleId>{8799B23B-EC83-4686-B30A-512413B5E67A}</a:tableStyleId>
              </a:tblPr>
              <a:tblGrid>
                <a:gridCol w="4613997">
                  <a:extLst>
                    <a:ext uri="{9D8B030D-6E8A-4147-A177-3AD203B41FA5}">
                      <a16:colId xmlns:a16="http://schemas.microsoft.com/office/drawing/2014/main" val="3480915870"/>
                    </a:ext>
                  </a:extLst>
                </a:gridCol>
                <a:gridCol w="4613997">
                  <a:extLst>
                    <a:ext uri="{9D8B030D-6E8A-4147-A177-3AD203B41FA5}">
                      <a16:colId xmlns:a16="http://schemas.microsoft.com/office/drawing/2014/main" val="1722961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Site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Retrosternal or epigastric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32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Onset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Over 1-2 minutes, can be sudden (spasm)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120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Character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Gripping, tight or burning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3691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Radiation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Often to back, sometimes to arms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206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Associated symptoms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Heartburn, acid reflux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7670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Timing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Intermittent, often at night-time, variable duration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3185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Exacerbating/relieving factors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Triggered by lying flat and some food</a:t>
                      </a:r>
                    </a:p>
                    <a:p>
                      <a:r>
                        <a:rPr lang="en-GB" dirty="0"/>
                        <a:t>Not relieved by rest</a:t>
                      </a:r>
                    </a:p>
                    <a:p>
                      <a:r>
                        <a:rPr lang="en-GB" dirty="0"/>
                        <a:t>Nitrates sometimes relieve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956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Severity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Usually mild but oesophageal spasm can mimic MI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64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9668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1DEDE-26E5-D049-81A2-FCBB6CA7CA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Agency FB" panose="020B0503020202020204" pitchFamily="34" charset="0"/>
              </a:rPr>
              <a:t>2. Dyspnea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27065-BC2B-EC41-B5A9-E77448ED9A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856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D5E1C-0085-1D4D-9337-DFFA462D7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gency FB" panose="020B0503020202020204" pitchFamily="34" charset="0"/>
              </a:rPr>
              <a:t>Dyspnoea (breathlessness)</a:t>
            </a: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E24CF-42BF-2C49-980C-D28E9245D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47227"/>
            <a:ext cx="10515600" cy="4351338"/>
          </a:xfrm>
        </p:spPr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Unpleasant </a:t>
            </a:r>
            <a:r>
              <a:rPr lang="en-GB" dirty="0">
                <a:latin typeface="Agency FB" panose="020B0503020202020204" pitchFamily="34" charset="0"/>
              </a:rPr>
              <a:t>awareness of breathing</a:t>
            </a:r>
          </a:p>
          <a:p>
            <a:r>
              <a:rPr lang="en-GB" dirty="0">
                <a:latin typeface="Agency FB" panose="020B0503020202020204" pitchFamily="34" charset="0"/>
              </a:rPr>
              <a:t>Acute vs. Chronic</a:t>
            </a:r>
          </a:p>
          <a:p>
            <a:r>
              <a:rPr lang="en-GB" dirty="0">
                <a:latin typeface="Agency FB" panose="020B0503020202020204" pitchFamily="34" charset="0"/>
              </a:rPr>
              <a:t>Causes</a:t>
            </a:r>
            <a:r>
              <a:rPr lang="en-US" dirty="0">
                <a:latin typeface="Agency FB" panose="020B0503020202020204" pitchFamily="34" charset="0"/>
              </a:rPr>
              <a:t> of acute SOB</a:t>
            </a:r>
            <a:r>
              <a:rPr lang="en-GB" dirty="0">
                <a:latin typeface="Agency FB" panose="020B0503020202020204" pitchFamily="34" charset="0"/>
              </a:rPr>
              <a:t>:</a:t>
            </a:r>
          </a:p>
          <a:p>
            <a:pPr marL="514350" indent="-514350">
              <a:buAutoNum type="arabicPeriod"/>
            </a:pPr>
            <a:r>
              <a:rPr lang="en-GB" dirty="0">
                <a:latin typeface="Agency FB" panose="020B0503020202020204" pitchFamily="34" charset="0"/>
              </a:rPr>
              <a:t>Heart failure-most common cause (Acute or chronic)</a:t>
            </a:r>
          </a:p>
          <a:p>
            <a:pPr marL="514350" indent="-514350">
              <a:buAutoNum type="arabicPeriod"/>
            </a:pPr>
            <a:r>
              <a:rPr lang="en-GB" dirty="0">
                <a:latin typeface="Agency FB" panose="020B0503020202020204" pitchFamily="34" charset="0"/>
              </a:rPr>
              <a:t>Pulmonary embolism</a:t>
            </a:r>
          </a:p>
          <a:p>
            <a:pPr marL="514350" indent="-514350">
              <a:buAutoNum type="arabicPeriod"/>
            </a:pPr>
            <a:r>
              <a:rPr lang="en-GB" dirty="0">
                <a:latin typeface="Agency FB" panose="020B0503020202020204" pitchFamily="34" charset="0"/>
              </a:rPr>
              <a:t>Arrhythmias </a:t>
            </a:r>
          </a:p>
          <a:p>
            <a:pPr marL="514350" indent="-514350">
              <a:buAutoNum type="arabicPeriod"/>
            </a:pPr>
            <a:endParaRPr lang="en-US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143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3EC9D-6421-B043-967F-6C478450F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Agency FB" panose="020B0503020202020204" pitchFamily="34" charset="0"/>
              </a:rPr>
              <a:t>Mechanisms of heart failure </a:t>
            </a:r>
            <a:endParaRPr lang="en-US" b="1" dirty="0">
              <a:latin typeface="Agency FB" panose="020B0503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87D29E1-A3EE-274D-824D-BDE4CA410D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532" y="1671274"/>
            <a:ext cx="4742473" cy="4505689"/>
          </a:xfrm>
        </p:spPr>
      </p:pic>
    </p:spTree>
    <p:extLst>
      <p:ext uri="{BB962C8B-B14F-4D97-AF65-F5344CB8AC3E}">
        <p14:creationId xmlns:p14="http://schemas.microsoft.com/office/powerpoint/2010/main" val="2063456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00FCA-0548-634D-A9C3-1A19B3228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Agency FB" panose="020B0503020202020204" pitchFamily="34" charset="0"/>
              </a:rPr>
              <a:t>ANATOMY</a:t>
            </a:r>
            <a:r>
              <a:rPr lang="en-GB" dirty="0">
                <a:latin typeface="Agency FB" panose="020B0503020202020204" pitchFamily="34" charset="0"/>
              </a:rPr>
              <a:t> </a:t>
            </a:r>
            <a:r>
              <a:rPr lang="en-GB" b="1" dirty="0">
                <a:latin typeface="Agency FB" panose="020B0503020202020204" pitchFamily="34" charset="0"/>
              </a:rPr>
              <a:t>&amp; PHYSIOLOGY</a:t>
            </a:r>
            <a:endParaRPr lang="en-US" b="1" dirty="0">
              <a:latin typeface="Agency FB" panose="020B0503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F8B3BDA-EA5F-1944-A2DB-484DC13946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630" y="1825625"/>
            <a:ext cx="3773231" cy="4351338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11CE3E9E-EFC9-EF46-99C2-B3D205ABED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72" y="1690688"/>
            <a:ext cx="6067425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85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DEEE4-15F2-B648-AB2C-7E0778E6F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Agency FB" panose="020B0503020202020204" pitchFamily="34" charset="0"/>
                <a:cs typeface="+mn-cs"/>
              </a:rPr>
              <a:t>Angina equivalent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C4467-92AA-D948-9FE4-F0F49AFFE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SOB caused by MI</a:t>
            </a:r>
          </a:p>
          <a:p>
            <a:r>
              <a:rPr lang="en-US" dirty="0">
                <a:latin typeface="Agency FB" panose="020B0503020202020204" pitchFamily="34" charset="0"/>
              </a:rPr>
              <a:t>May be accompanied with chest pain</a:t>
            </a:r>
          </a:p>
          <a:p>
            <a:r>
              <a:rPr lang="en-US" dirty="0">
                <a:latin typeface="Agency FB" panose="020B0503020202020204" pitchFamily="34" charset="0"/>
              </a:rPr>
              <a:t>Elderly, DM </a:t>
            </a:r>
          </a:p>
          <a:p>
            <a:r>
              <a:rPr lang="en-US" dirty="0">
                <a:latin typeface="Agency FB" panose="020B0503020202020204" pitchFamily="34" charset="0"/>
              </a:rPr>
              <a:t>Identical precipitant to angina and relived with nitrate</a:t>
            </a:r>
          </a:p>
        </p:txBody>
      </p:sp>
    </p:spTree>
    <p:extLst>
      <p:ext uri="{BB962C8B-B14F-4D97-AF65-F5344CB8AC3E}">
        <p14:creationId xmlns:p14="http://schemas.microsoft.com/office/powerpoint/2010/main" val="3736549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E674A-C8F5-4541-B376-1BB684B00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gency FB" panose="020B0503020202020204" pitchFamily="34" charset="0"/>
              </a:rPr>
              <a:t>Exertional dyspnea, orthopnea, paroxysmal nocturnal dyspnea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F3C2A-9C54-A444-A3AA-1BE059547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48445" cy="4351338"/>
          </a:xfrm>
        </p:spPr>
        <p:txBody>
          <a:bodyPr/>
          <a:lstStyle/>
          <a:p>
            <a:r>
              <a:rPr lang="en-US" b="1" u="sng" dirty="0">
                <a:latin typeface="Agency FB" panose="020B0503020202020204" pitchFamily="34" charset="0"/>
              </a:rPr>
              <a:t>Exertional dyspnea</a:t>
            </a:r>
            <a:r>
              <a:rPr lang="en-US" dirty="0">
                <a:latin typeface="Agency FB" panose="020B0503020202020204" pitchFamily="34" charset="0"/>
              </a:rPr>
              <a:t>: the symptomatic hallmark of heart failure</a:t>
            </a:r>
          </a:p>
          <a:p>
            <a:r>
              <a:rPr lang="en-US" dirty="0">
                <a:latin typeface="Agency FB" panose="020B0503020202020204" pitchFamily="34" charset="0"/>
              </a:rPr>
              <a:t>NYHA grading system to assess the degree of symptomatic limitation caused by exertional SOB of heart failure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310A54-A5A9-2E41-BAF8-96B95D16E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357" y="1700420"/>
            <a:ext cx="536715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23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A6D5C-F14C-6D4C-A445-A2B47C963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Agency FB" panose="020B0503020202020204" pitchFamily="34" charset="0"/>
              </a:rPr>
              <a:t>Orthopnea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DCA12-0D4A-E245-BF01-096595656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94777" cy="4351338"/>
          </a:xfrm>
        </p:spPr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Dyspnea on lying flat</a:t>
            </a:r>
          </a:p>
          <a:p>
            <a:r>
              <a:rPr lang="en-US" dirty="0">
                <a:latin typeface="Agency FB" panose="020B0503020202020204" pitchFamily="34" charset="0"/>
              </a:rPr>
              <a:t>Mechanism: increase venous return</a:t>
            </a:r>
          </a:p>
          <a:p>
            <a:r>
              <a:rPr lang="en-US" dirty="0">
                <a:latin typeface="Agency FB" panose="020B0503020202020204" pitchFamily="34" charset="0"/>
              </a:rPr>
              <a:t>Severity is assessed by the number of pillows used at night</a:t>
            </a:r>
          </a:p>
          <a:p>
            <a:r>
              <a:rPr lang="en-US" dirty="0">
                <a:latin typeface="Agency FB" panose="020B0503020202020204" pitchFamily="34" charset="0"/>
              </a:rPr>
              <a:t>The most severe form on dyspnea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2BA718F-72DD-BF4F-AE31-6075A1751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21216"/>
            <a:ext cx="5585449" cy="451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26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EC4DE-1B09-4648-8E6A-A7069E458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Agency FB" panose="020B0503020202020204" pitchFamily="34" charset="0"/>
              </a:rPr>
              <a:t>Paroxysmal nocturnal dyspnea (PND)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3A19-B153-3641-9B4B-1564F9104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77772" cy="4351338"/>
          </a:xfrm>
        </p:spPr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SOB awaken patient from sleep</a:t>
            </a:r>
          </a:p>
          <a:p>
            <a:r>
              <a:rPr lang="en-US" dirty="0">
                <a:latin typeface="Agency FB" panose="020B0503020202020204" pitchFamily="34" charset="0"/>
              </a:rPr>
              <a:t>Same mechanism and orthopnea</a:t>
            </a:r>
          </a:p>
          <a:p>
            <a:r>
              <a:rPr lang="en-US" dirty="0">
                <a:latin typeface="Agency FB" panose="020B0503020202020204" pitchFamily="34" charset="0"/>
              </a:rPr>
              <a:t>Pt describe episode of choking or gasping for air, relieved by sitting </a:t>
            </a:r>
          </a:p>
          <a:p>
            <a:r>
              <a:rPr lang="en-US" dirty="0">
                <a:latin typeface="Agency FB" panose="020B0503020202020204" pitchFamily="34" charset="0"/>
              </a:rPr>
              <a:t>VS. Asthma attack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0EF1D65-1175-544C-A3E6-28876F11E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012" y="2078235"/>
            <a:ext cx="5925564" cy="384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080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BABD7-BFA4-9643-A228-4EF86535F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latin typeface="Agency FB" panose="020B0503020202020204" pitchFamily="34" charset="0"/>
              </a:rPr>
              <a:t>Acute dyspnoea</a:t>
            </a:r>
            <a:r>
              <a:rPr lang="en-GB" b="1" dirty="0">
                <a:latin typeface="Agency FB" panose="020B0503020202020204" pitchFamily="34" charset="0"/>
              </a:rPr>
              <a:t>                </a:t>
            </a:r>
            <a:r>
              <a:rPr lang="en-GB" b="1" u="sng" dirty="0">
                <a:latin typeface="Agency FB" panose="020B0503020202020204" pitchFamily="34" charset="0"/>
              </a:rPr>
              <a:t>Chronic dyspnoea </a:t>
            </a:r>
            <a:endParaRPr lang="en-US" b="1" u="sng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FBBB6-093A-9A44-92E4-36E8FC0712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Agency FB" panose="020B0503020202020204" pitchFamily="34" charset="0"/>
              </a:rPr>
              <a:t>As</a:t>
            </a:r>
            <a:r>
              <a:rPr lang="en-US" dirty="0">
                <a:latin typeface="Agency FB" panose="020B0503020202020204" pitchFamily="34" charset="0"/>
              </a:rPr>
              <a:t>k about:	 </a:t>
            </a:r>
            <a:endParaRPr lang="en-GB" dirty="0">
              <a:latin typeface="Agency FB" panose="020B0503020202020204" pitchFamily="34" charset="0"/>
            </a:endParaRPr>
          </a:p>
          <a:p>
            <a:pPr>
              <a:buFontTx/>
              <a:buChar char="-"/>
            </a:pPr>
            <a:r>
              <a:rPr lang="en-US" dirty="0">
                <a:latin typeface="Agency FB" panose="020B0503020202020204" pitchFamily="34" charset="0"/>
              </a:rPr>
              <a:t>duration of onset</a:t>
            </a:r>
            <a:endParaRPr lang="en-GB" dirty="0">
              <a:latin typeface="Agency FB" panose="020B0503020202020204" pitchFamily="34" charset="0"/>
            </a:endParaRPr>
          </a:p>
          <a:p>
            <a:pPr>
              <a:buFontTx/>
              <a:buChar char="-"/>
            </a:pPr>
            <a:r>
              <a:rPr lang="en-GB" dirty="0">
                <a:latin typeface="Agency FB" panose="020B0503020202020204" pitchFamily="34" charset="0"/>
              </a:rPr>
              <a:t>Background symptoms of </a:t>
            </a:r>
            <a:r>
              <a:rPr lang="en-GB" b="1" u="sng" dirty="0">
                <a:latin typeface="Agency FB" panose="020B0503020202020204" pitchFamily="34" charset="0"/>
              </a:rPr>
              <a:t>exertional</a:t>
            </a:r>
            <a:r>
              <a:rPr lang="en-GB" dirty="0">
                <a:latin typeface="Agency FB" panose="020B0503020202020204" pitchFamily="34" charset="0"/>
              </a:rPr>
              <a:t> dyspnoea and usual exercise tolerance</a:t>
            </a:r>
          </a:p>
          <a:p>
            <a:pPr>
              <a:buFontTx/>
              <a:buChar char="-"/>
            </a:pPr>
            <a:r>
              <a:rPr lang="en-GB" dirty="0">
                <a:latin typeface="Agency FB" panose="020B0503020202020204" pitchFamily="34" charset="0"/>
              </a:rPr>
              <a:t>Associated symptoms: chest pain, syncope, palpitation or respiratory symptoms (cough, sputum, wheezes, haemoptysis)</a:t>
            </a:r>
            <a:r>
              <a:rPr lang="en-US" dirty="0">
                <a:latin typeface="Agency FB" panose="020B0503020202020204" pitchFamily="34" charset="0"/>
              </a:rPr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EED00C-108C-2F4F-B7D0-B99DEFECAE5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Agency FB" panose="020B0503020202020204" pitchFamily="34" charset="0"/>
              </a:rPr>
              <a:t>Ask about:</a:t>
            </a:r>
          </a:p>
          <a:p>
            <a:pPr>
              <a:buFontTx/>
              <a:buChar char="-"/>
            </a:pPr>
            <a:r>
              <a:rPr lang="en-US" dirty="0">
                <a:latin typeface="Agency FB" panose="020B0503020202020204" pitchFamily="34" charset="0"/>
              </a:rPr>
              <a:t>Relationship between symptoms and </a:t>
            </a:r>
            <a:r>
              <a:rPr lang="en-US" b="1" u="sng" dirty="0">
                <a:latin typeface="Agency FB" panose="020B0503020202020204" pitchFamily="34" charset="0"/>
              </a:rPr>
              <a:t>exertion</a:t>
            </a:r>
            <a:endParaRPr lang="en-GB" b="1" u="sng" dirty="0">
              <a:latin typeface="Agency FB" panose="020B0503020202020204" pitchFamily="34" charset="0"/>
            </a:endParaRPr>
          </a:p>
          <a:p>
            <a:pPr>
              <a:buFontTx/>
              <a:buChar char="-"/>
            </a:pPr>
            <a:r>
              <a:rPr lang="en-US" dirty="0">
                <a:latin typeface="Agency FB" panose="020B0503020202020204" pitchFamily="34" charset="0"/>
              </a:rPr>
              <a:t>degree of limitation caused by symptoms and their impact</a:t>
            </a:r>
            <a:r>
              <a:rPr lang="en-GB" dirty="0">
                <a:latin typeface="Agency FB" panose="020B0503020202020204" pitchFamily="34" charset="0"/>
              </a:rPr>
              <a:t> </a:t>
            </a:r>
            <a:r>
              <a:rPr lang="en-US" dirty="0">
                <a:latin typeface="Agency FB" panose="020B0503020202020204" pitchFamily="34" charset="0"/>
              </a:rPr>
              <a:t>on everyday activities</a:t>
            </a:r>
            <a:endParaRPr lang="en-GB" dirty="0">
              <a:latin typeface="Agency FB" panose="020B0503020202020204" pitchFamily="34" charset="0"/>
            </a:endParaRPr>
          </a:p>
          <a:p>
            <a:pPr>
              <a:buFontTx/>
              <a:buChar char="-"/>
            </a:pPr>
            <a:r>
              <a:rPr lang="en-US" dirty="0">
                <a:latin typeface="Agency FB" panose="020B0503020202020204" pitchFamily="34" charset="0"/>
              </a:rPr>
              <a:t>effect of posture on symptoms and/or episodes of</a:t>
            </a:r>
            <a:r>
              <a:rPr lang="en-GB" dirty="0">
                <a:latin typeface="Agency FB" panose="020B0503020202020204" pitchFamily="34" charset="0"/>
              </a:rPr>
              <a:t> </a:t>
            </a:r>
            <a:r>
              <a:rPr lang="en-US" dirty="0">
                <a:latin typeface="Agency FB" panose="020B0503020202020204" pitchFamily="34" charset="0"/>
              </a:rPr>
              <a:t>nocturnal breathlessness</a:t>
            </a:r>
            <a:endParaRPr lang="en-GB" dirty="0">
              <a:latin typeface="Agency FB" panose="020B0503020202020204" pitchFamily="34" charset="0"/>
            </a:endParaRPr>
          </a:p>
          <a:p>
            <a:pPr>
              <a:buFontTx/>
              <a:buChar char="-"/>
            </a:pPr>
            <a:r>
              <a:rPr lang="en-US" dirty="0">
                <a:latin typeface="Agency FB" panose="020B0503020202020204" pitchFamily="34" charset="0"/>
              </a:rPr>
              <a:t>associated symptoms: ankle swelling, cough, wheeze or</a:t>
            </a:r>
            <a:r>
              <a:rPr lang="en-GB" dirty="0">
                <a:latin typeface="Agency FB" panose="020B0503020202020204" pitchFamily="34" charset="0"/>
              </a:rPr>
              <a:t> </a:t>
            </a:r>
            <a:r>
              <a:rPr lang="en-US" dirty="0">
                <a:latin typeface="Agency FB" panose="020B0503020202020204" pitchFamily="34" charset="0"/>
              </a:rPr>
              <a:t>sputum.</a:t>
            </a:r>
          </a:p>
        </p:txBody>
      </p:sp>
    </p:spTree>
    <p:extLst>
      <p:ext uri="{BB962C8B-B14F-4D97-AF65-F5344CB8AC3E}">
        <p14:creationId xmlns:p14="http://schemas.microsoft.com/office/powerpoint/2010/main" val="35081204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B2CA0-B4DF-BD46-BA95-F91A68C04A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Agency FB" panose="020B0503020202020204" pitchFamily="34" charset="0"/>
              </a:rPr>
              <a:t>3. Palpitation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E64FF-CCC9-0647-948B-89A2649757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2595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530E3-8062-C342-B7FD-84DBE0305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gency FB" panose="020B0503020202020204" pitchFamily="34" charset="0"/>
              </a:rPr>
              <a:t>Palpitation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ABF5E-7BF7-FD42-BA10-5780A421F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Unexpected or unpleasant awareness of the heart beating in the chest</a:t>
            </a:r>
          </a:p>
          <a:p>
            <a:r>
              <a:rPr lang="en-US" dirty="0">
                <a:latin typeface="Agency FB" panose="020B0503020202020204" pitchFamily="34" charset="0"/>
              </a:rPr>
              <a:t>Ask about:</a:t>
            </a:r>
          </a:p>
          <a:p>
            <a:pPr marL="514350" indent="-514350">
              <a:buAutoNum type="arabicPeriod"/>
            </a:pPr>
            <a:r>
              <a:rPr lang="en-US" dirty="0">
                <a:latin typeface="Agency FB" panose="020B0503020202020204" pitchFamily="34" charset="0"/>
              </a:rPr>
              <a:t>Nature of palpitation (Heart beats rapid, forceful, irregular)</a:t>
            </a:r>
          </a:p>
          <a:p>
            <a:pPr marL="514350" indent="-514350">
              <a:buAutoNum type="arabicPeriod"/>
            </a:pPr>
            <a:r>
              <a:rPr lang="en-US" dirty="0">
                <a:latin typeface="Agency FB" panose="020B0503020202020204" pitchFamily="34" charset="0"/>
              </a:rPr>
              <a:t>Timing of symptoms: speed on onset and offset, frequency and duration of episodes</a:t>
            </a:r>
          </a:p>
          <a:p>
            <a:pPr marL="514350" indent="-514350">
              <a:buAutoNum type="arabicPeriod"/>
            </a:pPr>
            <a:r>
              <a:rPr lang="en-US" dirty="0">
                <a:latin typeface="Agency FB" panose="020B0503020202020204" pitchFamily="34" charset="0"/>
              </a:rPr>
              <a:t>Precipitants for symptoms or relieving factors</a:t>
            </a:r>
          </a:p>
          <a:p>
            <a:pPr marL="514350" indent="-514350">
              <a:buAutoNum type="arabicPeriod"/>
            </a:pPr>
            <a:r>
              <a:rPr lang="en-US" dirty="0">
                <a:latin typeface="Agency FB" panose="020B0503020202020204" pitchFamily="34" charset="0"/>
              </a:rPr>
              <a:t>Associated symptoms: presyncope, syncope, chest pain</a:t>
            </a:r>
          </a:p>
          <a:p>
            <a:pPr marL="514350" indent="-514350">
              <a:buAutoNum type="arabicPeriod"/>
            </a:pPr>
            <a:r>
              <a:rPr lang="en-US" dirty="0">
                <a:latin typeface="Agency FB" panose="020B0503020202020204" pitchFamily="34" charset="0"/>
              </a:rPr>
              <a:t>History of cardiac disease</a:t>
            </a:r>
          </a:p>
        </p:txBody>
      </p:sp>
    </p:spTree>
    <p:extLst>
      <p:ext uri="{BB962C8B-B14F-4D97-AF65-F5344CB8AC3E}">
        <p14:creationId xmlns:p14="http://schemas.microsoft.com/office/powerpoint/2010/main" val="36133715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9D799-43A4-3342-89DB-BF8EB494D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In healthy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F8EBB-3353-2946-B855-ED7270A7C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More common in bed at night in slim people while lying on their left side</a:t>
            </a:r>
          </a:p>
          <a:p>
            <a:r>
              <a:rPr lang="en-US" dirty="0">
                <a:latin typeface="Agency FB" panose="020B0503020202020204" pitchFamily="34" charset="0"/>
              </a:rPr>
              <a:t>After exercise or in stressful situation will be aware of their heart beating with normal sinus rhythm</a:t>
            </a:r>
          </a:p>
        </p:txBody>
      </p:sp>
    </p:spTree>
    <p:extLst>
      <p:ext uri="{BB962C8B-B14F-4D97-AF65-F5344CB8AC3E}">
        <p14:creationId xmlns:p14="http://schemas.microsoft.com/office/powerpoint/2010/main" val="7053898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6CAE7-403F-3E4B-B326-13163630E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gency FB" panose="020B0503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DF71972-35C1-8444-8B4E-B64FB51A1E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515601" cy="5295469"/>
          </a:xfrm>
        </p:spPr>
      </p:pic>
      <p:sp>
        <p:nvSpPr>
          <p:cNvPr id="5" name="Callout: Down Arrow 4">
            <a:extLst>
              <a:ext uri="{FF2B5EF4-FFF2-40B4-BE49-F238E27FC236}">
                <a16:creationId xmlns:a16="http://schemas.microsoft.com/office/drawing/2014/main" id="{52AB1B3D-9D57-7447-A892-5C364174192F}"/>
              </a:ext>
            </a:extLst>
          </p:cNvPr>
          <p:cNvSpPr/>
          <p:nvPr/>
        </p:nvSpPr>
        <p:spPr>
          <a:xfrm>
            <a:off x="9510633" y="5029198"/>
            <a:ext cx="1919367" cy="2407008"/>
          </a:xfrm>
          <a:prstGeom prst="downArrowCallout">
            <a:avLst>
              <a:gd name="adj1" fmla="val 25000"/>
              <a:gd name="adj2" fmla="val 0"/>
              <a:gd name="adj3" fmla="val 22174"/>
              <a:gd name="adj4" fmla="val 825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Agency FB" panose="020B0503020202020204" pitchFamily="34" charset="0"/>
              </a:rPr>
              <a:t>Affects pts with underlying </a:t>
            </a:r>
            <a:r>
              <a:rPr lang="en-US" dirty="0" err="1">
                <a:latin typeface="Agency FB" panose="020B0503020202020204" pitchFamily="34" charset="0"/>
              </a:rPr>
              <a:t>cradiomyopathy</a:t>
            </a:r>
            <a:r>
              <a:rPr lang="en-US" dirty="0">
                <a:latin typeface="Agency FB" panose="020B0503020202020204" pitchFamily="34" charset="0"/>
              </a:rPr>
              <a:t>, or previous MI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880078-8196-944A-B5D1-39D10D0F1D8F}"/>
              </a:ext>
            </a:extLst>
          </p:cNvPr>
          <p:cNvSpPr/>
          <p:nvPr/>
        </p:nvSpPr>
        <p:spPr>
          <a:xfrm>
            <a:off x="5329216" y="5029199"/>
            <a:ext cx="2273361" cy="1828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Agency FB" panose="020B0503020202020204" pitchFamily="34" charset="0"/>
              </a:rPr>
              <a:t>Affects young</a:t>
            </a:r>
          </a:p>
          <a:p>
            <a:r>
              <a:rPr lang="en-US" dirty="0">
                <a:latin typeface="Agency FB" panose="020B0503020202020204" pitchFamily="34" charset="0"/>
              </a:rPr>
              <a:t>Regular, sudden paroxysms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D92C2D-75DF-214D-9FDB-166BB487A8E4}"/>
              </a:ext>
            </a:extLst>
          </p:cNvPr>
          <p:cNvSpPr/>
          <p:nvPr/>
        </p:nvSpPr>
        <p:spPr>
          <a:xfrm>
            <a:off x="1758701" y="5029198"/>
            <a:ext cx="2273361" cy="1828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Agency FB" panose="020B0503020202020204" pitchFamily="34" charset="0"/>
              </a:rPr>
              <a:t>Benign, At rest</a:t>
            </a:r>
          </a:p>
          <a:p>
            <a:r>
              <a:rPr lang="en-US" dirty="0">
                <a:latin typeface="Agency FB" panose="020B0503020202020204" pitchFamily="34" charset="0"/>
              </a:rPr>
              <a:t>Abolished by exercise underfilling alternating with overfilling of left ventricle</a:t>
            </a:r>
          </a:p>
        </p:txBody>
      </p:sp>
    </p:spTree>
    <p:extLst>
      <p:ext uri="{BB962C8B-B14F-4D97-AF65-F5344CB8AC3E}">
        <p14:creationId xmlns:p14="http://schemas.microsoft.com/office/powerpoint/2010/main" val="1619313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F26A5-654B-F445-9CEE-97565BAFE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gency FB" panose="020B0503020202020204" pitchFamily="34" charset="0"/>
                <a:cs typeface="+mn-cs"/>
              </a:rPr>
              <a:t>High risk features for life-threatening arrhythmia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6CFD2-2AD1-2146-B1A6-DA23B48F5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>
                <a:latin typeface="Agency FB" panose="020B0503020202020204" pitchFamily="34" charset="0"/>
              </a:rPr>
              <a:t>Previous MI or cardiac surgery</a:t>
            </a:r>
          </a:p>
          <a:p>
            <a:pPr marL="514350" indent="-514350">
              <a:buAutoNum type="arabicPeriod"/>
            </a:pPr>
            <a:r>
              <a:rPr lang="en-US" dirty="0">
                <a:latin typeface="Agency FB" panose="020B0503020202020204" pitchFamily="34" charset="0"/>
              </a:rPr>
              <a:t>Associated syncope or severe chest pain</a:t>
            </a:r>
          </a:p>
          <a:p>
            <a:pPr marL="514350" indent="-514350">
              <a:buAutoNum type="arabicPeriod"/>
            </a:pPr>
            <a:r>
              <a:rPr lang="en-US" dirty="0">
                <a:latin typeface="Agency FB" panose="020B0503020202020204" pitchFamily="34" charset="0"/>
              </a:rPr>
              <a:t>Family hx of sudden death</a:t>
            </a:r>
          </a:p>
          <a:p>
            <a:pPr marL="514350" indent="-514350">
              <a:buAutoNum type="arabicPeriod"/>
            </a:pPr>
            <a:r>
              <a:rPr lang="en-US" dirty="0">
                <a:latin typeface="Agency FB" panose="020B0503020202020204" pitchFamily="34" charset="0"/>
              </a:rPr>
              <a:t>Wolff-Parkinson-white syndrome</a:t>
            </a:r>
          </a:p>
          <a:p>
            <a:pPr marL="514350" indent="-514350">
              <a:buAutoNum type="arabicPeriod"/>
            </a:pPr>
            <a:r>
              <a:rPr lang="en-US" dirty="0">
                <a:latin typeface="Agency FB" panose="020B0503020202020204" pitchFamily="34" charset="0"/>
              </a:rPr>
              <a:t>Significant structural heart disease (HCM, AS)</a:t>
            </a:r>
          </a:p>
        </p:txBody>
      </p:sp>
    </p:spTree>
    <p:extLst>
      <p:ext uri="{BB962C8B-B14F-4D97-AF65-F5344CB8AC3E}">
        <p14:creationId xmlns:p14="http://schemas.microsoft.com/office/powerpoint/2010/main" val="927159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2AFBC-5715-E14F-AD9D-024D80466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513797" cy="2637893"/>
          </a:xfrm>
        </p:spPr>
        <p:txBody>
          <a:bodyPr/>
          <a:lstStyle/>
          <a:p>
            <a:r>
              <a:rPr lang="en-GB" b="1" dirty="0">
                <a:latin typeface="Agency FB" panose="020B0503020202020204" pitchFamily="34" charset="0"/>
              </a:rPr>
              <a:t>Normal resting pressure in the heart and great vessels </a:t>
            </a:r>
            <a:endParaRPr lang="en-US" b="1" dirty="0">
              <a:latin typeface="Agency FB" panose="020B0503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F89CC35-6C37-8448-94DF-30CFFAED27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972" y="258926"/>
            <a:ext cx="5537828" cy="6317908"/>
          </a:xfrm>
        </p:spPr>
      </p:pic>
    </p:spTree>
    <p:extLst>
      <p:ext uri="{BB962C8B-B14F-4D97-AF65-F5344CB8AC3E}">
        <p14:creationId xmlns:p14="http://schemas.microsoft.com/office/powerpoint/2010/main" val="2449220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E4676-E6F9-9942-B387-2FF8D11CEC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Agency FB" panose="020B0503020202020204" pitchFamily="34" charset="0"/>
              </a:rPr>
              <a:t>4. Syncope/presyncope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4EB72-529C-D043-BC37-06ADD50DB2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3214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AF2E-8EA7-6A4E-AFE4-32AD538AC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Syncope and presyncope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AD374-2E51-7A4A-8C1A-BDFE401B0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79654" cy="4330462"/>
          </a:xfrm>
        </p:spPr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Syncope: Transient loss of consciousness due to transient cerebral hypoperfusion</a:t>
            </a:r>
          </a:p>
          <a:p>
            <a:r>
              <a:rPr lang="en-US" dirty="0">
                <a:latin typeface="Agency FB" panose="020B0503020202020204" pitchFamily="34" charset="0"/>
              </a:rPr>
              <a:t>Presyncope: sensation of lightheadedness and impending loss of consciousness without progressing to acute LOC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A1F74F5-6CE8-F347-93CC-D8FD8A2D8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072" y="2430279"/>
            <a:ext cx="3326964" cy="372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4245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82732-A388-4940-B181-76796C105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For </a:t>
            </a:r>
            <a:r>
              <a:rPr lang="en-US" b="1" u="sng" dirty="0">
                <a:latin typeface="Agency FB" panose="020B0503020202020204" pitchFamily="34" charset="0"/>
              </a:rPr>
              <a:t>SYNCOPE</a:t>
            </a:r>
            <a:r>
              <a:rPr lang="en-US" dirty="0">
                <a:latin typeface="Agency FB" panose="020B0503020202020204" pitchFamily="34" charset="0"/>
              </a:rPr>
              <a:t> ask about: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9B5B5-B159-3244-B2D8-EDABD67DB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Ask about witness</a:t>
            </a:r>
          </a:p>
          <a:p>
            <a:r>
              <a:rPr lang="en-US" dirty="0">
                <a:latin typeface="Agency FB" panose="020B0503020202020204" pitchFamily="34" charset="0"/>
              </a:rPr>
              <a:t>Circumstances of the event and any preceding symptoms (palpitation, chest pain, lightheadedness, nausea, tinnitus, sweating and visual disturbance)</a:t>
            </a:r>
          </a:p>
          <a:p>
            <a:r>
              <a:rPr lang="en-US" dirty="0">
                <a:latin typeface="Agency FB" panose="020B0503020202020204" pitchFamily="34" charset="0"/>
              </a:rPr>
              <a:t>Duration of LOC, appearance of the patient while unconscious and any injuries sustained.</a:t>
            </a:r>
          </a:p>
          <a:p>
            <a:r>
              <a:rPr lang="en-US" dirty="0">
                <a:latin typeface="Agency FB" panose="020B0503020202020204" pitchFamily="34" charset="0"/>
              </a:rPr>
              <a:t>Time to recovery to full consciousness and normal cognition</a:t>
            </a:r>
          </a:p>
          <a:p>
            <a:r>
              <a:rPr lang="en-US" dirty="0">
                <a:latin typeface="Agency FB" panose="020B0503020202020204" pitchFamily="34" charset="0"/>
              </a:rPr>
              <a:t>Current driving status, including occupational driving</a:t>
            </a:r>
          </a:p>
        </p:txBody>
      </p:sp>
    </p:spTree>
    <p:extLst>
      <p:ext uri="{BB962C8B-B14F-4D97-AF65-F5344CB8AC3E}">
        <p14:creationId xmlns:p14="http://schemas.microsoft.com/office/powerpoint/2010/main" val="17545436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68949-DFB1-C34B-855B-C70CFDFD5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For </a:t>
            </a:r>
            <a:r>
              <a:rPr lang="en-US" b="1" u="sng" dirty="0">
                <a:latin typeface="Agency FB" panose="020B0503020202020204" pitchFamily="34" charset="0"/>
              </a:rPr>
              <a:t>PRESYNCOPE</a:t>
            </a:r>
            <a:r>
              <a:rPr lang="en-US" dirty="0">
                <a:latin typeface="Agency FB" panose="020B0503020202020204" pitchFamily="34" charset="0"/>
              </a:rPr>
              <a:t> ask about: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196F9-AEB9-C646-B6DC-C2B393E51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Exact nature of symptoms and associated features as palpitation</a:t>
            </a:r>
          </a:p>
          <a:p>
            <a:r>
              <a:rPr lang="en-US" dirty="0">
                <a:latin typeface="Agency FB" panose="020B0503020202020204" pitchFamily="34" charset="0"/>
              </a:rPr>
              <a:t>Precipitants for symptoms such as postural changes, prolonged standing, intense emotion or exertion</a:t>
            </a:r>
          </a:p>
          <a:p>
            <a:r>
              <a:rPr lang="en-US" dirty="0">
                <a:latin typeface="Agency FB" panose="020B0503020202020204" pitchFamily="34" charset="0"/>
              </a:rPr>
              <a:t>Frequency of episodes and impact on lifestyle</a:t>
            </a:r>
          </a:p>
          <a:p>
            <a:r>
              <a:rPr lang="en-US" dirty="0">
                <a:latin typeface="Agency FB" panose="020B0503020202020204" pitchFamily="34" charset="0"/>
              </a:rPr>
              <a:t>Possible contributing medications as antihypertensive meds</a:t>
            </a:r>
          </a:p>
        </p:txBody>
      </p:sp>
    </p:spTree>
    <p:extLst>
      <p:ext uri="{BB962C8B-B14F-4D97-AF65-F5344CB8AC3E}">
        <p14:creationId xmlns:p14="http://schemas.microsoft.com/office/powerpoint/2010/main" val="24148824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E8867-B181-3B48-A6A9-201EE6C8D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Causes of syncope/presyncope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FBFF6-DF02-D040-A920-FD83AF173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gency FB" panose="020B0503020202020204" pitchFamily="34" charset="0"/>
              </a:rPr>
              <a:t>Postural hypertension</a:t>
            </a:r>
          </a:p>
          <a:p>
            <a:r>
              <a:rPr lang="en-US" dirty="0">
                <a:latin typeface="Agency FB" panose="020B0503020202020204" pitchFamily="34" charset="0"/>
              </a:rPr>
              <a:t>Neurocardiogenic syncope</a:t>
            </a:r>
          </a:p>
          <a:p>
            <a:r>
              <a:rPr lang="en-US" dirty="0">
                <a:latin typeface="Agency FB" panose="020B0503020202020204" pitchFamily="34" charset="0"/>
              </a:rPr>
              <a:t>Hypersensitive carotid sinus syndrome (pressure over carotid sinus may lead to reflex bradycardia and syncope</a:t>
            </a:r>
          </a:p>
          <a:p>
            <a:r>
              <a:rPr lang="en-US" dirty="0">
                <a:latin typeface="Agency FB" panose="020B0503020202020204" pitchFamily="34" charset="0"/>
              </a:rPr>
              <a:t>Arrhythmia </a:t>
            </a:r>
          </a:p>
          <a:p>
            <a:r>
              <a:rPr lang="en-US" dirty="0">
                <a:latin typeface="Agency FB" panose="020B0503020202020204" pitchFamily="34" charset="0"/>
              </a:rPr>
              <a:t>Mechanical obstruction of cardiac output</a:t>
            </a:r>
          </a:p>
          <a:p>
            <a:endParaRPr lang="en-US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3303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5BE76-F46E-ED45-836C-E22F8D4B0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Postural hypotension as a cause of syncope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A2F52-CCB4-6348-AECB-67BD11D24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A fall &gt; 20 mmHg in systolic BP, &gt; 10 mmHg in diastolic BP on standing with reflex tachycardia of 15-20 bpm increase in heart rate</a:t>
            </a:r>
          </a:p>
          <a:p>
            <a:endParaRPr lang="en-US" dirty="0">
              <a:latin typeface="Agency FB" panose="020B0503020202020204" pitchFamily="34" charset="0"/>
            </a:endParaRPr>
          </a:p>
          <a:p>
            <a:r>
              <a:rPr lang="en-US" dirty="0">
                <a:latin typeface="Agency FB" panose="020B0503020202020204" pitchFamily="34" charset="0"/>
              </a:rPr>
              <a:t>Causes: </a:t>
            </a:r>
          </a:p>
          <a:p>
            <a:pPr marL="514350" indent="-514350">
              <a:buAutoNum type="arabicPeriod"/>
            </a:pPr>
            <a:r>
              <a:rPr lang="en-US" dirty="0">
                <a:latin typeface="Agency FB" panose="020B0503020202020204" pitchFamily="34" charset="0"/>
              </a:rPr>
              <a:t>Hypovolemia</a:t>
            </a:r>
          </a:p>
          <a:p>
            <a:pPr marL="514350" indent="-514350">
              <a:buAutoNum type="arabicPeriod"/>
            </a:pPr>
            <a:r>
              <a:rPr lang="en-US" dirty="0">
                <a:latin typeface="Agency FB" panose="020B0503020202020204" pitchFamily="34" charset="0"/>
              </a:rPr>
              <a:t>Drugs</a:t>
            </a:r>
          </a:p>
          <a:p>
            <a:pPr marL="514350" indent="-514350">
              <a:buAutoNum type="arabicPeriod"/>
            </a:pPr>
            <a:r>
              <a:rPr lang="en-US" dirty="0">
                <a:latin typeface="Agency FB" panose="020B0503020202020204" pitchFamily="34" charset="0"/>
              </a:rPr>
              <a:t>Autonomic neuropathy</a:t>
            </a:r>
          </a:p>
          <a:p>
            <a:pPr marL="0" indent="0">
              <a:buNone/>
            </a:pPr>
            <a:r>
              <a:rPr lang="en-US" dirty="0">
                <a:latin typeface="Agency FB" panose="020B0503020202020204" pitchFamily="34" charset="0"/>
              </a:rPr>
              <a:t>- Common in elderly, esp. above 65 years</a:t>
            </a:r>
          </a:p>
        </p:txBody>
      </p:sp>
    </p:spTree>
    <p:extLst>
      <p:ext uri="{BB962C8B-B14F-4D97-AF65-F5344CB8AC3E}">
        <p14:creationId xmlns:p14="http://schemas.microsoft.com/office/powerpoint/2010/main" val="38051010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7653D-7B02-024F-BA3F-15A5ED716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627" y="869106"/>
            <a:ext cx="10432621" cy="1995677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Agency FB" panose="020B0503020202020204" pitchFamily="34" charset="0"/>
              </a:rPr>
              <a:t>Mechanism: abnormal autonomic reflexes produce a sudden bradycardia and/or vasodilatation</a:t>
            </a:r>
          </a:p>
          <a:p>
            <a:r>
              <a:rPr lang="en-US" dirty="0">
                <a:latin typeface="Agency FB" panose="020B0503020202020204" pitchFamily="34" charset="0"/>
              </a:rPr>
              <a:t>In healthy people forced to stand for a long time in warm environment or subject to painful or emotional stimuli such as sight of blood</a:t>
            </a:r>
          </a:p>
          <a:p>
            <a:r>
              <a:rPr lang="en-US" dirty="0">
                <a:latin typeface="Agency FB" panose="020B0503020202020204" pitchFamily="34" charset="0"/>
              </a:rPr>
              <a:t>VS. seizure  </a:t>
            </a:r>
          </a:p>
        </p:txBody>
      </p:sp>
      <p:sp>
        <p:nvSpPr>
          <p:cNvPr id="4" name="Callout: Right Arrow 3">
            <a:extLst>
              <a:ext uri="{FF2B5EF4-FFF2-40B4-BE49-F238E27FC236}">
                <a16:creationId xmlns:a16="http://schemas.microsoft.com/office/drawing/2014/main" id="{C5E439D5-E851-A74E-A528-8ADB4E2AC817}"/>
              </a:ext>
            </a:extLst>
          </p:cNvPr>
          <p:cNvSpPr/>
          <p:nvPr/>
        </p:nvSpPr>
        <p:spPr>
          <a:xfrm>
            <a:off x="1298432" y="2886034"/>
            <a:ext cx="3522748" cy="1860641"/>
          </a:xfrm>
          <a:prstGeom prst="rightArrowCallout">
            <a:avLst>
              <a:gd name="adj1" fmla="val 0"/>
              <a:gd name="adj2" fmla="val 50000"/>
              <a:gd name="adj3" fmla="val 25000"/>
              <a:gd name="adj4" fmla="val 72432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gency FB" panose="020B0503020202020204" pitchFamily="34" charset="0"/>
              </a:rPr>
              <a:t>Prodrome of lightheadedness, tinnitus, nausea, sweating, facial pallor, darkening of vision from periphery</a:t>
            </a:r>
          </a:p>
        </p:txBody>
      </p:sp>
      <p:sp>
        <p:nvSpPr>
          <p:cNvPr id="5" name="Callout: Right Arrow 4">
            <a:extLst>
              <a:ext uri="{FF2B5EF4-FFF2-40B4-BE49-F238E27FC236}">
                <a16:creationId xmlns:a16="http://schemas.microsoft.com/office/drawing/2014/main" id="{374B5F27-644A-884D-B91F-BBD6EB58FB46}"/>
              </a:ext>
            </a:extLst>
          </p:cNvPr>
          <p:cNvSpPr/>
          <p:nvPr/>
        </p:nvSpPr>
        <p:spPr>
          <a:xfrm>
            <a:off x="4821180" y="2854388"/>
            <a:ext cx="3365097" cy="1860641"/>
          </a:xfrm>
          <a:prstGeom prst="rightArrowCallout">
            <a:avLst>
              <a:gd name="adj1" fmla="val 0"/>
              <a:gd name="adj2" fmla="val 50000"/>
              <a:gd name="adj3" fmla="val 21016"/>
              <a:gd name="adj4" fmla="val 72782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gency FB" panose="020B0503020202020204" pitchFamily="34" charset="0"/>
              </a:rPr>
              <a:t>Slides to floor losing consciousness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76A6C6-FFCB-E143-A079-CCD4C29F4501}"/>
              </a:ext>
            </a:extLst>
          </p:cNvPr>
          <p:cNvSpPr/>
          <p:nvPr/>
        </p:nvSpPr>
        <p:spPr>
          <a:xfrm>
            <a:off x="8343928" y="2854388"/>
            <a:ext cx="2223655" cy="18764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gency FB" panose="020B0503020202020204" pitchFamily="34" charset="0"/>
              </a:rPr>
              <a:t>Wakes up, flushing, and nausea, even vomiting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410127-F69E-0943-92EE-ED2FADB9C1FD}"/>
              </a:ext>
            </a:extLst>
          </p:cNvPr>
          <p:cNvSpPr txBox="1"/>
          <p:nvPr/>
        </p:nvSpPr>
        <p:spPr>
          <a:xfrm>
            <a:off x="444275" y="5015805"/>
            <a:ext cx="109857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Agency FB" panose="020B0503020202020204" pitchFamily="34" charset="0"/>
              </a:rPr>
              <a:t>DON’T HOLD THE PATIENT UPRIGHT</a:t>
            </a:r>
          </a:p>
          <a:p>
            <a:pPr algn="l"/>
            <a:r>
              <a:rPr lang="en-US" sz="2800" b="1" dirty="0">
                <a:latin typeface="Agency FB" panose="020B0503020202020204" pitchFamily="34" charset="0"/>
              </a:rPr>
              <a:t>This will worsen cerebral hypoperfusion, leading to delays recovery and possible progression into seizure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EAA3770-0E2B-9347-8994-98278500D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16" y="59655"/>
            <a:ext cx="4899837" cy="954153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>
                <a:latin typeface="Agency FB" panose="020B0503020202020204" pitchFamily="34" charset="0"/>
              </a:rPr>
              <a:t>Vasovagal syncope</a:t>
            </a:r>
            <a:r>
              <a:rPr lang="en-US" dirty="0">
                <a:latin typeface="Agency FB" panose="020B0503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4056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6881C-8F16-A046-8216-8DB1DA665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Arrhythmia as  a cause of syncope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032E2-2A47-3540-98AC-17BCF1B3C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Most common cause is bradyarrhythmia</a:t>
            </a:r>
          </a:p>
          <a:p>
            <a:pPr marL="514350" indent="-514350">
              <a:buAutoNum type="arabicPeriod"/>
            </a:pPr>
            <a:r>
              <a:rPr lang="en-US" dirty="0">
                <a:latin typeface="Agency FB" panose="020B0503020202020204" pitchFamily="34" charset="0"/>
              </a:rPr>
              <a:t>Stoke-Adams attacks: episodic LOC secondary to sinoatrial disease or AV block</a:t>
            </a:r>
          </a:p>
          <a:p>
            <a:pPr marL="514350" indent="-514350">
              <a:buAutoNum type="arabicPeriod"/>
            </a:pPr>
            <a:r>
              <a:rPr lang="en-US" dirty="0">
                <a:latin typeface="Agency FB" panose="020B0503020202020204" pitchFamily="34" charset="0"/>
              </a:rPr>
              <a:t>Drugs </a:t>
            </a:r>
          </a:p>
          <a:p>
            <a:pPr marL="514350" indent="-514350">
              <a:buAutoNum type="arabicPeriod"/>
            </a:pPr>
            <a:r>
              <a:rPr lang="en-US" dirty="0">
                <a:latin typeface="Agency FB" panose="020B0503020202020204" pitchFamily="34" charset="0"/>
              </a:rPr>
              <a:t>Ventricular tachycardia causes syncope more often than supraventricular tachycardia esp. in patient with impaired LV function</a:t>
            </a:r>
          </a:p>
          <a:p>
            <a:endParaRPr lang="en-US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5567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ACD40-A3A6-F349-BC7F-9EBCA48E6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Mechanical obstruction to ventricle outflow as a cause of syncope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0BFFB-F62B-9641-85B6-0CD0807C1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gency FB" panose="020B0503020202020204" pitchFamily="34" charset="0"/>
              </a:rPr>
              <a:t>1. Left ventricular outflow obstruction (related to exertion)</a:t>
            </a:r>
          </a:p>
          <a:p>
            <a:r>
              <a:rPr lang="en-US" dirty="0">
                <a:latin typeface="Agency FB" panose="020B0503020202020204" pitchFamily="34" charset="0"/>
              </a:rPr>
              <a:t>Severe aortic stenosis</a:t>
            </a:r>
          </a:p>
          <a:p>
            <a:r>
              <a:rPr lang="en-US" dirty="0">
                <a:latin typeface="Agency FB" panose="020B0503020202020204" pitchFamily="34" charset="0"/>
              </a:rPr>
              <a:t>Hypertrophic cardiomyopathy</a:t>
            </a:r>
          </a:p>
          <a:p>
            <a:endParaRPr lang="en-US" dirty="0">
              <a:latin typeface="Agency FB" panose="020B0503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gency FB" panose="020B0503020202020204" pitchFamily="34" charset="0"/>
              </a:rPr>
              <a:t>2. Right ventricular outflow obstruction</a:t>
            </a:r>
          </a:p>
          <a:p>
            <a:r>
              <a:rPr lang="en-US" dirty="0">
                <a:latin typeface="Agency FB" panose="020B0503020202020204" pitchFamily="34" charset="0"/>
              </a:rPr>
              <a:t>Pulmonary embolism</a:t>
            </a:r>
          </a:p>
          <a:p>
            <a:endParaRPr lang="en-US" dirty="0">
              <a:latin typeface="Agency FB" panose="020B0503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gency FB" panose="020B0503020202020204" pitchFamily="34" charset="0"/>
              </a:rPr>
              <a:t>3. Atrial myxoma, thrombosis of prosthetic heart valves</a:t>
            </a:r>
          </a:p>
        </p:txBody>
      </p:sp>
    </p:spTree>
    <p:extLst>
      <p:ext uri="{BB962C8B-B14F-4D97-AF65-F5344CB8AC3E}">
        <p14:creationId xmlns:p14="http://schemas.microsoft.com/office/powerpoint/2010/main" val="7425509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2B5D0-E342-5047-9079-C5D47E3DA0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Agency FB" panose="020B0503020202020204" pitchFamily="34" charset="0"/>
              </a:rPr>
              <a:t>5. Edema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5634E-CA35-7C42-89B3-D82861D68B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719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7C0D7-E0A1-6748-8F0B-2691EA36A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Agency FB" panose="020B0503020202020204" pitchFamily="34" charset="0"/>
              </a:rPr>
              <a:t>HISTORY</a:t>
            </a:r>
            <a:endParaRPr lang="en-US" b="1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D36E2-4E2C-BA48-82D8-6EEE76FAF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>
                <a:latin typeface="Agency FB" panose="020B0503020202020204" pitchFamily="34" charset="0"/>
              </a:rPr>
              <a:t>Common presenting symptoms:</a:t>
            </a:r>
          </a:p>
          <a:p>
            <a:pPr marL="514350" indent="-514350">
              <a:buAutoNum type="arabicPeriod"/>
            </a:pPr>
            <a:r>
              <a:rPr lang="en-GB">
                <a:latin typeface="Agency FB" panose="020B0503020202020204" pitchFamily="34" charset="0"/>
              </a:rPr>
              <a:t>Chest pain</a:t>
            </a:r>
          </a:p>
          <a:p>
            <a:pPr marL="514350" indent="-514350">
              <a:buAutoNum type="arabicPeriod"/>
            </a:pPr>
            <a:r>
              <a:rPr lang="en-GB">
                <a:latin typeface="Agency FB" panose="020B0503020202020204" pitchFamily="34" charset="0"/>
              </a:rPr>
              <a:t>Dyspnoea</a:t>
            </a:r>
          </a:p>
          <a:p>
            <a:pPr marL="514350" indent="-514350">
              <a:buAutoNum type="arabicPeriod"/>
            </a:pPr>
            <a:r>
              <a:rPr lang="en-GB">
                <a:latin typeface="Agency FB" panose="020B0503020202020204" pitchFamily="34" charset="0"/>
              </a:rPr>
              <a:t>Palpitation</a:t>
            </a:r>
          </a:p>
          <a:p>
            <a:pPr marL="514350" indent="-514350">
              <a:buAutoNum type="arabicPeriod"/>
            </a:pPr>
            <a:r>
              <a:rPr lang="en-GB">
                <a:latin typeface="Agency FB" panose="020B0503020202020204" pitchFamily="34" charset="0"/>
              </a:rPr>
              <a:t>Syncope and presyncope</a:t>
            </a:r>
          </a:p>
          <a:p>
            <a:pPr marL="514350" indent="-514350">
              <a:buAutoNum type="arabicPeriod"/>
            </a:pPr>
            <a:r>
              <a:rPr lang="en-GB">
                <a:latin typeface="Agency FB" panose="020B0503020202020204" pitchFamily="34" charset="0"/>
              </a:rPr>
              <a:t>Oedema </a:t>
            </a:r>
            <a:endParaRPr lang="en-US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5048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4DD1D-CD92-7440-821F-CEE99EBFC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Edema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D210E-8C26-F34F-9CD2-5C837CDB2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29366" cy="4351338"/>
          </a:xfrm>
        </p:spPr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Excess fluid in the interstitial space</a:t>
            </a:r>
          </a:p>
          <a:p>
            <a:r>
              <a:rPr lang="en-US" dirty="0">
                <a:latin typeface="Agency FB" panose="020B0503020202020204" pitchFamily="34" charset="0"/>
              </a:rPr>
              <a:t>Usually gravity dependent</a:t>
            </a:r>
          </a:p>
          <a:p>
            <a:r>
              <a:rPr lang="en-US" dirty="0">
                <a:latin typeface="Agency FB" panose="020B0503020202020204" pitchFamily="34" charset="0"/>
              </a:rPr>
              <a:t>Where to look for?</a:t>
            </a:r>
          </a:p>
          <a:p>
            <a:r>
              <a:rPr lang="en-US" dirty="0">
                <a:latin typeface="Agency FB" panose="020B0503020202020204" pitchFamily="34" charset="0"/>
              </a:rPr>
              <a:t>Unilateral vs bilateral</a:t>
            </a:r>
          </a:p>
          <a:p>
            <a:r>
              <a:rPr lang="en-US" dirty="0">
                <a:latin typeface="Agency FB" panose="020B0503020202020204" pitchFamily="34" charset="0"/>
              </a:rPr>
              <a:t>If suggestive of cardiac cause of edema&gt; check for JVP</a:t>
            </a:r>
          </a:p>
          <a:p>
            <a:r>
              <a:rPr lang="en-US" dirty="0">
                <a:latin typeface="Agency FB" panose="020B0503020202020204" pitchFamily="34" charset="0"/>
              </a:rPr>
              <a:t>Check for other symptoms of volume overload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0CA151D-E62E-4C4B-ACF9-50C8250F3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813" y="1291960"/>
            <a:ext cx="411818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7892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0B178-B9FA-E149-A9C8-2461290F0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Other symptoms of cardiac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C8629-20A0-0A47-B2E3-D60422A11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Non-specific symptoms; weight loss, generalized weakness, fever, night sweats (</a:t>
            </a:r>
            <a:r>
              <a:rPr lang="en-US" u="sng" dirty="0">
                <a:latin typeface="Agency FB" panose="020B0503020202020204" pitchFamily="34" charset="0"/>
              </a:rPr>
              <a:t>infective endocarditis</a:t>
            </a:r>
            <a:r>
              <a:rPr lang="en-US" dirty="0">
                <a:latin typeface="Agency FB" panose="020B0503020202020204" pitchFamily="34" charset="0"/>
              </a:rPr>
              <a:t>)</a:t>
            </a:r>
          </a:p>
          <a:p>
            <a:r>
              <a:rPr lang="en-US" dirty="0">
                <a:latin typeface="Agency FB" panose="020B0503020202020204" pitchFamily="34" charset="0"/>
              </a:rPr>
              <a:t>Symptoms of stroke, acute mesenteric ischemia, acute limb ischemia (patients with </a:t>
            </a:r>
            <a:r>
              <a:rPr lang="en-US" u="sng" dirty="0">
                <a:latin typeface="Agency FB" panose="020B0503020202020204" pitchFamily="34" charset="0"/>
              </a:rPr>
              <a:t>atria myxoma or infective vegetations</a:t>
            </a:r>
            <a:r>
              <a:rPr lang="en-US" dirty="0">
                <a:latin typeface="Agency FB" panose="020B0503020202020204" pitchFamily="34" charset="0"/>
              </a:rPr>
              <a:t>)</a:t>
            </a:r>
          </a:p>
          <a:p>
            <a:r>
              <a:rPr lang="en-US" dirty="0">
                <a:latin typeface="Agency FB" panose="020B0503020202020204" pitchFamily="34" charset="0"/>
              </a:rPr>
              <a:t>Abdominal distension due to ascites, muscle wasting due to cardiac cachexia </a:t>
            </a:r>
            <a:r>
              <a:rPr lang="en-US" u="sng" dirty="0">
                <a:latin typeface="Agency FB" panose="020B0503020202020204" pitchFamily="34" charset="0"/>
              </a:rPr>
              <a:t>(advanced heart failure</a:t>
            </a:r>
            <a:r>
              <a:rPr lang="en-US" dirty="0">
                <a:latin typeface="Agency FB" panose="020B0503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059860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4551D-E538-B140-BC7D-4DEAD072E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gency FB" panose="020B0503020202020204" pitchFamily="34" charset="0"/>
              </a:rPr>
              <a:t>Past medical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C26F0-6621-B848-ADE7-7AD2A68C6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Ask about:</a:t>
            </a:r>
          </a:p>
          <a:p>
            <a:r>
              <a:rPr lang="en-US" dirty="0">
                <a:latin typeface="Agency FB" panose="020B0503020202020204" pitchFamily="34" charset="0"/>
              </a:rPr>
              <a:t>Detailed record for any previous cardiac disease, investigations, and interventions</a:t>
            </a:r>
          </a:p>
          <a:p>
            <a:pPr>
              <a:buFontTx/>
              <a:buChar char="-"/>
            </a:pPr>
            <a:r>
              <a:rPr lang="en-US" dirty="0">
                <a:latin typeface="Agency FB" panose="020B0503020202020204" pitchFamily="34" charset="0"/>
              </a:rPr>
              <a:t>Conditions associated with increased risk of vascular diseases</a:t>
            </a:r>
          </a:p>
          <a:p>
            <a:pPr>
              <a:buFontTx/>
              <a:buChar char="-"/>
            </a:pPr>
            <a:r>
              <a:rPr lang="en-US" dirty="0">
                <a:latin typeface="Agency FB" panose="020B0503020202020204" pitchFamily="34" charset="0"/>
              </a:rPr>
              <a:t>Rheumatic fever or heart murmur during childhood</a:t>
            </a:r>
          </a:p>
          <a:p>
            <a:pPr>
              <a:buFontTx/>
              <a:buChar char="-"/>
            </a:pPr>
            <a:r>
              <a:rPr lang="en-US" dirty="0">
                <a:latin typeface="Agency FB" panose="020B0503020202020204" pitchFamily="34" charset="0"/>
              </a:rPr>
              <a:t>Potential causes of bacteremia in patients with suspected infective endocarditis</a:t>
            </a:r>
          </a:p>
          <a:p>
            <a:pPr>
              <a:buFontTx/>
              <a:buChar char="-"/>
            </a:pPr>
            <a:r>
              <a:rPr lang="en-US" dirty="0">
                <a:latin typeface="Agency FB" panose="020B0503020202020204" pitchFamily="34" charset="0"/>
              </a:rPr>
              <a:t>Systemic disorders with cardiac manifestations</a:t>
            </a:r>
          </a:p>
        </p:txBody>
      </p:sp>
    </p:spTree>
    <p:extLst>
      <p:ext uri="{BB962C8B-B14F-4D97-AF65-F5344CB8AC3E}">
        <p14:creationId xmlns:p14="http://schemas.microsoft.com/office/powerpoint/2010/main" val="34002070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680A8-26C9-BF44-B47B-BE1CA816E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C0A072A-820C-2F48-8E91-7DBAAB6136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39" y="637865"/>
            <a:ext cx="11874521" cy="5582269"/>
          </a:xfrm>
        </p:spPr>
      </p:pic>
    </p:spTree>
    <p:extLst>
      <p:ext uri="{BB962C8B-B14F-4D97-AF65-F5344CB8AC3E}">
        <p14:creationId xmlns:p14="http://schemas.microsoft.com/office/powerpoint/2010/main" val="28754797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1C4FE-C28D-CC45-B8C3-94B3463E9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gency FB" panose="020B0503020202020204" pitchFamily="34" charset="0"/>
              </a:rPr>
              <a:t>Premature CAD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3A880-A1B5-CE45-8768-21B3448AA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In the patient</a:t>
            </a:r>
          </a:p>
          <a:p>
            <a:pPr marL="0" indent="0">
              <a:buNone/>
            </a:pPr>
            <a:r>
              <a:rPr lang="en-US" dirty="0">
                <a:latin typeface="Agency FB" panose="020B0503020202020204" pitchFamily="34" charset="0"/>
              </a:rPr>
              <a:t>CAD &lt; 55 years in female, &lt; 45 years in male</a:t>
            </a:r>
          </a:p>
          <a:p>
            <a:pPr marL="0" indent="0">
              <a:buNone/>
            </a:pPr>
            <a:endParaRPr lang="en-US" dirty="0">
              <a:latin typeface="Agency FB" panose="020B0503020202020204" pitchFamily="34" charset="0"/>
            </a:endParaRPr>
          </a:p>
          <a:p>
            <a:r>
              <a:rPr lang="en-US" dirty="0">
                <a:latin typeface="Agency FB" panose="020B0503020202020204" pitchFamily="34" charset="0"/>
              </a:rPr>
              <a:t>In the family</a:t>
            </a:r>
          </a:p>
          <a:p>
            <a:pPr marL="0" indent="0">
              <a:buNone/>
            </a:pPr>
            <a:r>
              <a:rPr lang="en-US" dirty="0">
                <a:latin typeface="Agency FB" panose="020B0503020202020204" pitchFamily="34" charset="0"/>
              </a:rPr>
              <a:t>First degree relative</a:t>
            </a:r>
          </a:p>
          <a:p>
            <a:pPr marL="0" indent="0">
              <a:buNone/>
            </a:pPr>
            <a:r>
              <a:rPr lang="en-US" dirty="0">
                <a:latin typeface="Agency FB" panose="020B0503020202020204" pitchFamily="34" charset="0"/>
              </a:rPr>
              <a:t>CAD &lt; 65 years in female, &lt; 55 years in male</a:t>
            </a:r>
          </a:p>
        </p:txBody>
      </p:sp>
    </p:spTree>
    <p:extLst>
      <p:ext uri="{BB962C8B-B14F-4D97-AF65-F5344CB8AC3E}">
        <p14:creationId xmlns:p14="http://schemas.microsoft.com/office/powerpoint/2010/main" val="32314309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C4FE6-C0D1-4940-B157-B835C19E0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gency FB" panose="020B0503020202020204" pitchFamily="34" charset="0"/>
              </a:rPr>
              <a:t>Drug history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539BE60-FF77-1D4E-852D-B2ABC67875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678" y="152119"/>
            <a:ext cx="6779249" cy="6553761"/>
          </a:xfrm>
        </p:spPr>
      </p:pic>
    </p:spTree>
    <p:extLst>
      <p:ext uri="{BB962C8B-B14F-4D97-AF65-F5344CB8AC3E}">
        <p14:creationId xmlns:p14="http://schemas.microsoft.com/office/powerpoint/2010/main" val="8901746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4828C-81BF-0E4E-96E8-097D59BE2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gency FB" panose="020B0503020202020204" pitchFamily="34" charset="0"/>
              </a:rPr>
              <a:t>Family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D3B7D-1220-6D4F-B275-04D2A5C6C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Family history of premature coronary artery diseases (angina, interventions/surgery, sudden cardiac death)</a:t>
            </a:r>
          </a:p>
          <a:p>
            <a:pPr marL="0" indent="0">
              <a:buNone/>
            </a:pPr>
            <a:r>
              <a:rPr lang="en-US" dirty="0">
                <a:latin typeface="Agency FB" panose="020B0503020202020204" pitchFamily="34" charset="0"/>
              </a:rPr>
              <a:t>First degree relative ( &lt; 65 years in female, &lt; 55 years in male)</a:t>
            </a:r>
          </a:p>
          <a:p>
            <a:pPr marL="0" indent="0">
              <a:buNone/>
            </a:pPr>
            <a:endParaRPr lang="en-US" dirty="0">
              <a:latin typeface="Agency FB" panose="020B0503020202020204" pitchFamily="34" charset="0"/>
            </a:endParaRPr>
          </a:p>
          <a:p>
            <a:pPr>
              <a:buFontTx/>
              <a:buChar char="-"/>
            </a:pPr>
            <a:r>
              <a:rPr lang="en-US" dirty="0">
                <a:latin typeface="Agency FB" panose="020B0503020202020204" pitchFamily="34" charset="0"/>
              </a:rPr>
              <a:t>Cardiac diseases with genetic components such as cardiomyopathies</a:t>
            </a:r>
          </a:p>
          <a:p>
            <a:pPr>
              <a:buFontTx/>
              <a:buChar char="-"/>
            </a:pPr>
            <a:r>
              <a:rPr lang="en-US" dirty="0">
                <a:latin typeface="Agency FB" panose="020B0503020202020204" pitchFamily="34" charset="0"/>
              </a:rPr>
              <a:t>Venous thrombosis due to inherited hemophilia's</a:t>
            </a:r>
          </a:p>
          <a:p>
            <a:pPr>
              <a:buFontTx/>
              <a:buChar char="-"/>
            </a:pPr>
            <a:r>
              <a:rPr lang="en-US" dirty="0">
                <a:latin typeface="Agency FB" panose="020B0503020202020204" pitchFamily="34" charset="0"/>
              </a:rPr>
              <a:t>Familial hypercholesterolemia</a:t>
            </a:r>
          </a:p>
          <a:p>
            <a:pPr marL="0" indent="0">
              <a:buNone/>
            </a:pPr>
            <a:endParaRPr lang="en-US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5136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76D54-1D74-1F4A-87A7-9279EDED1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gency FB" panose="020B0503020202020204" pitchFamily="34" charset="0"/>
              </a:rPr>
              <a:t>Social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7A82E-7E9D-1246-8DB7-16D0E3848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Smoking</a:t>
            </a:r>
          </a:p>
          <a:p>
            <a:r>
              <a:rPr lang="en-US" dirty="0">
                <a:latin typeface="Agency FB" panose="020B0503020202020204" pitchFamily="34" charset="0"/>
              </a:rPr>
              <a:t>Alcohol</a:t>
            </a:r>
          </a:p>
          <a:p>
            <a:r>
              <a:rPr lang="en-US" dirty="0">
                <a:latin typeface="Agency FB" panose="020B0503020202020204" pitchFamily="34" charset="0"/>
              </a:rPr>
              <a:t>Recreational drugs</a:t>
            </a:r>
          </a:p>
          <a:p>
            <a:r>
              <a:rPr lang="en-US" dirty="0">
                <a:latin typeface="Agency FB" panose="020B0503020202020204" pitchFamily="34" charset="0"/>
              </a:rPr>
              <a:t>Daily life activity and change of limitations</a:t>
            </a:r>
          </a:p>
          <a:p>
            <a:r>
              <a:rPr lang="en-US" dirty="0">
                <a:latin typeface="Agency FB" panose="020B0503020202020204" pitchFamily="34" charset="0"/>
              </a:rPr>
              <a:t>Eligibility for certain occupations</a:t>
            </a:r>
          </a:p>
        </p:txBody>
      </p:sp>
    </p:spTree>
    <p:extLst>
      <p:ext uri="{BB962C8B-B14F-4D97-AF65-F5344CB8AC3E}">
        <p14:creationId xmlns:p14="http://schemas.microsoft.com/office/powerpoint/2010/main" val="22847210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54446-E227-4144-AFF0-BD9F26019E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Agency FB" panose="020B0503020202020204" pitchFamily="34" charset="0"/>
              </a:rPr>
              <a:t>General examination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A2AA4-B467-F247-B836-33878545B9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1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2569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0B17E-6737-A740-8DDE-52426F569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9CF6A-3EF3-2545-BC5D-A7170F83E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Ensure privacy, good light, explain what you are going to do and take permission</a:t>
            </a:r>
          </a:p>
          <a:p>
            <a:r>
              <a:rPr lang="en-US" dirty="0">
                <a:latin typeface="Agency FB" panose="020B0503020202020204" pitchFamily="34" charset="0"/>
              </a:rPr>
              <a:t>Wash hand, wear gloves</a:t>
            </a:r>
          </a:p>
          <a:p>
            <a:r>
              <a:rPr lang="en-US" b="1" dirty="0">
                <a:latin typeface="Agency FB" panose="020B0503020202020204" pitchFamily="34" charset="0"/>
              </a:rPr>
              <a:t>Exposure</a:t>
            </a:r>
          </a:p>
          <a:p>
            <a:r>
              <a:rPr lang="en-US" b="1" dirty="0">
                <a:latin typeface="Agency FB" panose="020B0503020202020204" pitchFamily="34" charset="0"/>
              </a:rPr>
              <a:t>Position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F2F758-EB55-470A-9523-A3B17D4CB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566" y="2734384"/>
            <a:ext cx="5617185" cy="3577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8907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4A162-BD48-6247-8884-783BC449C8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Agency FB" panose="020B0503020202020204" pitchFamily="34" charset="0"/>
              </a:rPr>
              <a:t>1. Chest pain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A23E7-AA89-324C-AF0C-D27574F33B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2266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3F242-647D-EC4D-8C07-C81BAEE75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From </a:t>
            </a:r>
            <a:r>
              <a:rPr lang="en-US" b="1" dirty="0">
                <a:latin typeface="Agency FB" panose="020B0503020202020204" pitchFamily="34" charset="0"/>
              </a:rPr>
              <a:t>right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b="1" dirty="0">
                <a:latin typeface="Agency FB" panose="020B0503020202020204" pitchFamily="34" charset="0"/>
              </a:rPr>
              <a:t>side</a:t>
            </a:r>
            <a:r>
              <a:rPr lang="en-US" dirty="0">
                <a:latin typeface="Agency FB" panose="020B0503020202020204" pitchFamily="34" charset="0"/>
              </a:rPr>
              <a:t> of the patient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0FDEE-D420-564E-9406-F7173FE03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gency FB" panose="020B0503020202020204" pitchFamily="34" charset="0"/>
              </a:rPr>
              <a:t>General:</a:t>
            </a:r>
          </a:p>
          <a:p>
            <a:r>
              <a:rPr lang="en-US" dirty="0">
                <a:latin typeface="Agency FB" panose="020B0503020202020204" pitchFamily="34" charset="0"/>
              </a:rPr>
              <a:t>Comment on patient position in bed</a:t>
            </a:r>
          </a:p>
          <a:p>
            <a:r>
              <a:rPr lang="en-US" dirty="0">
                <a:latin typeface="Agency FB" panose="020B0503020202020204" pitchFamily="34" charset="0"/>
              </a:rPr>
              <a:t>Level of consciousness</a:t>
            </a:r>
          </a:p>
          <a:p>
            <a:r>
              <a:rPr lang="en-US" dirty="0">
                <a:latin typeface="Agency FB" panose="020B0503020202020204" pitchFamily="34" charset="0"/>
              </a:rPr>
              <a:t>Looks well or ill</a:t>
            </a:r>
          </a:p>
          <a:p>
            <a:r>
              <a:rPr lang="en-US" dirty="0">
                <a:latin typeface="Agency FB" panose="020B0503020202020204" pitchFamily="34" charset="0"/>
              </a:rPr>
              <a:t>Breathless, cyanosed</a:t>
            </a:r>
          </a:p>
          <a:p>
            <a:r>
              <a:rPr lang="en-US" dirty="0">
                <a:latin typeface="Agency FB" panose="020B0503020202020204" pitchFamily="34" charset="0"/>
              </a:rPr>
              <a:t>Distressed, frightened</a:t>
            </a:r>
          </a:p>
        </p:txBody>
      </p:sp>
    </p:spTree>
    <p:extLst>
      <p:ext uri="{BB962C8B-B14F-4D97-AF65-F5344CB8AC3E}">
        <p14:creationId xmlns:p14="http://schemas.microsoft.com/office/powerpoint/2010/main" val="37490826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C9F74-C61D-4B43-9F04-93CB03256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</p:spPr>
        <p:txBody>
          <a:bodyPr/>
          <a:lstStyle/>
          <a:p>
            <a:pPr algn="ctr"/>
            <a:r>
              <a:rPr lang="en-US" sz="6000" b="1" dirty="0">
                <a:latin typeface="Agency FB" panose="020B0503020202020204" pitchFamily="34" charset="0"/>
              </a:rPr>
              <a:t>Face</a:t>
            </a:r>
            <a:endParaRPr lang="en-US" b="1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6E892-30B2-FE4C-A96B-61C5F069B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60" y="662781"/>
            <a:ext cx="3158155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>
                <a:latin typeface="Agency FB" panose="020B0503020202020204" pitchFamily="34" charset="0"/>
              </a:rPr>
              <a:t>Eyes</a:t>
            </a:r>
          </a:p>
          <a:p>
            <a:r>
              <a:rPr lang="en-US" dirty="0" err="1">
                <a:latin typeface="Agency FB" panose="020B0503020202020204" pitchFamily="34" charset="0"/>
              </a:rPr>
              <a:t>Xanthelasmata</a:t>
            </a:r>
            <a:r>
              <a:rPr lang="en-US" dirty="0">
                <a:latin typeface="Agency FB" panose="020B0503020202020204" pitchFamily="34" charset="0"/>
              </a:rPr>
              <a:t> on eyelids</a:t>
            </a:r>
          </a:p>
          <a:p>
            <a:r>
              <a:rPr lang="en-US" dirty="0">
                <a:latin typeface="Agency FB" panose="020B0503020202020204" pitchFamily="34" charset="0"/>
              </a:rPr>
              <a:t>Conjunctival pallor and petechial hemorrhage</a:t>
            </a:r>
          </a:p>
          <a:p>
            <a:r>
              <a:rPr lang="en-US" dirty="0">
                <a:latin typeface="Agency FB" panose="020B0503020202020204" pitchFamily="34" charset="0"/>
              </a:rPr>
              <a:t>Corneal arcus on iris</a:t>
            </a:r>
          </a:p>
          <a:p>
            <a:r>
              <a:rPr lang="en-US" dirty="0">
                <a:latin typeface="Agency FB" panose="020B0503020202020204" pitchFamily="34" charset="0"/>
              </a:rPr>
              <a:t>Fundoscopy to view the fundus looking for DM or HTN changes, or Roth spots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557A3E-4283-9443-82E7-740C65437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3659" y="1253331"/>
            <a:ext cx="3464829" cy="3648471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>
                <a:latin typeface="Agency FB" panose="020B0503020202020204" pitchFamily="34" charset="0"/>
              </a:rPr>
              <a:t>Cheeks</a:t>
            </a:r>
          </a:p>
          <a:p>
            <a:pPr marL="0" indent="0">
              <a:buNone/>
            </a:pPr>
            <a:r>
              <a:rPr lang="en-US" dirty="0">
                <a:latin typeface="Agency FB" panose="020B0503020202020204" pitchFamily="34" charset="0"/>
              </a:rPr>
              <a:t>Malar flush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322AB89-92CD-5646-A799-719550E1C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9794" y="1950755"/>
            <a:ext cx="3158155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>
                <a:latin typeface="Agency FB" panose="020B0503020202020204" pitchFamily="34" charset="0"/>
              </a:rPr>
              <a:t>Mouth</a:t>
            </a:r>
          </a:p>
          <a:p>
            <a:pPr marL="0" indent="0">
              <a:buNone/>
            </a:pPr>
            <a:r>
              <a:rPr lang="en-US" dirty="0">
                <a:latin typeface="Agency FB" panose="020B0503020202020204" pitchFamily="34" charset="0"/>
              </a:rPr>
              <a:t>Cyanosis under the tongue or on the lips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2848C4-676C-4A92-A839-E25585436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1" y="4859872"/>
            <a:ext cx="1994828" cy="1969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482EBB-745A-408F-BCFA-61FDD0D808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485" y="4888420"/>
            <a:ext cx="1894956" cy="1969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C37BF57-837E-4A01-BFC9-84AAB86A39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529" y="4870968"/>
            <a:ext cx="1894956" cy="198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979AED-7957-49D9-A2E4-8E217BD92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441" y="4888420"/>
            <a:ext cx="1986254" cy="1969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770BCF4-EF5B-414D-B8AB-5DAFE143CE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419" y="2274723"/>
            <a:ext cx="1894956" cy="1987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36090A0-CA69-4777-A03D-8386C2D966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844" y="3813828"/>
            <a:ext cx="1894956" cy="1969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95428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18628-D389-434E-81D9-9247264CE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sz="5400" b="1" dirty="0">
                <a:latin typeface="Agency FB" panose="020B0503020202020204" pitchFamily="34" charset="0"/>
              </a:rPr>
              <a:t>            Hands</a:t>
            </a:r>
            <a:r>
              <a:rPr lang="en-US" dirty="0">
                <a:latin typeface="Agency FB" panose="020B0503020202020204" pitchFamily="34" charset="0"/>
              </a:rPr>
              <a:t>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90DA54B-9E5D-D04D-9227-294B85B6A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78849"/>
            <a:ext cx="3600305" cy="4351338"/>
          </a:xfrm>
        </p:spPr>
        <p:txBody>
          <a:bodyPr>
            <a:normAutofit fontScale="92500"/>
          </a:bodyPr>
          <a:lstStyle/>
          <a:p>
            <a:r>
              <a:rPr lang="en-US" b="1" u="sng" dirty="0">
                <a:latin typeface="Agency FB" panose="020B0503020202020204" pitchFamily="34" charset="0"/>
              </a:rPr>
              <a:t>Inspection</a:t>
            </a:r>
          </a:p>
          <a:p>
            <a:pPr marL="0" indent="0">
              <a:buNone/>
            </a:pPr>
            <a:r>
              <a:rPr lang="en-US" dirty="0">
                <a:latin typeface="Agency FB" panose="020B0503020202020204" pitchFamily="34" charset="0"/>
              </a:rPr>
              <a:t>- Nails: tobacco stain, cyanosis, clubbing, splinter hemorrhage</a:t>
            </a:r>
          </a:p>
          <a:p>
            <a:pPr>
              <a:buFontTx/>
              <a:buChar char="-"/>
            </a:pPr>
            <a:r>
              <a:rPr lang="en-US" dirty="0">
                <a:latin typeface="Agency FB" panose="020B0503020202020204" pitchFamily="34" charset="0"/>
              </a:rPr>
              <a:t>dorsum: tendon xanthoma, petechial rash</a:t>
            </a:r>
          </a:p>
          <a:p>
            <a:pPr>
              <a:buFontTx/>
              <a:buChar char="-"/>
            </a:pPr>
            <a:r>
              <a:rPr lang="en-US" dirty="0">
                <a:latin typeface="Agency FB" panose="020B0503020202020204" pitchFamily="34" charset="0"/>
              </a:rPr>
              <a:t>Palmar aspect: palmar erythema, Osler nodes, Janeway lesion</a:t>
            </a:r>
          </a:p>
          <a:p>
            <a:pPr>
              <a:buFontTx/>
              <a:buChar char="-"/>
            </a:pPr>
            <a:r>
              <a:rPr lang="en-US" dirty="0">
                <a:latin typeface="Agency FB" panose="020B0503020202020204" pitchFamily="34" charset="0"/>
              </a:rPr>
              <a:t>IV drug use site</a:t>
            </a:r>
          </a:p>
          <a:p>
            <a:pPr>
              <a:buFontTx/>
              <a:buChar char="-"/>
            </a:pPr>
            <a:r>
              <a:rPr lang="en-US" dirty="0">
                <a:latin typeface="Agency FB" panose="020B0503020202020204" pitchFamily="34" charset="0"/>
              </a:rPr>
              <a:t>Tremor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91C6DC-22E2-466F-B550-8620F9BF5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428" y="1410638"/>
            <a:ext cx="2003350" cy="1843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B0B093-C312-4C2A-A3CD-C239E19BF5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659" y="1403480"/>
            <a:ext cx="2066547" cy="1843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D9A675-9DCF-4E12-89C1-05C9567851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400" y="3205539"/>
            <a:ext cx="2054247" cy="1822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E463D3-9387-48C6-AECE-AAA344EB7C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05540"/>
            <a:ext cx="1993421" cy="1878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52F520C-ACEE-4B18-9E22-D7E8F98F49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690" y="3205540"/>
            <a:ext cx="2054247" cy="1833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3DF7C63-C577-4F56-9336-230D759A3F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937" y="3207228"/>
            <a:ext cx="2028481" cy="1840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343C627-944C-466D-AF19-7BCB8E0441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950" y="5010150"/>
            <a:ext cx="2077828" cy="1878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9DD3618-9D77-479C-8ABF-A80D62E4BF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227" y="5017308"/>
            <a:ext cx="2031710" cy="1869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1CEBEBF-9735-49C4-9803-3E2153A597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670" y="5029582"/>
            <a:ext cx="2008045" cy="1857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415AA0D-0996-45C5-92BE-903DBE58C60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968" y="5017308"/>
            <a:ext cx="2036032" cy="1823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01760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FA8A124-9812-426C-BD04-F5BBE139E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752" y="90096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>
                <a:latin typeface="Agency FB" panose="020B0503020202020204" pitchFamily="34" charset="0"/>
              </a:rPr>
              <a:t>Palpation</a:t>
            </a:r>
          </a:p>
          <a:p>
            <a:pPr>
              <a:buFontTx/>
              <a:buChar char="-"/>
            </a:pPr>
            <a:r>
              <a:rPr lang="en-US" dirty="0">
                <a:latin typeface="Agency FB" panose="020B0503020202020204" pitchFamily="34" charset="0"/>
              </a:rPr>
              <a:t>Temperature</a:t>
            </a:r>
          </a:p>
          <a:p>
            <a:pPr>
              <a:buFontTx/>
              <a:buChar char="-"/>
            </a:pPr>
            <a:r>
              <a:rPr lang="en-US" dirty="0">
                <a:latin typeface="Agency FB" panose="020B0503020202020204" pitchFamily="34" charset="0"/>
              </a:rPr>
              <a:t>Wet/dry</a:t>
            </a:r>
          </a:p>
          <a:p>
            <a:pPr>
              <a:buFontTx/>
              <a:buChar char="-"/>
            </a:pPr>
            <a:r>
              <a:rPr lang="en-US" dirty="0">
                <a:latin typeface="Agency FB" panose="020B0503020202020204" pitchFamily="34" charset="0"/>
              </a:rPr>
              <a:t>Capillary refill</a:t>
            </a:r>
          </a:p>
          <a:p>
            <a:pPr>
              <a:buFontTx/>
              <a:buChar char="-"/>
            </a:pPr>
            <a:r>
              <a:rPr lang="en-US" dirty="0">
                <a:latin typeface="Agency FB" panose="020B0503020202020204" pitchFamily="34" charset="0"/>
              </a:rPr>
              <a:t>Pulses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AFAE89-D830-4D11-8ABA-D51179F8A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766" y="1229966"/>
            <a:ext cx="3080824" cy="1962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1D437D-03D9-45A8-BA56-544FEFBA12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727" y="3547615"/>
            <a:ext cx="2254506" cy="2080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D9560B-A2E7-4EA2-A05E-20F3E139E2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279" y="3509836"/>
            <a:ext cx="2097898" cy="2059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CB9521-8EDB-4F85-95B0-F63F1A5FF1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238" y="900965"/>
            <a:ext cx="3717762" cy="5591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41623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2C52D-D515-C149-90C7-76FFC6608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gency FB" panose="020B0503020202020204" pitchFamily="34" charset="0"/>
              </a:rPr>
              <a:t>Arterial pulses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6A434-8526-C745-8CB9-25D195E1E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7108"/>
            <a:ext cx="7785295" cy="4699855"/>
          </a:xfrm>
        </p:spPr>
        <p:txBody>
          <a:bodyPr>
            <a:normAutofit fontScale="92500" lnSpcReduction="10000"/>
          </a:bodyPr>
          <a:lstStyle/>
          <a:p>
            <a:r>
              <a:rPr lang="en-US" sz="3500" b="1" u="sng" dirty="0">
                <a:latin typeface="Agency FB" panose="020B0503020202020204" pitchFamily="34" charset="0"/>
              </a:rPr>
              <a:t>Radial pulse:</a:t>
            </a:r>
          </a:p>
          <a:p>
            <a:pPr>
              <a:buFontTx/>
              <a:buChar char="-"/>
            </a:pPr>
            <a:r>
              <a:rPr lang="en-US" dirty="0">
                <a:latin typeface="Agency FB" panose="020B0503020202020204" pitchFamily="34" charset="0"/>
              </a:rPr>
              <a:t>On the right wrist, locate flexor carpi radialis tendon</a:t>
            </a:r>
          </a:p>
          <a:p>
            <a:pPr>
              <a:buFontTx/>
              <a:buChar char="-"/>
            </a:pPr>
            <a:r>
              <a:rPr lang="en-US" dirty="0">
                <a:latin typeface="Agency FB" panose="020B0503020202020204" pitchFamily="34" charset="0"/>
              </a:rPr>
              <a:t>Feel just lateral to the tendon with the pads of 3 fingers</a:t>
            </a:r>
          </a:p>
          <a:p>
            <a:pPr>
              <a:buFontTx/>
              <a:buChar char="-"/>
            </a:pPr>
            <a:r>
              <a:rPr lang="en-US" dirty="0">
                <a:latin typeface="Agency FB" panose="020B0503020202020204" pitchFamily="34" charset="0"/>
              </a:rPr>
              <a:t>Count for 1 minute</a:t>
            </a:r>
          </a:p>
          <a:p>
            <a:pPr>
              <a:buFontTx/>
              <a:buChar char="-"/>
            </a:pPr>
            <a:r>
              <a:rPr lang="en-US" dirty="0">
                <a:latin typeface="Agency FB" panose="020B0503020202020204" pitchFamily="34" charset="0"/>
              </a:rPr>
              <a:t>Comment of rate, rhythm, volume character and compressibility</a:t>
            </a:r>
          </a:p>
          <a:p>
            <a:pPr>
              <a:buFontTx/>
              <a:buChar char="-"/>
            </a:pPr>
            <a:r>
              <a:rPr lang="en-US" dirty="0">
                <a:latin typeface="Agency FB" panose="020B0503020202020204" pitchFamily="34" charset="0"/>
              </a:rPr>
              <a:t>Feel both sides simultaneously for radio-radial delay</a:t>
            </a:r>
          </a:p>
          <a:p>
            <a:pPr>
              <a:buFontTx/>
              <a:buChar char="-"/>
            </a:pPr>
            <a:r>
              <a:rPr lang="en-US" dirty="0">
                <a:latin typeface="Agency FB" panose="020B0503020202020204" pitchFamily="34" charset="0"/>
              </a:rPr>
              <a:t>Feel radial artery and femoral artery simultaneously for radio-femoral delay </a:t>
            </a:r>
          </a:p>
          <a:p>
            <a:pPr>
              <a:buFontTx/>
              <a:buChar char="-"/>
            </a:pPr>
            <a:r>
              <a:rPr lang="en-US" dirty="0">
                <a:latin typeface="Agency FB" panose="020B0503020202020204" pitchFamily="34" charset="0"/>
              </a:rPr>
              <a:t>Check for collapsing pulse</a:t>
            </a:r>
          </a:p>
          <a:p>
            <a:pPr>
              <a:buFontTx/>
              <a:buChar char="-"/>
            </a:pPr>
            <a:r>
              <a:rPr lang="en-US" dirty="0">
                <a:latin typeface="Agency FB" panose="020B0503020202020204" pitchFamily="34" charset="0"/>
              </a:rPr>
              <a:t>Calculate pulse deficit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407DE6-7AE9-4A65-9398-4FCB431EF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848" y="775261"/>
            <a:ext cx="3551623" cy="3056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316546-9289-421D-A3EC-D58EB6454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625" y="4387850"/>
            <a:ext cx="28575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75658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7610B-4743-ED47-A192-5A5DFE684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gency FB" panose="020B0503020202020204" pitchFamily="34" charset="0"/>
              </a:rPr>
              <a:t>Collapsing pulse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7B322D-C537-4112-ACAB-6D43E9C159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101" y="1690688"/>
            <a:ext cx="4252372" cy="397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9EDE077-B043-40FB-A55B-1AC8F49B56B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gency FB" panose="020B0503020202020204" pitchFamily="34" charset="0"/>
              </a:rPr>
              <a:t>Palpate the radial pulse</a:t>
            </a:r>
          </a:p>
          <a:p>
            <a:r>
              <a:rPr lang="en-US">
                <a:latin typeface="Agency FB" panose="020B0503020202020204" pitchFamily="34" charset="0"/>
              </a:rPr>
              <a:t>Ask the patient if he has shoulder or arm pain</a:t>
            </a:r>
          </a:p>
          <a:p>
            <a:r>
              <a:rPr lang="en-US">
                <a:latin typeface="Agency FB" panose="020B0503020202020204" pitchFamily="34" charset="0"/>
              </a:rPr>
              <a:t>Using base of the fingers, elevate the hand above the patient's head</a:t>
            </a:r>
            <a:endParaRPr lang="en-US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2733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13DAB-05A0-CC42-939D-0C7256015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gency FB" panose="020B0503020202020204" pitchFamily="34" charset="0"/>
              </a:rPr>
              <a:t>Pulse deficit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EE6F34-B243-4462-AA9E-FB642D585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85" y="354239"/>
            <a:ext cx="4085571" cy="25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C2D6C7-EB4F-40EA-9434-377CE24F5F37}"/>
              </a:ext>
            </a:extLst>
          </p:cNvPr>
          <p:cNvSpPr txBox="1">
            <a:spLocks/>
          </p:cNvSpPr>
          <p:nvPr/>
        </p:nvSpPr>
        <p:spPr>
          <a:xfrm>
            <a:off x="649514" y="2046968"/>
            <a:ext cx="9220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gency FB" panose="020B0503020202020204" pitchFamily="34" charset="0"/>
              </a:rPr>
              <a:t>Should have 2 examiners, one for palpation </a:t>
            </a:r>
          </a:p>
          <a:p>
            <a:pPr marL="0" indent="0">
              <a:buNone/>
            </a:pPr>
            <a:r>
              <a:rPr lang="en-US" dirty="0">
                <a:latin typeface="Agency FB" panose="020B0503020202020204" pitchFamily="34" charset="0"/>
              </a:rPr>
              <a:t>and one for auscultation</a:t>
            </a:r>
          </a:p>
          <a:p>
            <a:r>
              <a:rPr lang="en-US" dirty="0">
                <a:latin typeface="Agency FB" panose="020B0503020202020204" pitchFamily="34" charset="0"/>
              </a:rPr>
              <a:t>If one examiner only; can palpate for 1 minute, auscultate for another 1 minute</a:t>
            </a:r>
          </a:p>
          <a:p>
            <a:r>
              <a:rPr lang="en-US" dirty="0">
                <a:latin typeface="Agency FB" panose="020B0503020202020204" pitchFamily="34" charset="0"/>
              </a:rPr>
              <a:t>Palpate the radial artery and calculate the rate over 1 minute</a:t>
            </a:r>
          </a:p>
          <a:p>
            <a:r>
              <a:rPr lang="en-US" dirty="0">
                <a:latin typeface="Agency FB" panose="020B0503020202020204" pitchFamily="34" charset="0"/>
              </a:rPr>
              <a:t>Auscultate over the heart apex and calculate the rate over 1 minute</a:t>
            </a:r>
          </a:p>
          <a:p>
            <a:r>
              <a:rPr lang="en-US" dirty="0">
                <a:latin typeface="Agency FB" panose="020B0503020202020204" pitchFamily="34" charset="0"/>
              </a:rPr>
              <a:t>The deficit between HR by auscultation and pulse rate by palpation should not exceed 10 bpm</a:t>
            </a:r>
          </a:p>
        </p:txBody>
      </p:sp>
    </p:spTree>
    <p:extLst>
      <p:ext uri="{BB962C8B-B14F-4D97-AF65-F5344CB8AC3E}">
        <p14:creationId xmlns:p14="http://schemas.microsoft.com/office/powerpoint/2010/main" val="184534148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01662-5B19-2744-A1C4-F4CA408FF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gency FB" panose="020B0503020202020204" pitchFamily="34" charset="0"/>
              </a:rPr>
              <a:t>Brachial artery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73B34-F5AE-F74F-B2E7-D6F7E5532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02083" cy="4351338"/>
          </a:xfrm>
        </p:spPr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Medial to biceps tendon in antecubital fossa by index and middle fingers</a:t>
            </a:r>
          </a:p>
          <a:p>
            <a:r>
              <a:rPr lang="en-US" dirty="0">
                <a:latin typeface="Agency FB" panose="020B0503020202020204" pitchFamily="34" charset="0"/>
              </a:rPr>
              <a:t>Comment of volume, character, and compressibility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600AFC-AAC4-4A17-A2E9-A2262B4C6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065" y="3490913"/>
            <a:ext cx="3505200" cy="2686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2AC997-1755-4D31-968F-9E46E89AEC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25" b="50844"/>
          <a:stretch/>
        </p:blipFill>
        <p:spPr>
          <a:xfrm>
            <a:off x="8373207" y="771360"/>
            <a:ext cx="2458916" cy="2233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6245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5A557-544C-994D-8FC4-5FC294907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gency FB" panose="020B0503020202020204" pitchFamily="34" charset="0"/>
              </a:rPr>
              <a:t>Carotid pulse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E7500-36A2-914E-810D-524870D8D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97172" cy="4351338"/>
          </a:xfrm>
        </p:spPr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Explain what are you going to do.</a:t>
            </a:r>
          </a:p>
          <a:p>
            <a:r>
              <a:rPr lang="en-US" dirty="0">
                <a:latin typeface="Agency FB" panose="020B0503020202020204" pitchFamily="34" charset="0"/>
              </a:rPr>
              <a:t>Feel it between the larynx and anterior border of SCM muscle </a:t>
            </a:r>
          </a:p>
          <a:p>
            <a:r>
              <a:rPr lang="en-US" dirty="0">
                <a:latin typeface="Agency FB" panose="020B0503020202020204" pitchFamily="34" charset="0"/>
              </a:rPr>
              <a:t>Press gently by the thumb</a:t>
            </a:r>
          </a:p>
          <a:p>
            <a:r>
              <a:rPr lang="en-US" b="1" dirty="0">
                <a:latin typeface="Agency FB" panose="020B0503020202020204" pitchFamily="34" charset="0"/>
              </a:rPr>
              <a:t>DON’T FEEL BOTH SIDES SIMULTANOUSLY</a:t>
            </a:r>
          </a:p>
          <a:p>
            <a:endParaRPr lang="en-US" dirty="0">
              <a:latin typeface="Agency FB" panose="020B0503020202020204" pitchFamily="34" charset="0"/>
            </a:endParaRPr>
          </a:p>
          <a:p>
            <a:r>
              <a:rPr lang="en-US" dirty="0">
                <a:latin typeface="Agency FB" panose="020B0503020202020204" pitchFamily="34" charset="0"/>
              </a:rPr>
              <a:t>AUSCULTATE FOR </a:t>
            </a:r>
            <a:r>
              <a:rPr lang="en-US" b="1" dirty="0">
                <a:latin typeface="Agency FB" panose="020B0503020202020204" pitchFamily="34" charset="0"/>
              </a:rPr>
              <a:t>BRUIT</a:t>
            </a:r>
            <a:r>
              <a:rPr lang="en-US" dirty="0">
                <a:latin typeface="Agency FB" panose="020B0503020202020204" pitchFamily="34" charset="0"/>
              </a:rPr>
              <a:t> ON BOTH SIDES WHILE HOLDING HIS BREATH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A31776-D98C-4939-A8BE-CEAE6C1BEC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14" b="2074"/>
          <a:stretch/>
        </p:blipFill>
        <p:spPr>
          <a:xfrm>
            <a:off x="8073829" y="1027906"/>
            <a:ext cx="2571750" cy="2096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1D7A05-16A9-477E-8185-58F99A81B6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9" r="6340"/>
          <a:stretch/>
        </p:blipFill>
        <p:spPr>
          <a:xfrm>
            <a:off x="7582487" y="3355536"/>
            <a:ext cx="3982329" cy="2821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44767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59E1-B182-4544-BCB8-BA3DFBAFA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091" y="263090"/>
            <a:ext cx="2137808" cy="1097371"/>
          </a:xfrm>
        </p:spPr>
        <p:txBody>
          <a:bodyPr/>
          <a:lstStyle/>
          <a:p>
            <a:r>
              <a:rPr lang="en-US" b="1" dirty="0">
                <a:latin typeface="Agency FB" panose="020B0503020202020204" pitchFamily="34" charset="0"/>
              </a:rPr>
              <a:t>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244C9-0DE8-6C4C-A2E0-F1B8AC2A3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38385" cy="4351338"/>
          </a:xfrm>
        </p:spPr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Normal heart rate 60-100 bpm</a:t>
            </a:r>
          </a:p>
          <a:p>
            <a:r>
              <a:rPr lang="en-US" dirty="0">
                <a:latin typeface="Agency FB" panose="020B0503020202020204" pitchFamily="34" charset="0"/>
              </a:rPr>
              <a:t>Tachycardia &gt; 100 bpm</a:t>
            </a:r>
          </a:p>
          <a:p>
            <a:r>
              <a:rPr lang="en-US" dirty="0">
                <a:latin typeface="Agency FB" panose="020B0503020202020204" pitchFamily="34" charset="0"/>
              </a:rPr>
              <a:t>Bradycardia &lt; 60 bpm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81C255C-944A-F94B-8302-741F52CE7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954" y="-90899"/>
            <a:ext cx="5883046" cy="696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35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2CE5F-BCDB-B040-B2B1-4EF897C03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>
                <a:latin typeface="Agency FB" panose="020B0503020202020204" pitchFamily="34" charset="0"/>
              </a:rPr>
              <a:t>Chest pain</a:t>
            </a:r>
            <a:endParaRPr lang="en-US" sz="4800">
              <a:latin typeface="Agency FB" panose="020B05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D65ED-4BEC-284E-803E-863551659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137198" cy="4351338"/>
          </a:xfrm>
        </p:spPr>
        <p:txBody>
          <a:bodyPr>
            <a:noAutofit/>
          </a:bodyPr>
          <a:lstStyle/>
          <a:p>
            <a:r>
              <a:rPr lang="en-GB" sz="2400" b="1" dirty="0">
                <a:latin typeface="Agency FB" panose="020B0503020202020204" pitchFamily="34" charset="0"/>
              </a:rPr>
              <a:t>SOCRATES</a:t>
            </a:r>
          </a:p>
          <a:p>
            <a:r>
              <a:rPr lang="en-GB" sz="2400" dirty="0">
                <a:latin typeface="Agency FB" panose="020B0503020202020204" pitchFamily="34" charset="0"/>
              </a:rPr>
              <a:t>Always ask about its relation to </a:t>
            </a:r>
            <a:r>
              <a:rPr lang="en-GB" sz="2400" b="1" dirty="0">
                <a:latin typeface="Agency FB" panose="020B0503020202020204" pitchFamily="34" charset="0"/>
              </a:rPr>
              <a:t>exertion</a:t>
            </a:r>
            <a:r>
              <a:rPr lang="en-GB" sz="2400" dirty="0">
                <a:latin typeface="Agency FB" panose="020B0503020202020204" pitchFamily="34" charset="0"/>
              </a:rPr>
              <a:t> and degree of limitation caused by symptoms</a:t>
            </a:r>
          </a:p>
          <a:p>
            <a:pPr marL="0" indent="0">
              <a:buNone/>
            </a:pPr>
            <a:endParaRPr lang="en-GB" sz="2400" dirty="0">
              <a:latin typeface="Agency FB" panose="020B0503020202020204" pitchFamily="34" charset="0"/>
            </a:endParaRPr>
          </a:p>
          <a:p>
            <a:r>
              <a:rPr lang="en-GB" sz="2400" dirty="0">
                <a:latin typeface="Agency FB" panose="020B0503020202020204" pitchFamily="34" charset="0"/>
              </a:rPr>
              <a:t>DDx:</a:t>
            </a:r>
          </a:p>
          <a:p>
            <a:pPr marL="514350" indent="-514350">
              <a:buAutoNum type="arabicPeriod"/>
            </a:pPr>
            <a:r>
              <a:rPr lang="en-GB" sz="2400" dirty="0">
                <a:latin typeface="Agency FB" panose="020B0503020202020204" pitchFamily="34" charset="0"/>
              </a:rPr>
              <a:t>Angina</a:t>
            </a:r>
          </a:p>
          <a:p>
            <a:pPr marL="514350" indent="-514350">
              <a:buAutoNum type="arabicPeriod"/>
            </a:pPr>
            <a:r>
              <a:rPr lang="en-GB" sz="2400" dirty="0">
                <a:latin typeface="Agency FB" panose="020B0503020202020204" pitchFamily="34" charset="0"/>
              </a:rPr>
              <a:t>Myocardial infarction</a:t>
            </a:r>
          </a:p>
          <a:p>
            <a:pPr marL="514350" indent="-514350">
              <a:buAutoNum type="arabicPeriod"/>
            </a:pPr>
            <a:r>
              <a:rPr lang="en-GB" sz="2400" dirty="0">
                <a:latin typeface="Agency FB" panose="020B0503020202020204" pitchFamily="34" charset="0"/>
              </a:rPr>
              <a:t>Aortic dissection</a:t>
            </a:r>
          </a:p>
          <a:p>
            <a:pPr marL="514350" indent="-514350">
              <a:buAutoNum type="arabicPeriod"/>
            </a:pPr>
            <a:r>
              <a:rPr lang="en-GB" sz="2400" dirty="0">
                <a:latin typeface="Agency FB" panose="020B0503020202020204" pitchFamily="34" charset="0"/>
              </a:rPr>
              <a:t>Pericarditis</a:t>
            </a:r>
          </a:p>
          <a:p>
            <a:pPr marL="514350" indent="-514350">
              <a:buAutoNum type="arabicPeriod"/>
            </a:pPr>
            <a:r>
              <a:rPr lang="en-GB" sz="2400" dirty="0">
                <a:latin typeface="Agency FB" panose="020B0503020202020204" pitchFamily="34" charset="0"/>
              </a:rPr>
              <a:t>Oesophageal Spasm</a:t>
            </a:r>
          </a:p>
          <a:p>
            <a:pPr marL="514350" indent="-514350">
              <a:buAutoNum type="arabicPeriod"/>
            </a:pPr>
            <a:r>
              <a:rPr lang="en-GB" sz="2400" dirty="0">
                <a:latin typeface="Agency FB" panose="020B0503020202020204" pitchFamily="34" charset="0"/>
              </a:rPr>
              <a:t>Pneumothorax</a:t>
            </a:r>
          </a:p>
          <a:p>
            <a:pPr marL="514350" indent="-514350">
              <a:buAutoNum type="arabicPeriod"/>
            </a:pPr>
            <a:r>
              <a:rPr lang="en-GB" sz="2400" dirty="0">
                <a:latin typeface="Agency FB" panose="020B0503020202020204" pitchFamily="34" charset="0"/>
              </a:rPr>
              <a:t>Musculoskeletal pain</a:t>
            </a:r>
            <a:endParaRPr lang="en-US" sz="24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9510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1BFB3-99D4-3E4F-90E3-6BC2D59E4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gency FB" panose="020B0503020202020204" pitchFamily="34" charset="0"/>
              </a:rPr>
              <a:t>Rhythm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A0865-23AA-B840-B87D-9CF1A98A9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999" y="1519521"/>
            <a:ext cx="3957426" cy="4351338"/>
          </a:xfrm>
        </p:spPr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Normally should be regular with some physiological hemodynamic changes</a:t>
            </a:r>
          </a:p>
          <a:p>
            <a:r>
              <a:rPr lang="en-US" dirty="0">
                <a:latin typeface="Agency FB" panose="020B0503020202020204" pitchFamily="34" charset="0"/>
              </a:rPr>
              <a:t>Comment: regular, irregularly regular, irregularly irregular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CC996E9-1810-9D41-954C-E1313A5225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626" y="214313"/>
            <a:ext cx="6858000" cy="295275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C131AE70-9D33-C843-BE6D-00A353C3B9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626" y="3429000"/>
            <a:ext cx="6810375" cy="274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7027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8AB6F-6E84-8546-8F8B-ECA71AC6A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079" y="796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Agency FB" panose="020B0503020202020204" pitchFamily="34" charset="0"/>
              </a:rPr>
              <a:t>Volume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9E552-E526-A94B-9EE6-184132FC0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52" y="2710182"/>
            <a:ext cx="3872397" cy="3433169"/>
          </a:xfrm>
        </p:spPr>
        <p:txBody>
          <a:bodyPr/>
          <a:lstStyle/>
          <a:p>
            <a:r>
              <a:rPr lang="en-US" b="1" u="sng" dirty="0">
                <a:latin typeface="Agency FB" panose="020B0503020202020204" pitchFamily="34" charset="0"/>
              </a:rPr>
              <a:t>Large pulse volume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6A74AE0-B6E3-E342-86F0-DBD65377E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8721" y="2677164"/>
            <a:ext cx="3872397" cy="3820289"/>
          </a:xfrm>
        </p:spPr>
        <p:txBody>
          <a:bodyPr/>
          <a:lstStyle/>
          <a:p>
            <a:r>
              <a:rPr lang="en-US" b="1" u="sng" dirty="0">
                <a:latin typeface="Agency FB" panose="020B0503020202020204" pitchFamily="34" charset="0"/>
              </a:rPr>
              <a:t>Low pulse volume</a:t>
            </a:r>
          </a:p>
          <a:p>
            <a:pPr>
              <a:buFontTx/>
              <a:buChar char="-"/>
            </a:pPr>
            <a:r>
              <a:rPr lang="en-US" dirty="0">
                <a:latin typeface="Agency FB" panose="020B0503020202020204" pitchFamily="34" charset="0"/>
              </a:rPr>
              <a:t>Sever heart failure </a:t>
            </a:r>
          </a:p>
          <a:p>
            <a:pPr>
              <a:buFontTx/>
              <a:buChar char="-"/>
            </a:pPr>
            <a:r>
              <a:rPr lang="en-US" dirty="0">
                <a:latin typeface="Agency FB" panose="020B0503020202020204" pitchFamily="34" charset="0"/>
              </a:rPr>
              <a:t>Condition associated with inadequate ventricular filling (hypovolemia, cardiac tamponade, mitral stenosis)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C5F1C3-258E-894F-A96F-4F2664E11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62" y="923087"/>
            <a:ext cx="10583623" cy="194725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>
                <a:latin typeface="Agency FB" panose="020B0503020202020204" pitchFamily="34" charset="0"/>
              </a:rPr>
              <a:t>Stroke volume</a:t>
            </a:r>
          </a:p>
          <a:p>
            <a:pPr>
              <a:buFontTx/>
              <a:buChar char="-"/>
            </a:pPr>
            <a:r>
              <a:rPr lang="en-US" dirty="0">
                <a:latin typeface="Agency FB" panose="020B0503020202020204" pitchFamily="34" charset="0"/>
              </a:rPr>
              <a:t>Since ventricles fill during diastole, longer diastolic interval associated with increase stroke volume so increase in pulse volume on examination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47FBCB-5548-5248-B290-95CC31B95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7890" y="2710182"/>
            <a:ext cx="3872397" cy="3612892"/>
          </a:xfrm>
        </p:spPr>
        <p:txBody>
          <a:bodyPr/>
          <a:lstStyle/>
          <a:p>
            <a:r>
              <a:rPr lang="en-US" b="1" u="sng" dirty="0">
                <a:latin typeface="Agency FB" panose="020B0503020202020204" pitchFamily="34" charset="0"/>
              </a:rPr>
              <a:t>Asymmetrical pulse volume </a:t>
            </a:r>
          </a:p>
          <a:p>
            <a:pPr>
              <a:buFontTx/>
              <a:buChar char="-"/>
            </a:pPr>
            <a:r>
              <a:rPr lang="en-US" dirty="0">
                <a:latin typeface="Agency FB" panose="020B0503020202020204" pitchFamily="34" charset="0"/>
              </a:rPr>
              <a:t>Peripheral artery disease</a:t>
            </a:r>
          </a:p>
          <a:p>
            <a:pPr>
              <a:buFontTx/>
              <a:buChar char="-"/>
            </a:pPr>
            <a:r>
              <a:rPr lang="en-US" dirty="0">
                <a:latin typeface="Agency FB" panose="020B0503020202020204" pitchFamily="34" charset="0"/>
              </a:rPr>
              <a:t>Aortic dissection</a:t>
            </a:r>
          </a:p>
          <a:p>
            <a:pPr>
              <a:buFontTx/>
              <a:buChar char="-"/>
            </a:pPr>
            <a:r>
              <a:rPr lang="en-US" dirty="0">
                <a:latin typeface="Agency FB" panose="020B0503020202020204" pitchFamily="34" charset="0"/>
              </a:rPr>
              <a:t>Coarctation of aorta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EA195D59-7F4E-5B44-AD97-C48CEE8FE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24"/>
          <a:stretch/>
        </p:blipFill>
        <p:spPr>
          <a:xfrm>
            <a:off x="-12079" y="3178630"/>
            <a:ext cx="4059169" cy="357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9324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25519-2A52-404B-A80A-E48D16E31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gency FB" panose="020B0503020202020204" pitchFamily="34" charset="0"/>
              </a:rPr>
              <a:t>Character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D1E1D-D4F1-C04B-9EBE-2E2BA29D6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Slow rising pulse</a:t>
            </a:r>
          </a:p>
          <a:p>
            <a:r>
              <a:rPr lang="en-US" dirty="0">
                <a:latin typeface="Agency FB" panose="020B0503020202020204" pitchFamily="34" charset="0"/>
              </a:rPr>
              <a:t>Collapsing pulse</a:t>
            </a:r>
          </a:p>
          <a:p>
            <a:r>
              <a:rPr lang="en-US" dirty="0">
                <a:latin typeface="Agency FB" panose="020B0503020202020204" pitchFamily="34" charset="0"/>
              </a:rPr>
              <a:t>Pulsus </a:t>
            </a:r>
            <a:r>
              <a:rPr lang="en-US" dirty="0" err="1">
                <a:latin typeface="Agency FB" panose="020B0503020202020204" pitchFamily="34" charset="0"/>
              </a:rPr>
              <a:t>bisferiens</a:t>
            </a:r>
            <a:endParaRPr lang="en-US" dirty="0">
              <a:latin typeface="Agency FB" panose="020B0503020202020204" pitchFamily="34" charset="0"/>
            </a:endParaRPr>
          </a:p>
          <a:p>
            <a:r>
              <a:rPr lang="en-US" dirty="0">
                <a:latin typeface="Agency FB" panose="020B0503020202020204" pitchFamily="34" charset="0"/>
              </a:rPr>
              <a:t>Pulsus alternans (volume rather than character)</a:t>
            </a:r>
          </a:p>
          <a:p>
            <a:r>
              <a:rPr lang="en-US" dirty="0">
                <a:latin typeface="Agency FB" panose="020B0503020202020204" pitchFamily="34" charset="0"/>
              </a:rPr>
              <a:t>Pulsus paradoxus</a:t>
            </a:r>
          </a:p>
        </p:txBody>
      </p:sp>
    </p:spTree>
    <p:extLst>
      <p:ext uri="{BB962C8B-B14F-4D97-AF65-F5344CB8AC3E}">
        <p14:creationId xmlns:p14="http://schemas.microsoft.com/office/powerpoint/2010/main" val="344273300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7B724-1975-2549-AA2C-989C346B6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gency FB" panose="020B0503020202020204" pitchFamily="34" charset="0"/>
              </a:rPr>
              <a:t>Slow rising pulse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22B40-97D3-F642-833B-4866125E255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Gradual upstroke with a reduced peak occurring late in systole</a:t>
            </a:r>
          </a:p>
          <a:p>
            <a:r>
              <a:rPr lang="en-US" dirty="0">
                <a:latin typeface="Agency FB" panose="020B0503020202020204" pitchFamily="34" charset="0"/>
              </a:rPr>
              <a:t>Severe aortic stenosis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AC55B06-E429-4D84-8D15-5ACE175276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514" y="838652"/>
            <a:ext cx="3578168" cy="4554033"/>
          </a:xfrm>
        </p:spPr>
      </p:pic>
    </p:spTree>
    <p:extLst>
      <p:ext uri="{BB962C8B-B14F-4D97-AF65-F5344CB8AC3E}">
        <p14:creationId xmlns:p14="http://schemas.microsoft.com/office/powerpoint/2010/main" val="326878816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220D2-09F3-D249-B83F-C32BE739B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gency FB" panose="020B0503020202020204" pitchFamily="34" charset="0"/>
              </a:rPr>
              <a:t>Collapsing pulse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BD2EB-14F4-EA47-A6F2-A7934AB2B96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The peak of the pulse wave arrives early and is followed by rapid fall in pressure as blood flows back into LV, resulting in wide pulse pressure</a:t>
            </a:r>
          </a:p>
          <a:p>
            <a:r>
              <a:rPr lang="en-US" dirty="0">
                <a:latin typeface="Agency FB" panose="020B0503020202020204" pitchFamily="34" charset="0"/>
              </a:rPr>
              <a:t>Pulse pressure (systolic Bp- diastolic Bp &gt; 80 mmHg)</a:t>
            </a:r>
          </a:p>
          <a:p>
            <a:r>
              <a:rPr lang="en-US" dirty="0">
                <a:latin typeface="Agency FB" panose="020B0503020202020204" pitchFamily="34" charset="0"/>
              </a:rPr>
              <a:t>Severe aortic regurgitation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DCE05D6-9C68-154C-8FC0-820F3644AB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950" y="1877219"/>
            <a:ext cx="4000500" cy="2124075"/>
          </a:xfrm>
        </p:spPr>
      </p:pic>
    </p:spTree>
    <p:extLst>
      <p:ext uri="{BB962C8B-B14F-4D97-AF65-F5344CB8AC3E}">
        <p14:creationId xmlns:p14="http://schemas.microsoft.com/office/powerpoint/2010/main" val="101395239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D81F4-823A-7B47-B771-0B85F8C7C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gency FB" panose="020B0503020202020204" pitchFamily="34" charset="0"/>
              </a:rPr>
              <a:t>Pulsus </a:t>
            </a:r>
            <a:r>
              <a:rPr lang="en-US" b="1" dirty="0" err="1">
                <a:latin typeface="Agency FB" panose="020B0503020202020204" pitchFamily="34" charset="0"/>
              </a:rPr>
              <a:t>bisferiens</a:t>
            </a:r>
            <a:endParaRPr lang="en-US" b="1" dirty="0">
              <a:latin typeface="Agency FB" panose="020B0503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06DC4BD-D1C1-2C4F-8D30-4AC5119A1C0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637" y="1867694"/>
            <a:ext cx="3514725" cy="426720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816756-3B23-A64D-B684-52B6E17E59D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Increased pulse with a double systolic peak separated by distinct mid-systolic dip</a:t>
            </a:r>
          </a:p>
          <a:p>
            <a:r>
              <a:rPr lang="en-US" dirty="0">
                <a:latin typeface="Agency FB" panose="020B0503020202020204" pitchFamily="34" charset="0"/>
              </a:rPr>
              <a:t>Concomitant aortic stenosis and aortic regurgitation</a:t>
            </a:r>
          </a:p>
          <a:p>
            <a:r>
              <a:rPr lang="en-US" dirty="0">
                <a:latin typeface="Agency FB" panose="020B0503020202020204" pitchFamily="34" charset="0"/>
              </a:rPr>
              <a:t>HCOM</a:t>
            </a:r>
          </a:p>
        </p:txBody>
      </p:sp>
    </p:spTree>
    <p:extLst>
      <p:ext uri="{BB962C8B-B14F-4D97-AF65-F5344CB8AC3E}">
        <p14:creationId xmlns:p14="http://schemas.microsoft.com/office/powerpoint/2010/main" val="106218684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6BBE7-7BF1-CD40-B295-2C155B5F6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gency FB" panose="020B0503020202020204" pitchFamily="34" charset="0"/>
              </a:rPr>
              <a:t>Pulsus alternans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9CF4A08-1422-1749-8FB6-8456705E54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2824956"/>
            <a:ext cx="4762500" cy="235267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5741C3-8974-F04F-B315-55C17B5C93D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Beat-to-beat variation in pulse volume with normal rhythm</a:t>
            </a:r>
          </a:p>
          <a:p>
            <a:r>
              <a:rPr lang="en-US" dirty="0">
                <a:latin typeface="Agency FB" panose="020B0503020202020204" pitchFamily="34" charset="0"/>
              </a:rPr>
              <a:t>Advanced heart failure</a:t>
            </a:r>
          </a:p>
        </p:txBody>
      </p:sp>
    </p:spTree>
    <p:extLst>
      <p:ext uri="{BB962C8B-B14F-4D97-AF65-F5344CB8AC3E}">
        <p14:creationId xmlns:p14="http://schemas.microsoft.com/office/powerpoint/2010/main" val="343328906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D3C21-417F-0D46-A447-D6C9F1320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gency FB" panose="020B0503020202020204" pitchFamily="34" charset="0"/>
              </a:rPr>
              <a:t>Pulsus paradoxus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8F1CB4A-6B4A-2E44-AB40-3F1FA07D44F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38350"/>
            <a:ext cx="4781550" cy="27813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930C20-BAE9-EB4D-936C-4242802A9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468311"/>
            <a:ext cx="5181600" cy="6024563"/>
          </a:xfrm>
        </p:spPr>
        <p:txBody>
          <a:bodyPr>
            <a:normAutofit/>
          </a:bodyPr>
          <a:lstStyle/>
          <a:p>
            <a:r>
              <a:rPr lang="en-US" dirty="0">
                <a:latin typeface="Agency FB" panose="020B0503020202020204" pitchFamily="34" charset="0"/>
              </a:rPr>
              <a:t>Exaggeration of the normal variability of pulse volume with breathing</a:t>
            </a:r>
          </a:p>
          <a:p>
            <a:r>
              <a:rPr lang="en-US" dirty="0">
                <a:latin typeface="Agency FB" panose="020B0503020202020204" pitchFamily="34" charset="0"/>
              </a:rPr>
              <a:t>Pulse volume normally increase with expiration decreases during inspiration dur to intrathoracic pressure changes affecting  venous return to the heart</a:t>
            </a:r>
          </a:p>
          <a:p>
            <a:r>
              <a:rPr lang="en-US" dirty="0">
                <a:latin typeface="Agency FB" panose="020B0503020202020204" pitchFamily="34" charset="0"/>
              </a:rPr>
              <a:t>This variability is exaggerated when ventricular diastolic filling is impeded by elevated intrapericardial pressure</a:t>
            </a:r>
          </a:p>
          <a:p>
            <a:r>
              <a:rPr lang="en-US" dirty="0">
                <a:latin typeface="Agency FB" panose="020B0503020202020204" pitchFamily="34" charset="0"/>
              </a:rPr>
              <a:t>cardiac tamponade, pericardial constriction, acute severe asthma</a:t>
            </a:r>
          </a:p>
        </p:txBody>
      </p:sp>
    </p:spTree>
    <p:extLst>
      <p:ext uri="{BB962C8B-B14F-4D97-AF65-F5344CB8AC3E}">
        <p14:creationId xmlns:p14="http://schemas.microsoft.com/office/powerpoint/2010/main" val="112501960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BBC6C-B5F9-9748-809F-5E34A8B275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Agency FB" panose="020B0503020202020204" pitchFamily="34" charset="0"/>
              </a:rPr>
              <a:t>Blood pressure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AEBFF-CB5E-1347-A36E-2057F25819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72596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3FAAC-6946-C843-B569-9DC3E1F80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2" y="-207169"/>
            <a:ext cx="10515600" cy="1325563"/>
          </a:xfrm>
        </p:spPr>
        <p:txBody>
          <a:bodyPr/>
          <a:lstStyle/>
          <a:p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36A42-863A-D547-ABC6-D0848B7E0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72" y="1253331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Agency FB" panose="020B0503020202020204" pitchFamily="34" charset="0"/>
              </a:rPr>
              <a:t>Blood pressure is the measure of the pressure that the circulating blood exerts against arterial wall</a:t>
            </a:r>
          </a:p>
          <a:p>
            <a:r>
              <a:rPr lang="en-US" dirty="0">
                <a:latin typeface="Agency FB" panose="020B0503020202020204" pitchFamily="34" charset="0"/>
              </a:rPr>
              <a:t>Systolic pressure: maximal pressure that occur during systole</a:t>
            </a:r>
          </a:p>
          <a:p>
            <a:r>
              <a:rPr lang="en-US" dirty="0">
                <a:latin typeface="Agency FB" panose="020B0503020202020204" pitchFamily="34" charset="0"/>
              </a:rPr>
              <a:t>Diastolic pressure: the lowest value of pressure during diastolic filling, which is maintained at a lower level by elasticity and compliance of the vessel wall</a:t>
            </a:r>
          </a:p>
          <a:p>
            <a:r>
              <a:rPr lang="en-US" dirty="0">
                <a:latin typeface="Agency FB" panose="020B0503020202020204" pitchFamily="34" charset="0"/>
              </a:rPr>
              <a:t>Is measured by sphygmomanometer or invasively by intra-arterial catheter in ICU setting</a:t>
            </a:r>
          </a:p>
          <a:p>
            <a:r>
              <a:rPr lang="en-US" dirty="0">
                <a:latin typeface="Agency FB" panose="020B0503020202020204" pitchFamily="34" charset="0"/>
              </a:rPr>
              <a:t>Record the reading  as systolic pressure/diastolic pressure with mmHg as the measurement unit, note of where and how it was recorded</a:t>
            </a:r>
          </a:p>
          <a:p>
            <a:pPr marL="0" indent="0">
              <a:buNone/>
            </a:pPr>
            <a:r>
              <a:rPr lang="en-US" dirty="0">
                <a:latin typeface="Agency FB" panose="020B0503020202020204" pitchFamily="34" charset="0"/>
              </a:rPr>
              <a:t>e.g. 120/85 mmHg, left arm, sitting</a:t>
            </a:r>
          </a:p>
        </p:txBody>
      </p:sp>
    </p:spTree>
    <p:extLst>
      <p:ext uri="{BB962C8B-B14F-4D97-AF65-F5344CB8AC3E}">
        <p14:creationId xmlns:p14="http://schemas.microsoft.com/office/powerpoint/2010/main" val="3986475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A160C-DBBA-3B41-8460-5680F0FF4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gency FB" panose="020B0503020202020204" pitchFamily="34" charset="0"/>
              </a:rPr>
              <a:t>Angina</a:t>
            </a: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1E378-5094-DF45-BB47-9139AED68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gency FB" panose="020B0503020202020204" pitchFamily="34" charset="0"/>
              </a:rPr>
              <a:t>Chest pain due to inadequate oxygen supply to the heart muscle</a:t>
            </a:r>
          </a:p>
          <a:p>
            <a:r>
              <a:rPr lang="en-GB" dirty="0">
                <a:latin typeface="Agency FB" panose="020B0503020202020204" pitchFamily="34" charset="0"/>
              </a:rPr>
              <a:t>Causes: </a:t>
            </a:r>
          </a:p>
          <a:p>
            <a:pPr marL="514350" indent="-514350">
              <a:buAutoNum type="arabicPeriod"/>
            </a:pPr>
            <a:r>
              <a:rPr lang="en-GB" dirty="0">
                <a:latin typeface="Agency FB" panose="020B0503020202020204" pitchFamily="34" charset="0"/>
              </a:rPr>
              <a:t>Coronary atherosclerosis (Chronic fixed narrowing of the coronaries)</a:t>
            </a:r>
          </a:p>
          <a:p>
            <a:pPr marL="514350" indent="-514350">
              <a:buAutoNum type="arabicPeriod"/>
            </a:pPr>
            <a:r>
              <a:rPr lang="en-GB" dirty="0">
                <a:latin typeface="Agency FB" panose="020B0503020202020204" pitchFamily="34" charset="0"/>
              </a:rPr>
              <a:t>Aortic stenosis</a:t>
            </a:r>
          </a:p>
          <a:p>
            <a:pPr marL="514350" indent="-514350">
              <a:buAutoNum type="arabicPeriod"/>
            </a:pPr>
            <a:r>
              <a:rPr lang="en-GB" dirty="0">
                <a:latin typeface="Agency FB" panose="020B0503020202020204" pitchFamily="34" charset="0"/>
              </a:rPr>
              <a:t>Hypertrophic cardiomyopathy</a:t>
            </a:r>
            <a:endParaRPr lang="en-US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92128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AE0B3-3BF9-0F40-9232-04287165E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gency FB" panose="020B0503020202020204" pitchFamily="34" charset="0"/>
              </a:rPr>
              <a:t>Hypertension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9FAF6-ED53-7E45-9EE0-D032BC72A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Abnormal elevation of blood pressure from normal range </a:t>
            </a:r>
          </a:p>
          <a:p>
            <a:r>
              <a:rPr lang="en-US" dirty="0">
                <a:latin typeface="Agency FB" panose="020B0503020202020204" pitchFamily="34" charset="0"/>
              </a:rPr>
              <a:t>Many guidelines</a:t>
            </a:r>
          </a:p>
          <a:p>
            <a:r>
              <a:rPr lang="en-US" dirty="0">
                <a:latin typeface="Agency FB" panose="020B0503020202020204" pitchFamily="34" charset="0"/>
              </a:rPr>
              <a:t>SILENT KILLER</a:t>
            </a:r>
          </a:p>
          <a:p>
            <a:pPr marL="514350" indent="-514350">
              <a:buAutoNum type="arabicPeriod"/>
            </a:pPr>
            <a:r>
              <a:rPr lang="en-US" dirty="0">
                <a:latin typeface="Agency FB" panose="020B0503020202020204" pitchFamily="34" charset="0"/>
              </a:rPr>
              <a:t>Essential hypertension: most cases, without identifiable cause</a:t>
            </a:r>
          </a:p>
          <a:p>
            <a:pPr marL="514350" indent="-514350">
              <a:buAutoNum type="arabicPeriod"/>
            </a:pPr>
            <a:r>
              <a:rPr lang="en-US" dirty="0">
                <a:latin typeface="Agency FB" panose="020B0503020202020204" pitchFamily="34" charset="0"/>
              </a:rPr>
              <a:t>Secondary hypertension: rare </a:t>
            </a:r>
          </a:p>
          <a:p>
            <a:pPr marL="514350" indent="-514350">
              <a:buAutoNum type="arabicPeriod"/>
            </a:pPr>
            <a:r>
              <a:rPr lang="en-US" dirty="0">
                <a:latin typeface="Agency FB" panose="020B0503020202020204" pitchFamily="34" charset="0"/>
              </a:rPr>
              <a:t>Whit coat Hypertension: elevated BP in healthcare setting, while normal away, use ambulatory measurement to diagnose it</a:t>
            </a:r>
          </a:p>
        </p:txBody>
      </p:sp>
    </p:spTree>
    <p:extLst>
      <p:ext uri="{BB962C8B-B14F-4D97-AF65-F5344CB8AC3E}">
        <p14:creationId xmlns:p14="http://schemas.microsoft.com/office/powerpoint/2010/main" val="100439080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ED56E-7B6D-4F6A-88A8-3C1C9EC6F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CBB9F3-2B65-482A-9093-961E441649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539" y="771560"/>
            <a:ext cx="7245689" cy="5535464"/>
          </a:xfrm>
        </p:spPr>
      </p:pic>
    </p:spTree>
    <p:extLst>
      <p:ext uri="{BB962C8B-B14F-4D97-AF65-F5344CB8AC3E}">
        <p14:creationId xmlns:p14="http://schemas.microsoft.com/office/powerpoint/2010/main" val="138337446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2F975-5F15-7D48-9DBF-76A06305D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gency FB" panose="020B0503020202020204" pitchFamily="34" charset="0"/>
              </a:rPr>
              <a:t>Approach to hypertension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BFA99-2F5F-1541-B618-ACBD53863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54662" cy="4351338"/>
          </a:xfrm>
        </p:spPr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Assess symptoms</a:t>
            </a:r>
          </a:p>
          <a:p>
            <a:r>
              <a:rPr lang="en-US" dirty="0">
                <a:latin typeface="Agency FB" panose="020B0503020202020204" pitchFamily="34" charset="0"/>
              </a:rPr>
              <a:t>Assess for potential cause</a:t>
            </a:r>
          </a:p>
          <a:p>
            <a:r>
              <a:rPr lang="en-US" dirty="0">
                <a:latin typeface="Agency FB" panose="020B0503020202020204" pitchFamily="34" charset="0"/>
              </a:rPr>
              <a:t>Assess for end-organ damage</a:t>
            </a:r>
          </a:p>
          <a:p>
            <a:pPr marL="514350" indent="-514350">
              <a:buAutoNum type="arabicPeriod"/>
            </a:pPr>
            <a:r>
              <a:rPr lang="en-US" dirty="0">
                <a:latin typeface="Agency FB" panose="020B0503020202020204" pitchFamily="34" charset="0"/>
              </a:rPr>
              <a:t>Cardiac</a:t>
            </a:r>
          </a:p>
          <a:p>
            <a:pPr marL="514350" indent="-514350">
              <a:buAutoNum type="arabicPeriod"/>
            </a:pPr>
            <a:r>
              <a:rPr lang="en-US" dirty="0">
                <a:latin typeface="Agency FB" panose="020B0503020202020204" pitchFamily="34" charset="0"/>
              </a:rPr>
              <a:t>Renal </a:t>
            </a:r>
          </a:p>
          <a:p>
            <a:pPr marL="514350" indent="-514350">
              <a:buAutoNum type="arabicPeriod"/>
            </a:pPr>
            <a:r>
              <a:rPr lang="en-US" dirty="0">
                <a:latin typeface="Agency FB" panose="020B0503020202020204" pitchFamily="34" charset="0"/>
              </a:rPr>
              <a:t>Eye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0E39ABE-A9AA-2F48-88AF-11B05DA5C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769" y="1416050"/>
            <a:ext cx="5972175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0765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BB09D-C8E0-B048-8382-E029E6B58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gency FB" panose="020B0503020202020204" pitchFamily="34" charset="0"/>
              </a:rPr>
              <a:t>Korotkoff sounds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E3104-9FDA-054D-8967-614AAAFC7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667250"/>
          </a:xfrm>
        </p:spPr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Snapping sound that is produced when the cuff pressure is between systolic and diastolic because the artery collapses completely and reopen with each heartbeat</a:t>
            </a:r>
          </a:p>
          <a:p>
            <a:r>
              <a:rPr lang="en-US" dirty="0">
                <a:latin typeface="Agency FB" panose="020B0503020202020204" pitchFamily="34" charset="0"/>
              </a:rPr>
              <a:t>First sound appearance (phase 1) indicate systole</a:t>
            </a:r>
          </a:p>
          <a:p>
            <a:r>
              <a:rPr lang="en-US" dirty="0">
                <a:latin typeface="Agency FB" panose="020B0503020202020204" pitchFamily="34" charset="0"/>
              </a:rPr>
              <a:t>When the sounds muffle and then disappear (phase 5) indicate diastole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832AC4D-4DED-7D4A-8020-C8A89B108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280" y="1616075"/>
            <a:ext cx="5257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2274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726D7-31EA-134A-B755-DC7DE54CD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gency FB" panose="020B0503020202020204" pitchFamily="34" charset="0"/>
              </a:rPr>
              <a:t>How to measure blood pressure?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F9DA7-977B-4E4B-9458-AB31C8819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34571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Agency FB" panose="020B0503020202020204" pitchFamily="34" charset="0"/>
              </a:rPr>
              <a:t>Rest for 5 minutes</a:t>
            </a:r>
          </a:p>
          <a:p>
            <a:r>
              <a:rPr lang="en-US" dirty="0">
                <a:latin typeface="Agency FB" panose="020B0503020202020204" pitchFamily="34" charset="0"/>
              </a:rPr>
              <a:t>No tight clothing</a:t>
            </a:r>
          </a:p>
          <a:p>
            <a:r>
              <a:rPr lang="en-US" dirty="0">
                <a:latin typeface="Agency FB" panose="020B0503020202020204" pitchFamily="34" charset="0"/>
              </a:rPr>
              <a:t>Support the arm at the heart level</a:t>
            </a:r>
          </a:p>
          <a:p>
            <a:r>
              <a:rPr lang="en-US" dirty="0">
                <a:latin typeface="Agency FB" panose="020B0503020202020204" pitchFamily="34" charset="0"/>
              </a:rPr>
              <a:t>Proper cuff size</a:t>
            </a:r>
          </a:p>
          <a:p>
            <a:r>
              <a:rPr lang="en-US" dirty="0">
                <a:latin typeface="Agency FB" panose="020B0503020202020204" pitchFamily="34" charset="0"/>
              </a:rPr>
              <a:t>Apply the cuff to the upper arm, with the center of bladder over brachial artery</a:t>
            </a:r>
          </a:p>
          <a:p>
            <a:r>
              <a:rPr lang="en-US" dirty="0">
                <a:latin typeface="Agency FB" panose="020B0503020202020204" pitchFamily="34" charset="0"/>
              </a:rPr>
              <a:t>Palpate brachial artery</a:t>
            </a:r>
          </a:p>
          <a:p>
            <a:r>
              <a:rPr lang="en-US" dirty="0">
                <a:latin typeface="Agency FB" panose="020B0503020202020204" pitchFamily="34" charset="0"/>
              </a:rPr>
              <a:t>Inflate cuff until the pulse is impalpable around 30 mmHg above, put the diaphragm of stethoscope on brachial artery  and deflate slowly</a:t>
            </a:r>
          </a:p>
          <a:p>
            <a:r>
              <a:rPr lang="en-US" dirty="0">
                <a:latin typeface="Agency FB" panose="020B0503020202020204" pitchFamily="34" charset="0"/>
              </a:rPr>
              <a:t>Measure in both arms</a:t>
            </a:r>
          </a:p>
          <a:p>
            <a:endParaRPr lang="en-US" dirty="0">
              <a:latin typeface="Agency FB" panose="020B0503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FAA2A02-4A36-CC4B-912F-CE0B519CF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841" y="1414691"/>
            <a:ext cx="3581788" cy="4028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559952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DF8E7-366C-1248-BC42-B8288EDF6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91A1E-5AF0-7F49-B912-F5093D267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First sound to hear is systolic pressure</a:t>
            </a:r>
          </a:p>
          <a:p>
            <a:r>
              <a:rPr lang="en-US" dirty="0">
                <a:latin typeface="Agency FB" panose="020B0503020202020204" pitchFamily="34" charset="0"/>
              </a:rPr>
              <a:t>When the sounds completely disappear this is diastolic pressure</a:t>
            </a:r>
          </a:p>
          <a:p>
            <a:r>
              <a:rPr lang="en-US" dirty="0">
                <a:latin typeface="Agency FB" panose="020B0503020202020204" pitchFamily="34" charset="0"/>
              </a:rPr>
              <a:t>If the muffled sounds persist (phase 4) and do not disappear, use the point of muffling as diastolic pressure</a:t>
            </a:r>
          </a:p>
        </p:txBody>
      </p:sp>
    </p:spTree>
    <p:extLst>
      <p:ext uri="{BB962C8B-B14F-4D97-AF65-F5344CB8AC3E}">
        <p14:creationId xmlns:p14="http://schemas.microsoft.com/office/powerpoint/2010/main" val="389174394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2294F-B2EA-234B-8071-4A37D3437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gency FB" panose="020B0503020202020204" pitchFamily="34" charset="0"/>
              </a:rPr>
              <a:t>Common BP measurement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75E48-F209-B647-86A7-FD335424D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gency FB" panose="020B0503020202020204" pitchFamily="34" charset="0"/>
              </a:rPr>
              <a:t>Difference</a:t>
            </a:r>
            <a:r>
              <a:rPr lang="en-US" dirty="0">
                <a:latin typeface="Agency FB" panose="020B0503020202020204" pitchFamily="34" charset="0"/>
              </a:rPr>
              <a:t> &gt; 10 mmHg in each arm (suggest aortic or subclavian artery disease)</a:t>
            </a:r>
          </a:p>
          <a:p>
            <a:r>
              <a:rPr lang="en-US" b="1" dirty="0">
                <a:latin typeface="Agency FB" panose="020B0503020202020204" pitchFamily="34" charset="0"/>
              </a:rPr>
              <a:t>Wrong cuff size</a:t>
            </a:r>
            <a:r>
              <a:rPr lang="en-US" dirty="0">
                <a:latin typeface="Agency FB" panose="020B0503020202020204" pitchFamily="34" charset="0"/>
              </a:rPr>
              <a:t>: the bladder should be 80% of the length and 40% of the width of upper arm</a:t>
            </a:r>
          </a:p>
          <a:p>
            <a:r>
              <a:rPr lang="en-US" b="1" dirty="0">
                <a:latin typeface="Agency FB" panose="020B0503020202020204" pitchFamily="34" charset="0"/>
              </a:rPr>
              <a:t>Auscultatory gap</a:t>
            </a:r>
            <a:r>
              <a:rPr lang="en-US" dirty="0">
                <a:latin typeface="Agency FB" panose="020B0503020202020204" pitchFamily="34" charset="0"/>
              </a:rPr>
              <a:t>: 20% of elderly hypertensive patients, when Korotkoff sounds appear at systolic BP and disappear for an interval between systolic and diastolic pr. Avoid by palpating the systolic BP</a:t>
            </a:r>
          </a:p>
          <a:p>
            <a:r>
              <a:rPr lang="en-US" dirty="0">
                <a:latin typeface="Agency FB" panose="020B0503020202020204" pitchFamily="34" charset="0"/>
              </a:rPr>
              <a:t>Pt’s arm at </a:t>
            </a:r>
            <a:r>
              <a:rPr lang="en-US" b="1" dirty="0">
                <a:latin typeface="Agency FB" panose="020B0503020202020204" pitchFamily="34" charset="0"/>
              </a:rPr>
              <a:t>the wrong level</a:t>
            </a:r>
            <a:r>
              <a:rPr lang="en-US" dirty="0">
                <a:latin typeface="Agency FB" panose="020B0503020202020204" pitchFamily="34" charset="0"/>
              </a:rPr>
              <a:t>: elbow should be at the level of the heart</a:t>
            </a:r>
          </a:p>
          <a:p>
            <a:r>
              <a:rPr lang="en-US" b="1" dirty="0">
                <a:latin typeface="Agency FB" panose="020B0503020202020204" pitchFamily="34" charset="0"/>
              </a:rPr>
              <a:t>Postural change</a:t>
            </a:r>
            <a:r>
              <a:rPr lang="en-US" dirty="0">
                <a:latin typeface="Agency FB" panose="020B0503020202020204" pitchFamily="34" charset="0"/>
              </a:rPr>
              <a:t>: check for postural hypotension</a:t>
            </a:r>
          </a:p>
          <a:p>
            <a:r>
              <a:rPr lang="en-US" b="1" dirty="0">
                <a:latin typeface="Agency FB" panose="020B0503020202020204" pitchFamily="34" charset="0"/>
              </a:rPr>
              <a:t>Atrial fibrillation</a:t>
            </a:r>
            <a:r>
              <a:rPr lang="en-US" dirty="0">
                <a:latin typeface="Agency FB" panose="020B0503020202020204" pitchFamily="34" charset="0"/>
              </a:rPr>
              <a:t>: take average value</a:t>
            </a:r>
          </a:p>
        </p:txBody>
      </p:sp>
    </p:spTree>
    <p:extLst>
      <p:ext uri="{BB962C8B-B14F-4D97-AF65-F5344CB8AC3E}">
        <p14:creationId xmlns:p14="http://schemas.microsoft.com/office/powerpoint/2010/main" val="341527014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C6B82-7DC4-AF42-B5C0-1C21A5A87A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Agency FB" panose="020B0503020202020204" pitchFamily="34" charset="0"/>
              </a:rPr>
              <a:t>Jugular venous pressure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C6BFE-E521-EC41-BF6F-896970DEBC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24883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3093E-0E4F-7D41-AA8F-03488F172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30" y="365125"/>
            <a:ext cx="6367158" cy="1649558"/>
          </a:xfrm>
        </p:spPr>
        <p:txBody>
          <a:bodyPr/>
          <a:lstStyle/>
          <a:p>
            <a:r>
              <a:rPr lang="en-US" b="1" dirty="0">
                <a:latin typeface="Agency FB" panose="020B0503020202020204" pitchFamily="34" charset="0"/>
              </a:rPr>
              <a:t>Jugular venous pressure and waveform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C2755-3AA6-7A48-85AF-2BB1BBC55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5293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gency FB" panose="020B0503020202020204" pitchFamily="34" charset="0"/>
              </a:rPr>
              <a:t> </a:t>
            </a:r>
          </a:p>
          <a:p>
            <a:r>
              <a:rPr lang="en-US" dirty="0">
                <a:latin typeface="Agency FB" panose="020B0503020202020204" pitchFamily="34" charset="0"/>
              </a:rPr>
              <a:t>What does the JVP reflect?</a:t>
            </a:r>
          </a:p>
          <a:p>
            <a:r>
              <a:rPr lang="en-US" dirty="0">
                <a:latin typeface="Agency FB" panose="020B0503020202020204" pitchFamily="34" charset="0"/>
              </a:rPr>
              <a:t>Normally measures &lt; 7 mmHg/ 9 cmH2O when the patient lies at 45 degrees</a:t>
            </a:r>
          </a:p>
          <a:p>
            <a:r>
              <a:rPr lang="en-US" dirty="0">
                <a:latin typeface="Agency FB" panose="020B0503020202020204" pitchFamily="34" charset="0"/>
              </a:rPr>
              <a:t>Internal jugular vein vs. External jugular vein?</a:t>
            </a:r>
          </a:p>
          <a:p>
            <a:r>
              <a:rPr lang="en-US" dirty="0">
                <a:latin typeface="Agency FB" panose="020B0503020202020204" pitchFamily="34" charset="0"/>
              </a:rPr>
              <a:t>How to differentiate between jugular and venous pulsation?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8CDB409-F789-4D4C-A5ED-9F32B44E1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84185" y="785060"/>
            <a:ext cx="6241902" cy="517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90558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53FC02-9E8C-4747-A4DF-FCDE60F0E8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322" y="597105"/>
            <a:ext cx="6886414" cy="566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49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38E47-2A1D-4F47-BD92-944D889A4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gency FB" panose="020B0503020202020204" pitchFamily="34" charset="0"/>
              </a:rPr>
              <a:t>Angina</a:t>
            </a:r>
            <a:endParaRPr lang="en-US">
              <a:latin typeface="Agency FB" panose="020B050302020202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FFA0371-E527-B44B-880D-174C88E8F1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633871"/>
              </p:ext>
            </p:extLst>
          </p:nvPr>
        </p:nvGraphicFramePr>
        <p:xfrm>
          <a:off x="2970066" y="768072"/>
          <a:ext cx="8383734" cy="5321855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4191867">
                  <a:extLst>
                    <a:ext uri="{9D8B030D-6E8A-4147-A177-3AD203B41FA5}">
                      <a16:colId xmlns:a16="http://schemas.microsoft.com/office/drawing/2014/main" val="1347195851"/>
                    </a:ext>
                  </a:extLst>
                </a:gridCol>
                <a:gridCol w="4191867">
                  <a:extLst>
                    <a:ext uri="{9D8B030D-6E8A-4147-A177-3AD203B41FA5}">
                      <a16:colId xmlns:a16="http://schemas.microsoft.com/office/drawing/2014/main" val="540728531"/>
                    </a:ext>
                  </a:extLst>
                </a:gridCol>
              </a:tblGrid>
              <a:tr h="625459">
                <a:tc>
                  <a:txBody>
                    <a:bodyPr/>
                    <a:lstStyle/>
                    <a:p>
                      <a:r>
                        <a:rPr lang="en-GB"/>
                        <a:t>Site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/>
                        <a:t>retrosternal</a:t>
                      </a:r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800134"/>
                  </a:ext>
                </a:extLst>
              </a:tr>
              <a:tr h="639507">
                <a:tc>
                  <a:txBody>
                    <a:bodyPr/>
                    <a:lstStyle/>
                    <a:p>
                      <a:r>
                        <a:rPr lang="en-GB"/>
                        <a:t>Onset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progressive, increase in intensity over 1-2 minutes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553302"/>
                  </a:ext>
                </a:extLst>
              </a:tr>
              <a:tr h="625459">
                <a:tc>
                  <a:txBody>
                    <a:bodyPr/>
                    <a:lstStyle/>
                    <a:p>
                      <a:r>
                        <a:rPr lang="en-GB"/>
                        <a:t>Character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Constricting, heavy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765019"/>
                  </a:ext>
                </a:extLst>
              </a:tr>
              <a:tr h="625459">
                <a:tc>
                  <a:txBody>
                    <a:bodyPr/>
                    <a:lstStyle/>
                    <a:p>
                      <a:r>
                        <a:rPr lang="en-GB"/>
                        <a:t>Radiation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Sometimes arm, neck, epigastrium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04022"/>
                  </a:ext>
                </a:extLst>
              </a:tr>
              <a:tr h="625459">
                <a:tc>
                  <a:txBody>
                    <a:bodyPr/>
                    <a:lstStyle/>
                    <a:p>
                      <a:r>
                        <a:rPr lang="en-GB" dirty="0"/>
                        <a:t>Associated features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Dyspnoea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689833"/>
                  </a:ext>
                </a:extLst>
              </a:tr>
              <a:tr h="639507">
                <a:tc>
                  <a:txBody>
                    <a:bodyPr/>
                    <a:lstStyle/>
                    <a:p>
                      <a:r>
                        <a:rPr lang="en-GB" dirty="0"/>
                        <a:t>Timing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Intermittent, with episode lasting 2-10 minutes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564999"/>
                  </a:ext>
                </a:extLst>
              </a:tr>
              <a:tr h="913581">
                <a:tc>
                  <a:txBody>
                    <a:bodyPr/>
                    <a:lstStyle/>
                    <a:p>
                      <a:r>
                        <a:rPr lang="en-GB" dirty="0"/>
                        <a:t>Exacerbating/relieving factors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Triggered by emotion, exertion, cold, large meal</a:t>
                      </a:r>
                    </a:p>
                    <a:p>
                      <a:r>
                        <a:rPr lang="en-GB" dirty="0"/>
                        <a:t>Relieved by rest, nitrates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3867838"/>
                  </a:ext>
                </a:extLst>
              </a:tr>
              <a:tr h="625459">
                <a:tc>
                  <a:txBody>
                    <a:bodyPr/>
                    <a:lstStyle/>
                    <a:p>
                      <a:r>
                        <a:rPr lang="en-GB"/>
                        <a:t>Severity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Mild to moderate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443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090759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C9540-1707-8D45-AA8F-19210017E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D95153B-C627-8A48-8475-17C789E353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52925"/>
            <a:ext cx="4597643" cy="5752149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96A32689-2045-B74A-BFF9-AA547219D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207" y="365125"/>
            <a:ext cx="5329593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87508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BFF62-B7B1-094F-8B26-8C2A47F03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176440"/>
            <a:ext cx="10515600" cy="1325563"/>
          </a:xfrm>
        </p:spPr>
        <p:txBody>
          <a:bodyPr/>
          <a:lstStyle/>
          <a:p>
            <a:r>
              <a:rPr lang="en-US" b="1" dirty="0">
                <a:latin typeface="Agency FB" panose="020B0503020202020204" pitchFamily="34" charset="0"/>
              </a:rPr>
              <a:t>Jugular venous pressure examination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E80B1-EA91-6844-92BB-E5D641073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636940"/>
            <a:ext cx="10515600" cy="4351338"/>
          </a:xfrm>
        </p:spPr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Be on the right side of the patient</a:t>
            </a:r>
          </a:p>
          <a:p>
            <a:r>
              <a:rPr lang="en-US" dirty="0">
                <a:latin typeface="Agency FB" panose="020B0503020202020204" pitchFamily="34" charset="0"/>
              </a:rPr>
              <a:t>Position the patient supine, reclined on 45 degrees, with pillow below the head and slightly turned to the left with adequate exposure</a:t>
            </a:r>
          </a:p>
          <a:p>
            <a:r>
              <a:rPr lang="en-US" dirty="0">
                <a:latin typeface="Agency FB" panose="020B0503020202020204" pitchFamily="34" charset="0"/>
              </a:rPr>
              <a:t>Use the light</a:t>
            </a:r>
          </a:p>
          <a:p>
            <a:r>
              <a:rPr lang="en-US" dirty="0">
                <a:latin typeface="Agency FB" panose="020B0503020202020204" pitchFamily="34" charset="0"/>
              </a:rPr>
              <a:t>Identify Jugular venous pulsation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81707B4-1C1B-8244-9540-2B8AFE30E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674" y="3042410"/>
            <a:ext cx="4018979" cy="362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40945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FB1D8-D507-B840-83CE-D6C02FD2D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58" y="-207169"/>
            <a:ext cx="10515600" cy="1325563"/>
          </a:xfrm>
        </p:spPr>
        <p:txBody>
          <a:bodyPr/>
          <a:lstStyle/>
          <a:p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6981D-B5D6-B043-B797-0823C9CD4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058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gency FB" panose="020B0503020202020204" pitchFamily="34" charset="0"/>
              </a:rPr>
              <a:t>1. Inspection</a:t>
            </a:r>
          </a:p>
          <a:p>
            <a:r>
              <a:rPr lang="en-US" dirty="0">
                <a:latin typeface="Agency FB" panose="020B0503020202020204" pitchFamily="34" charset="0"/>
              </a:rPr>
              <a:t>Diffuse inward movement</a:t>
            </a:r>
          </a:p>
          <a:p>
            <a:r>
              <a:rPr lang="en-US" dirty="0">
                <a:latin typeface="Agency FB" panose="020B0503020202020204" pitchFamily="34" charset="0"/>
              </a:rPr>
              <a:t>Two waves per pulse</a:t>
            </a:r>
          </a:p>
          <a:p>
            <a:pPr marL="0" indent="0">
              <a:buNone/>
            </a:pPr>
            <a:endParaRPr lang="en-US" dirty="0">
              <a:latin typeface="Agency FB" panose="020B0503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gency FB" panose="020B0503020202020204" pitchFamily="34" charset="0"/>
              </a:rPr>
              <a:t>2. Palpation</a:t>
            </a:r>
          </a:p>
          <a:p>
            <a:r>
              <a:rPr lang="en-US" dirty="0">
                <a:latin typeface="Agency FB" panose="020B0503020202020204" pitchFamily="34" charset="0"/>
              </a:rPr>
              <a:t>Impalpable </a:t>
            </a:r>
          </a:p>
          <a:p>
            <a:r>
              <a:rPr lang="en-US" dirty="0">
                <a:latin typeface="Agency FB" panose="020B0503020202020204" pitchFamily="34" charset="0"/>
              </a:rPr>
              <a:t>Compress at the root of the neck it will disappear with pressure</a:t>
            </a:r>
          </a:p>
          <a:p>
            <a:pPr marL="0" indent="0">
              <a:buNone/>
            </a:pPr>
            <a:endParaRPr lang="en-US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96538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CCF86-73CC-8649-9241-09B8CD8DF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861" y="865624"/>
            <a:ext cx="7427072" cy="371977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gency FB" panose="020B0503020202020204" pitchFamily="34" charset="0"/>
              </a:rPr>
              <a:t>3. Special maneuvers</a:t>
            </a:r>
          </a:p>
          <a:p>
            <a:r>
              <a:rPr lang="en-US" dirty="0">
                <a:latin typeface="Agency FB" panose="020B0503020202020204" pitchFamily="34" charset="0"/>
              </a:rPr>
              <a:t>Varies with respiration (decreases with inspiration)</a:t>
            </a:r>
          </a:p>
          <a:p>
            <a:r>
              <a:rPr lang="en-US" dirty="0">
                <a:latin typeface="Agency FB" panose="020B0503020202020204" pitchFamily="34" charset="0"/>
              </a:rPr>
              <a:t>Ask patient to lie flat (increase with lying flat)</a:t>
            </a:r>
          </a:p>
          <a:p>
            <a:r>
              <a:rPr lang="en-US" dirty="0">
                <a:latin typeface="Agency FB" panose="020B0503020202020204" pitchFamily="34" charset="0"/>
              </a:rPr>
              <a:t>Abdominojugular reflux</a:t>
            </a:r>
          </a:p>
          <a:p>
            <a:pPr marL="0" indent="0">
              <a:buNone/>
            </a:pPr>
            <a:endParaRPr lang="en-US" dirty="0">
              <a:latin typeface="Agency FB" panose="020B0503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gency FB" panose="020B0503020202020204" pitchFamily="34" charset="0"/>
              </a:rPr>
              <a:t>4. Measure JVP height</a:t>
            </a:r>
          </a:p>
          <a:p>
            <a:r>
              <a:rPr lang="en-US" dirty="0">
                <a:latin typeface="Agency FB" panose="020B0503020202020204" pitchFamily="34" charset="0"/>
              </a:rPr>
              <a:t>Between tip of visible pulsation and the sternal angle</a:t>
            </a:r>
          </a:p>
          <a:p>
            <a:r>
              <a:rPr lang="en-US" dirty="0">
                <a:latin typeface="Agency FB" panose="020B0503020202020204" pitchFamily="34" charset="0"/>
              </a:rPr>
              <a:t>Unit: cmH2O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8EDDE2E-EAE2-D54E-8881-3E530DB94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387" y="1963852"/>
            <a:ext cx="3926727" cy="332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29656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>
            <a:extLst>
              <a:ext uri="{FF2B5EF4-FFF2-40B4-BE49-F238E27FC236}">
                <a16:creationId xmlns:a16="http://schemas.microsoft.com/office/drawing/2014/main" id="{2438D7F9-C70F-5149-9F3D-7A5484FB3A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877"/>
            <a:ext cx="7271657" cy="56637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55F4FE-1356-45BF-9A57-80877D9825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896" y="68888"/>
            <a:ext cx="2628447" cy="34029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69F08D-1DDF-41E9-B57C-E06C0C482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343" y="0"/>
            <a:ext cx="2699657" cy="31890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1F2EDA-6416-44BD-84CC-2DBBF4CED6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0" t="34962" r="5814" b="24785"/>
          <a:stretch/>
        </p:blipFill>
        <p:spPr>
          <a:xfrm>
            <a:off x="6503760" y="5021509"/>
            <a:ext cx="2844120" cy="1836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97CE58-77B4-4899-9E2D-051FE83EC1D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7" t="38468" r="9636" b="13178"/>
          <a:stretch/>
        </p:blipFill>
        <p:spPr>
          <a:xfrm>
            <a:off x="9347880" y="3540767"/>
            <a:ext cx="2844120" cy="2206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380183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45DDF-DC09-194B-B882-D3C71A71B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gency FB" panose="020B0503020202020204" pitchFamily="34" charset="0"/>
              </a:rPr>
              <a:t>Superior vena cava obstruction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3D541-7477-3140-8CEB-C9BA92ABA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Non-pulsatile JVP elevation</a:t>
            </a:r>
          </a:p>
          <a:p>
            <a:r>
              <a:rPr lang="en-US" dirty="0">
                <a:latin typeface="Agency FB" panose="020B0503020202020204" pitchFamily="34" charset="0"/>
              </a:rPr>
              <a:t>Negative abdominojugular reflux</a:t>
            </a:r>
          </a:p>
          <a:p>
            <a:r>
              <a:rPr lang="en-US" dirty="0">
                <a:latin typeface="Agency FB" panose="020B0503020202020204" pitchFamily="34" charset="0"/>
              </a:rPr>
              <a:t>DOESN’T reflect right atrial pressure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B57486B-112A-7246-935C-FC3BB69B9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66" y="1439333"/>
            <a:ext cx="5757334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95954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4E5C9-3892-254E-AC08-06158E7DA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Agency FB" panose="020B0503020202020204" pitchFamily="34" charset="0"/>
              </a:rPr>
              <a:t>Kussmaul’s</a:t>
            </a:r>
            <a:r>
              <a:rPr lang="en-US" b="1" dirty="0">
                <a:latin typeface="Agency FB" panose="020B0503020202020204" pitchFamily="34" charset="0"/>
              </a:rPr>
              <a:t> 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E8F6C-B54A-DD45-A571-670009BA6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517294" cy="4486275"/>
          </a:xfrm>
        </p:spPr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Paradoxical elevation of JVP with inspiration</a:t>
            </a:r>
          </a:p>
          <a:p>
            <a:r>
              <a:rPr lang="en-US" dirty="0">
                <a:latin typeface="Agency FB" panose="020B0503020202020204" pitchFamily="34" charset="0"/>
              </a:rPr>
              <a:t>Differential diagnosis:</a:t>
            </a:r>
          </a:p>
          <a:p>
            <a:pPr marL="514350" indent="-514350">
              <a:buAutoNum type="arabicPeriod"/>
            </a:pPr>
            <a:r>
              <a:rPr lang="en-US" dirty="0">
                <a:latin typeface="Agency FB" panose="020B0503020202020204" pitchFamily="34" charset="0"/>
              </a:rPr>
              <a:t>Pericardial constriction</a:t>
            </a:r>
          </a:p>
          <a:p>
            <a:pPr marL="514350" indent="-514350">
              <a:buAutoNum type="arabicPeriod"/>
            </a:pPr>
            <a:r>
              <a:rPr lang="en-US" dirty="0">
                <a:latin typeface="Agency FB" panose="020B0503020202020204" pitchFamily="34" charset="0"/>
              </a:rPr>
              <a:t>Severe right ventricular failure</a:t>
            </a:r>
          </a:p>
          <a:p>
            <a:pPr marL="514350" indent="-514350">
              <a:buAutoNum type="arabicPeriod"/>
            </a:pPr>
            <a:r>
              <a:rPr lang="en-US" dirty="0">
                <a:latin typeface="Agency FB" panose="020B0503020202020204" pitchFamily="34" charset="0"/>
              </a:rPr>
              <a:t>Restrictive cardiomyopathy</a:t>
            </a:r>
          </a:p>
        </p:txBody>
      </p:sp>
      <p:pic>
        <p:nvPicPr>
          <p:cNvPr id="4" name="Amazing Medical Case Ep.8- Kussmaul sign.mp4">
            <a:hlinkClick r:id="" action="ppaction://media"/>
            <a:extLst>
              <a:ext uri="{FF2B5EF4-FFF2-40B4-BE49-F238E27FC236}">
                <a16:creationId xmlns:a16="http://schemas.microsoft.com/office/drawing/2014/main" id="{19B54DD1-90CD-184D-9D44-D8CDB37AE69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16252" y="1479189"/>
            <a:ext cx="4676790" cy="49092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314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25ED4-B110-184C-AB11-314083792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gency FB" panose="020B0503020202020204" pitchFamily="34" charset="0"/>
              </a:rPr>
              <a:t>Stable vs. unstable angina</a:t>
            </a: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D9022-B542-A24D-963F-EC735D35A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gency FB" panose="020B0503020202020204" pitchFamily="34" charset="0"/>
              </a:rPr>
              <a:t>Unstable angina: atherosclerotic plaque rupture with non-occlusive thrombus</a:t>
            </a:r>
          </a:p>
          <a:p>
            <a:pPr marL="514350" indent="-514350">
              <a:buAutoNum type="arabicPeriod"/>
            </a:pPr>
            <a:r>
              <a:rPr lang="en-GB" dirty="0">
                <a:latin typeface="Agency FB" panose="020B0503020202020204" pitchFamily="34" charset="0"/>
              </a:rPr>
              <a:t>New onset chest pain &lt; 6 weeks, or &lt; 2 weeks post-MI</a:t>
            </a:r>
          </a:p>
          <a:p>
            <a:pPr marL="514350" indent="-514350">
              <a:buAutoNum type="arabicPeriod"/>
            </a:pPr>
            <a:r>
              <a:rPr lang="en-GB" dirty="0">
                <a:latin typeface="Agency FB" panose="020B0503020202020204" pitchFamily="34" charset="0"/>
              </a:rPr>
              <a:t>Worsening in severity, frequency, less responsive to nitrates</a:t>
            </a:r>
          </a:p>
          <a:p>
            <a:pPr marL="514350" indent="-514350">
              <a:buAutoNum type="arabicPeriod"/>
            </a:pPr>
            <a:r>
              <a:rPr lang="en-GB" dirty="0">
                <a:latin typeface="Agency FB" panose="020B0503020202020204" pitchFamily="34" charset="0"/>
              </a:rPr>
              <a:t>Occur with minimal exertion or at rest</a:t>
            </a:r>
          </a:p>
          <a:p>
            <a:pPr marL="0" indent="0">
              <a:buNone/>
            </a:pPr>
            <a:endParaRPr lang="en-US" dirty="0">
              <a:latin typeface="Agency FB" panose="020B0503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9BB603A-BE40-744D-99B9-3B55434BB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598" y="4475774"/>
            <a:ext cx="2238870" cy="1701189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3E16EF8A-4B57-3F46-AAE3-9E9B4E7678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052" y="4587875"/>
            <a:ext cx="569595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317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2836</Words>
  <Application>Microsoft Office PowerPoint</Application>
  <PresentationFormat>Widescreen</PresentationFormat>
  <Paragraphs>485</Paragraphs>
  <Slides>86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1" baseType="lpstr">
      <vt:lpstr>Agency FB</vt:lpstr>
      <vt:lpstr>Arial</vt:lpstr>
      <vt:lpstr>Calibri</vt:lpstr>
      <vt:lpstr>Calibri Light</vt:lpstr>
      <vt:lpstr>Office Theme</vt:lpstr>
      <vt:lpstr>Cardiovascular system History and physical examination</vt:lpstr>
      <vt:lpstr>ANATOMY &amp; PHYSIOLOGY</vt:lpstr>
      <vt:lpstr>Normal resting pressure in the heart and great vessels </vt:lpstr>
      <vt:lpstr>HISTORY</vt:lpstr>
      <vt:lpstr>1. Chest pain</vt:lpstr>
      <vt:lpstr>Chest pain</vt:lpstr>
      <vt:lpstr>Angina</vt:lpstr>
      <vt:lpstr>Angina</vt:lpstr>
      <vt:lpstr>Stable vs. unstable angina</vt:lpstr>
      <vt:lpstr>Myocardial infarction</vt:lpstr>
      <vt:lpstr>MI</vt:lpstr>
      <vt:lpstr>Aortic dissection</vt:lpstr>
      <vt:lpstr>Aortic dissection</vt:lpstr>
      <vt:lpstr>Pericarditis</vt:lpstr>
      <vt:lpstr>Pericarditis</vt:lpstr>
      <vt:lpstr>Oesophageal spasm</vt:lpstr>
      <vt:lpstr>2. Dyspnea</vt:lpstr>
      <vt:lpstr>Dyspnoea (breathlessness)</vt:lpstr>
      <vt:lpstr>Mechanisms of heart failure </vt:lpstr>
      <vt:lpstr>Angina equivalent </vt:lpstr>
      <vt:lpstr>Exertional dyspnea, orthopnea, paroxysmal nocturnal dyspnea</vt:lpstr>
      <vt:lpstr>Orthopnea</vt:lpstr>
      <vt:lpstr>Paroxysmal nocturnal dyspnea (PND)</vt:lpstr>
      <vt:lpstr>Acute dyspnoea                Chronic dyspnoea </vt:lpstr>
      <vt:lpstr>3. Palpitation</vt:lpstr>
      <vt:lpstr>Palpitation </vt:lpstr>
      <vt:lpstr>In healthy people</vt:lpstr>
      <vt:lpstr>PowerPoint Presentation</vt:lpstr>
      <vt:lpstr>High risk features for life-threatening arrhythmia</vt:lpstr>
      <vt:lpstr>4. Syncope/presyncope</vt:lpstr>
      <vt:lpstr>Syncope and presyncope</vt:lpstr>
      <vt:lpstr>For SYNCOPE ask about:</vt:lpstr>
      <vt:lpstr>For PRESYNCOPE ask about:</vt:lpstr>
      <vt:lpstr>Causes of syncope/presyncope</vt:lpstr>
      <vt:lpstr>Postural hypotension as a cause of syncope</vt:lpstr>
      <vt:lpstr>PowerPoint Presentation</vt:lpstr>
      <vt:lpstr>Arrhythmia as  a cause of syncope</vt:lpstr>
      <vt:lpstr>Mechanical obstruction to ventricle outflow as a cause of syncope</vt:lpstr>
      <vt:lpstr>5. Edema</vt:lpstr>
      <vt:lpstr>Edema</vt:lpstr>
      <vt:lpstr>Other symptoms of cardiac disease</vt:lpstr>
      <vt:lpstr>Past medical history</vt:lpstr>
      <vt:lpstr>PowerPoint Presentation</vt:lpstr>
      <vt:lpstr>Premature CAD</vt:lpstr>
      <vt:lpstr>Drug history</vt:lpstr>
      <vt:lpstr>Family history</vt:lpstr>
      <vt:lpstr>Social history</vt:lpstr>
      <vt:lpstr>General examination</vt:lpstr>
      <vt:lpstr>PowerPoint Presentation</vt:lpstr>
      <vt:lpstr>From right side of the patient</vt:lpstr>
      <vt:lpstr>Face</vt:lpstr>
      <vt:lpstr>            Hands </vt:lpstr>
      <vt:lpstr>PowerPoint Presentation</vt:lpstr>
      <vt:lpstr>Arterial pulses</vt:lpstr>
      <vt:lpstr>Collapsing pulse</vt:lpstr>
      <vt:lpstr>Pulse deficit</vt:lpstr>
      <vt:lpstr>Brachial artery</vt:lpstr>
      <vt:lpstr>Carotid pulse</vt:lpstr>
      <vt:lpstr>Rate</vt:lpstr>
      <vt:lpstr>Rhythm</vt:lpstr>
      <vt:lpstr>Volume</vt:lpstr>
      <vt:lpstr>Character</vt:lpstr>
      <vt:lpstr>Slow rising pulse</vt:lpstr>
      <vt:lpstr>Collapsing pulse</vt:lpstr>
      <vt:lpstr>Pulsus bisferiens</vt:lpstr>
      <vt:lpstr>Pulsus alternans</vt:lpstr>
      <vt:lpstr>Pulsus paradoxus</vt:lpstr>
      <vt:lpstr>Blood pressure</vt:lpstr>
      <vt:lpstr>PowerPoint Presentation</vt:lpstr>
      <vt:lpstr>Hypertension</vt:lpstr>
      <vt:lpstr>PowerPoint Presentation</vt:lpstr>
      <vt:lpstr>Approach to hypertension</vt:lpstr>
      <vt:lpstr>Korotkoff sounds</vt:lpstr>
      <vt:lpstr>How to measure blood pressure?</vt:lpstr>
      <vt:lpstr>PowerPoint Presentation</vt:lpstr>
      <vt:lpstr>Common BP measurement problems</vt:lpstr>
      <vt:lpstr>Jugular venous pressure</vt:lpstr>
      <vt:lpstr>Jugular venous pressure and waveform</vt:lpstr>
      <vt:lpstr>PowerPoint Presentation</vt:lpstr>
      <vt:lpstr>PowerPoint Presentation</vt:lpstr>
      <vt:lpstr>Jugular venous pressure examination</vt:lpstr>
      <vt:lpstr>PowerPoint Presentation</vt:lpstr>
      <vt:lpstr>PowerPoint Presentation</vt:lpstr>
      <vt:lpstr>PowerPoint Presentation</vt:lpstr>
      <vt:lpstr>Superior vena cava obstruction</vt:lpstr>
      <vt:lpstr>Kussmaul’s sign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Cardiovascular  History and physical examination</dc:title>
  <dc:creator>Farah AbuAzzam</dc:creator>
  <cp:lastModifiedBy>Med</cp:lastModifiedBy>
  <cp:revision>33</cp:revision>
  <dcterms:created xsi:type="dcterms:W3CDTF">2020-08-03T17:35:29Z</dcterms:created>
  <dcterms:modified xsi:type="dcterms:W3CDTF">2020-08-12T08:14:30Z</dcterms:modified>
</cp:coreProperties>
</file>